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  <p:sldMasterId id="2147483685" r:id="rId5"/>
  </p:sldMasterIdLst>
  <p:notesMasterIdLst>
    <p:notesMasterId r:id="rId42"/>
  </p:notesMasterIdLst>
  <p:sldIdLst>
    <p:sldId id="322" r:id="rId6"/>
    <p:sldId id="323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1340" r:id="rId37"/>
    <p:sldId id="287" r:id="rId38"/>
    <p:sldId id="288" r:id="rId39"/>
    <p:sldId id="289" r:id="rId40"/>
    <p:sldId id="290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BC41A9-2A3F-025D-7252-0620316F968A}" v="33" dt="2026-09-29T11:48:59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EFDEEB-EC71-43C9-8648-7DACB18ADBF8}" type="datetimeFigureOut"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A975D-2DEA-40D3-BBA2-C8CF53724F7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77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2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JBM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Add First stop Congressional Breakfast; one pagers great opportunity for follow up </a:t>
            </a:r>
          </a:p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  <a:p>
            <a:r>
              <a:rPr lang="en-US"/>
              <a:t>NDSC and other sources provide data. We learn facts, but they remember the face and the family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</a:t>
            </a:r>
          </a:p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</a:t>
            </a:r>
          </a:p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</a:t>
            </a:r>
          </a:p>
          <a:p>
            <a:r>
              <a:rPr lang="en-US"/>
              <a:t>This is an example of my one-page leave behind.  You can see my policy ask related to the TCIEA bill near the end of my one-pager. You can find this and other examples of self advocate one pagers on our website. </a:t>
            </a:r>
          </a:p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	</a:t>
            </a:r>
          </a:p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Jawanda is going to break down my speech. And Sam is going to lead an activity to practice your elevator speech. to accompany. </a:t>
            </a:r>
          </a:p>
          <a:p>
            <a:endParaRPr lang="en-US"/>
          </a:p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	</a:t>
            </a:r>
          </a:p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Hold up form. Answer and help others at your table answer the questions. There you have your elevator speech. 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Sam create handout and slide </a:t>
            </a:r>
          </a:p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Jessie: Now I want to tell you something important. </a:t>
            </a:r>
          </a:p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15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Place holder: I want to do a version of this one at the end or just before the Tomorrow You Tell It Slide. You do not need to do everything today.</a:t>
            </a:r>
          </a:p>
          <a:p>
            <a:r>
              <a:rPr lang="en-US"/>
              <a:t>Start with:</a:t>
            </a:r>
          </a:p>
          <a:p>
            <a:r>
              <a:rPr lang="en-US"/>
              <a:t>One email</a:t>
            </a:r>
          </a:p>
          <a:p>
            <a:r>
              <a:rPr lang="en-US"/>
              <a:t>One meeting</a:t>
            </a:r>
          </a:p>
          <a:p>
            <a:r>
              <a:rPr lang="en-US"/>
              <a:t>One story</a:t>
            </a:r>
          </a:p>
          <a:p>
            <a:r>
              <a:rPr lang="en-US"/>
              <a:t>One relationship</a:t>
            </a:r>
          </a:p>
          <a:p>
            <a:r>
              <a:rPr lang="en-US"/>
              <a:t>One action</a:t>
            </a:r>
          </a:p>
          <a:p>
            <a:endParaRPr lang="en-US"/>
          </a:p>
          <a:p>
            <a:r>
              <a:rPr lang="en-US"/>
              <a:t>You have already taken your first action by showing up today!</a:t>
            </a:r>
          </a:p>
          <a:p>
            <a:endParaRPr lang="en-US"/>
          </a:p>
          <a:p>
            <a:r>
              <a:rPr lang="en-US"/>
              <a:t>27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r>
              <a:rPr lang="en-US"/>
              <a:t>19</a:t>
            </a:r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93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8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3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1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9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14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1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54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88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93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35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865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5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70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126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75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270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93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64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29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13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4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88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5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sv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5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6.jpe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svg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jpeg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gif"/><Relationship Id="rId4" Type="http://schemas.openxmlformats.org/officeDocument/2006/relationships/image" Target="../media/image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5.pn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8.svg"/><Relationship Id="rId5" Type="http://schemas.openxmlformats.org/officeDocument/2006/relationships/image" Target="../media/image6.jpeg"/><Relationship Id="rId4" Type="http://schemas.openxmlformats.org/officeDocument/2006/relationships/image" Target="../media/image7.jpeg"/><Relationship Id="rId9" Type="http://schemas.openxmlformats.org/officeDocument/2006/relationships/image" Target="../media/image41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69594" y="2146193"/>
            <a:ext cx="3702796" cy="4148071"/>
            <a:chOff x="0" y="0"/>
            <a:chExt cx="1158448" cy="12977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8448" cy="1297756"/>
            </a:xfrm>
            <a:custGeom>
              <a:avLst/>
              <a:gdLst/>
              <a:ahLst/>
              <a:cxnLst/>
              <a:rect l="l" t="t" r="r" b="b"/>
              <a:pathLst>
                <a:path w="1158448" h="1297756">
                  <a:moveTo>
                    <a:pt x="64119" y="0"/>
                  </a:moveTo>
                  <a:lnTo>
                    <a:pt x="1094330" y="0"/>
                  </a:lnTo>
                  <a:cubicBezTo>
                    <a:pt x="1111335" y="0"/>
                    <a:pt x="1127644" y="6755"/>
                    <a:pt x="1139668" y="18780"/>
                  </a:cubicBezTo>
                  <a:cubicBezTo>
                    <a:pt x="1151693" y="30805"/>
                    <a:pt x="1158448" y="47113"/>
                    <a:pt x="1158448" y="64119"/>
                  </a:cubicBezTo>
                  <a:lnTo>
                    <a:pt x="1158448" y="1233637"/>
                  </a:lnTo>
                  <a:cubicBezTo>
                    <a:pt x="1158448" y="1250642"/>
                    <a:pt x="1151693" y="1266951"/>
                    <a:pt x="1139668" y="1278976"/>
                  </a:cubicBezTo>
                  <a:cubicBezTo>
                    <a:pt x="1127644" y="1291001"/>
                    <a:pt x="1111335" y="1297756"/>
                    <a:pt x="1094330" y="1297756"/>
                  </a:cubicBezTo>
                  <a:lnTo>
                    <a:pt x="64119" y="1297756"/>
                  </a:lnTo>
                  <a:cubicBezTo>
                    <a:pt x="47113" y="1297756"/>
                    <a:pt x="30805" y="1291001"/>
                    <a:pt x="18780" y="1278976"/>
                  </a:cubicBezTo>
                  <a:cubicBezTo>
                    <a:pt x="6755" y="1266951"/>
                    <a:pt x="0" y="1250642"/>
                    <a:pt x="0" y="1233637"/>
                  </a:cubicBezTo>
                  <a:lnTo>
                    <a:pt x="0" y="64119"/>
                  </a:lnTo>
                  <a:cubicBezTo>
                    <a:pt x="0" y="47113"/>
                    <a:pt x="6755" y="30805"/>
                    <a:pt x="18780" y="18780"/>
                  </a:cubicBezTo>
                  <a:cubicBezTo>
                    <a:pt x="30805" y="6755"/>
                    <a:pt x="47113" y="0"/>
                    <a:pt x="64119" y="0"/>
                  </a:cubicBezTo>
                  <a:close/>
                </a:path>
              </a:pathLst>
            </a:custGeom>
            <a:blipFill>
              <a:blip r:embed="rId3"/>
              <a:stretch>
                <a:fillRect t="-18419" r="-2196" b="-18419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42541" y="2146193"/>
            <a:ext cx="3702796" cy="4148071"/>
            <a:chOff x="0" y="0"/>
            <a:chExt cx="1158448" cy="12977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58448" cy="1297756"/>
            </a:xfrm>
            <a:custGeom>
              <a:avLst/>
              <a:gdLst/>
              <a:ahLst/>
              <a:cxnLst/>
              <a:rect l="l" t="t" r="r" b="b"/>
              <a:pathLst>
                <a:path w="1158448" h="1297756">
                  <a:moveTo>
                    <a:pt x="64119" y="0"/>
                  </a:moveTo>
                  <a:lnTo>
                    <a:pt x="1094330" y="0"/>
                  </a:lnTo>
                  <a:cubicBezTo>
                    <a:pt x="1111335" y="0"/>
                    <a:pt x="1127644" y="6755"/>
                    <a:pt x="1139668" y="18780"/>
                  </a:cubicBezTo>
                  <a:cubicBezTo>
                    <a:pt x="1151693" y="30805"/>
                    <a:pt x="1158448" y="47113"/>
                    <a:pt x="1158448" y="64119"/>
                  </a:cubicBezTo>
                  <a:lnTo>
                    <a:pt x="1158448" y="1233637"/>
                  </a:lnTo>
                  <a:cubicBezTo>
                    <a:pt x="1158448" y="1250642"/>
                    <a:pt x="1151693" y="1266951"/>
                    <a:pt x="1139668" y="1278976"/>
                  </a:cubicBezTo>
                  <a:cubicBezTo>
                    <a:pt x="1127644" y="1291001"/>
                    <a:pt x="1111335" y="1297756"/>
                    <a:pt x="1094330" y="1297756"/>
                  </a:cubicBezTo>
                  <a:lnTo>
                    <a:pt x="64119" y="1297756"/>
                  </a:lnTo>
                  <a:cubicBezTo>
                    <a:pt x="47113" y="1297756"/>
                    <a:pt x="30805" y="1291001"/>
                    <a:pt x="18780" y="1278976"/>
                  </a:cubicBezTo>
                  <a:cubicBezTo>
                    <a:pt x="6755" y="1266951"/>
                    <a:pt x="0" y="1250642"/>
                    <a:pt x="0" y="1233637"/>
                  </a:cubicBezTo>
                  <a:lnTo>
                    <a:pt x="0" y="64119"/>
                  </a:lnTo>
                  <a:cubicBezTo>
                    <a:pt x="0" y="47113"/>
                    <a:pt x="6755" y="30805"/>
                    <a:pt x="18780" y="18780"/>
                  </a:cubicBezTo>
                  <a:cubicBezTo>
                    <a:pt x="30805" y="6755"/>
                    <a:pt x="47113" y="0"/>
                    <a:pt x="64119" y="0"/>
                  </a:cubicBezTo>
                  <a:close/>
                </a:path>
              </a:pathLst>
            </a:custGeom>
            <a:blipFill>
              <a:blip r:embed="rId4"/>
              <a:stretch>
                <a:fillRect t="-4128" b="-4128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19610" y="2146193"/>
            <a:ext cx="3702796" cy="4148071"/>
            <a:chOff x="0" y="0"/>
            <a:chExt cx="1158448" cy="12977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58448" cy="1297756"/>
            </a:xfrm>
            <a:custGeom>
              <a:avLst/>
              <a:gdLst/>
              <a:ahLst/>
              <a:cxnLst/>
              <a:rect l="l" t="t" r="r" b="b"/>
              <a:pathLst>
                <a:path w="1158448" h="1297756">
                  <a:moveTo>
                    <a:pt x="64119" y="0"/>
                  </a:moveTo>
                  <a:lnTo>
                    <a:pt x="1094330" y="0"/>
                  </a:lnTo>
                  <a:cubicBezTo>
                    <a:pt x="1111335" y="0"/>
                    <a:pt x="1127644" y="6755"/>
                    <a:pt x="1139668" y="18780"/>
                  </a:cubicBezTo>
                  <a:cubicBezTo>
                    <a:pt x="1151693" y="30805"/>
                    <a:pt x="1158448" y="47113"/>
                    <a:pt x="1158448" y="64119"/>
                  </a:cubicBezTo>
                  <a:lnTo>
                    <a:pt x="1158448" y="1233637"/>
                  </a:lnTo>
                  <a:cubicBezTo>
                    <a:pt x="1158448" y="1250642"/>
                    <a:pt x="1151693" y="1266951"/>
                    <a:pt x="1139668" y="1278976"/>
                  </a:cubicBezTo>
                  <a:cubicBezTo>
                    <a:pt x="1127644" y="1291001"/>
                    <a:pt x="1111335" y="1297756"/>
                    <a:pt x="1094330" y="1297756"/>
                  </a:cubicBezTo>
                  <a:lnTo>
                    <a:pt x="64119" y="1297756"/>
                  </a:lnTo>
                  <a:cubicBezTo>
                    <a:pt x="47113" y="1297756"/>
                    <a:pt x="30805" y="1291001"/>
                    <a:pt x="18780" y="1278976"/>
                  </a:cubicBezTo>
                  <a:cubicBezTo>
                    <a:pt x="6755" y="1266951"/>
                    <a:pt x="0" y="1250642"/>
                    <a:pt x="0" y="1233637"/>
                  </a:cubicBezTo>
                  <a:lnTo>
                    <a:pt x="0" y="64119"/>
                  </a:lnTo>
                  <a:cubicBezTo>
                    <a:pt x="0" y="47113"/>
                    <a:pt x="6755" y="30805"/>
                    <a:pt x="18780" y="18780"/>
                  </a:cubicBezTo>
                  <a:cubicBezTo>
                    <a:pt x="30805" y="6755"/>
                    <a:pt x="47113" y="0"/>
                    <a:pt x="64119" y="0"/>
                  </a:cubicBezTo>
                  <a:close/>
                </a:path>
              </a:pathLst>
            </a:custGeom>
            <a:blipFill>
              <a:blip r:embed="rId5"/>
              <a:stretch>
                <a:fillRect l="-6012" r="-6012"/>
              </a:stretch>
            </a:blip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849" y="267972"/>
            <a:ext cx="11978302" cy="1707641"/>
            <a:chOff x="0" y="0"/>
            <a:chExt cx="4732169" cy="6746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32169" cy="674624"/>
            </a:xfrm>
            <a:custGeom>
              <a:avLst/>
              <a:gdLst/>
              <a:ahLst/>
              <a:cxnLst/>
              <a:rect l="l" t="t" r="r" b="b"/>
              <a:pathLst>
                <a:path w="4732169" h="674624">
                  <a:moveTo>
                    <a:pt x="13788" y="0"/>
                  </a:moveTo>
                  <a:lnTo>
                    <a:pt x="4718381" y="0"/>
                  </a:lnTo>
                  <a:cubicBezTo>
                    <a:pt x="4725996" y="0"/>
                    <a:pt x="4732169" y="6173"/>
                    <a:pt x="4732169" y="13788"/>
                  </a:cubicBezTo>
                  <a:lnTo>
                    <a:pt x="4732169" y="660835"/>
                  </a:lnTo>
                  <a:cubicBezTo>
                    <a:pt x="4732169" y="668451"/>
                    <a:pt x="4725996" y="674624"/>
                    <a:pt x="4718381" y="674624"/>
                  </a:cubicBezTo>
                  <a:lnTo>
                    <a:pt x="13788" y="674624"/>
                  </a:lnTo>
                  <a:cubicBezTo>
                    <a:pt x="6173" y="674624"/>
                    <a:pt x="0" y="668451"/>
                    <a:pt x="0" y="660835"/>
                  </a:cubicBezTo>
                  <a:lnTo>
                    <a:pt x="0" y="13788"/>
                  </a:lnTo>
                  <a:cubicBezTo>
                    <a:pt x="0" y="6173"/>
                    <a:pt x="6173" y="0"/>
                    <a:pt x="13788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732169" cy="71272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2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63244" y="314440"/>
            <a:ext cx="11685922" cy="148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973"/>
              </a:lnSpc>
            </a:pPr>
            <a:r>
              <a:rPr lang="en-US" sz="4266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The Story Squad - Your Story is the Strategy: Making it Stick with Decision-Makers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548587" y="5673856"/>
            <a:ext cx="3014763" cy="1044809"/>
            <a:chOff x="0" y="0"/>
            <a:chExt cx="1191018" cy="41276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91018" cy="412764"/>
            </a:xfrm>
            <a:custGeom>
              <a:avLst/>
              <a:gdLst/>
              <a:ahLst/>
              <a:cxnLst/>
              <a:rect l="l" t="t" r="r" b="b"/>
              <a:pathLst>
                <a:path w="1191018" h="412764">
                  <a:moveTo>
                    <a:pt x="54784" y="0"/>
                  </a:moveTo>
                  <a:lnTo>
                    <a:pt x="1136234" y="0"/>
                  </a:lnTo>
                  <a:cubicBezTo>
                    <a:pt x="1166490" y="0"/>
                    <a:pt x="1191018" y="24528"/>
                    <a:pt x="1191018" y="54784"/>
                  </a:cubicBezTo>
                  <a:lnTo>
                    <a:pt x="1191018" y="357980"/>
                  </a:lnTo>
                  <a:cubicBezTo>
                    <a:pt x="1191018" y="388237"/>
                    <a:pt x="1166490" y="412764"/>
                    <a:pt x="1136234" y="412764"/>
                  </a:cubicBezTo>
                  <a:lnTo>
                    <a:pt x="54784" y="412764"/>
                  </a:lnTo>
                  <a:cubicBezTo>
                    <a:pt x="24528" y="412764"/>
                    <a:pt x="0" y="388237"/>
                    <a:pt x="0" y="357980"/>
                  </a:cubicBezTo>
                  <a:lnTo>
                    <a:pt x="0" y="54784"/>
                  </a:lnTo>
                  <a:cubicBezTo>
                    <a:pt x="0" y="24528"/>
                    <a:pt x="24528" y="0"/>
                    <a:pt x="54784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191018" cy="45086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2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11421" y="5673856"/>
            <a:ext cx="3083452" cy="1044809"/>
            <a:chOff x="0" y="0"/>
            <a:chExt cx="1218154" cy="4127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18154" cy="412764"/>
            </a:xfrm>
            <a:custGeom>
              <a:avLst/>
              <a:gdLst/>
              <a:ahLst/>
              <a:cxnLst/>
              <a:rect l="l" t="t" r="r" b="b"/>
              <a:pathLst>
                <a:path w="1218154" h="412764">
                  <a:moveTo>
                    <a:pt x="53564" y="0"/>
                  </a:moveTo>
                  <a:lnTo>
                    <a:pt x="1164590" y="0"/>
                  </a:lnTo>
                  <a:cubicBezTo>
                    <a:pt x="1178796" y="0"/>
                    <a:pt x="1192420" y="5643"/>
                    <a:pt x="1202465" y="15688"/>
                  </a:cubicBezTo>
                  <a:cubicBezTo>
                    <a:pt x="1212511" y="25734"/>
                    <a:pt x="1218154" y="39358"/>
                    <a:pt x="1218154" y="53564"/>
                  </a:cubicBezTo>
                  <a:lnTo>
                    <a:pt x="1218154" y="359201"/>
                  </a:lnTo>
                  <a:cubicBezTo>
                    <a:pt x="1218154" y="388783"/>
                    <a:pt x="1194173" y="412764"/>
                    <a:pt x="1164590" y="412764"/>
                  </a:cubicBezTo>
                  <a:lnTo>
                    <a:pt x="53564" y="412764"/>
                  </a:lnTo>
                  <a:cubicBezTo>
                    <a:pt x="23981" y="412764"/>
                    <a:pt x="0" y="388783"/>
                    <a:pt x="0" y="359201"/>
                  </a:cubicBezTo>
                  <a:lnTo>
                    <a:pt x="0" y="53564"/>
                  </a:lnTo>
                  <a:cubicBezTo>
                    <a:pt x="0" y="23981"/>
                    <a:pt x="23981" y="0"/>
                    <a:pt x="53564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218154" cy="45086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2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683755" y="5673856"/>
            <a:ext cx="2844901" cy="1044809"/>
            <a:chOff x="0" y="0"/>
            <a:chExt cx="1123911" cy="4127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23911" cy="412764"/>
            </a:xfrm>
            <a:custGeom>
              <a:avLst/>
              <a:gdLst/>
              <a:ahLst/>
              <a:cxnLst/>
              <a:rect l="l" t="t" r="r" b="b"/>
              <a:pathLst>
                <a:path w="1123911" h="412764">
                  <a:moveTo>
                    <a:pt x="58055" y="0"/>
                  </a:moveTo>
                  <a:lnTo>
                    <a:pt x="1065856" y="0"/>
                  </a:lnTo>
                  <a:cubicBezTo>
                    <a:pt x="1097919" y="0"/>
                    <a:pt x="1123911" y="25992"/>
                    <a:pt x="1123911" y="58055"/>
                  </a:cubicBezTo>
                  <a:lnTo>
                    <a:pt x="1123911" y="354709"/>
                  </a:lnTo>
                  <a:cubicBezTo>
                    <a:pt x="1123911" y="386772"/>
                    <a:pt x="1097919" y="412764"/>
                    <a:pt x="1065856" y="412764"/>
                  </a:cubicBezTo>
                  <a:lnTo>
                    <a:pt x="58055" y="412764"/>
                  </a:lnTo>
                  <a:cubicBezTo>
                    <a:pt x="25992" y="412764"/>
                    <a:pt x="0" y="386772"/>
                    <a:pt x="0" y="354709"/>
                  </a:cubicBezTo>
                  <a:lnTo>
                    <a:pt x="0" y="58055"/>
                  </a:lnTo>
                  <a:cubicBezTo>
                    <a:pt x="0" y="25992"/>
                    <a:pt x="25992" y="0"/>
                    <a:pt x="58055" y="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123911" cy="45086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233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56426" y="5696425"/>
            <a:ext cx="2729134" cy="954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67"/>
              </a:lnSpc>
            </a:pPr>
            <a:r>
              <a:rPr lang="en-US" sz="2262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Jawanda Mast</a:t>
            </a:r>
          </a:p>
          <a:p>
            <a:pPr algn="ctr" defTabSz="609630">
              <a:lnSpc>
                <a:spcPts val="2247"/>
              </a:lnSpc>
            </a:pPr>
            <a:r>
              <a:rPr lang="en-US" sz="1605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NDSC Grassroots Advocacy Manager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41638" y="5696425"/>
            <a:ext cx="2729134" cy="954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67"/>
              </a:lnSpc>
            </a:pPr>
            <a:r>
              <a:rPr lang="en-US" sz="2262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Sam Iannone</a:t>
            </a:r>
          </a:p>
          <a:p>
            <a:pPr algn="ctr" defTabSz="609630">
              <a:lnSpc>
                <a:spcPts val="2247"/>
              </a:lnSpc>
            </a:pPr>
            <a:r>
              <a:rPr lang="en-US" sz="1605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NDSC Communications Coorindator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06441" y="5696426"/>
            <a:ext cx="2729134" cy="95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67"/>
              </a:lnSpc>
            </a:pPr>
            <a:r>
              <a:rPr lang="en-US" sz="2262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Jessie Smart</a:t>
            </a:r>
          </a:p>
          <a:p>
            <a:pPr algn="ctr" defTabSz="609630">
              <a:lnSpc>
                <a:spcPts val="2243"/>
              </a:lnSpc>
            </a:pPr>
            <a:r>
              <a:rPr lang="en-US" sz="1602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NDSC Policy Advisory Council Member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83933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13232" y="1264603"/>
            <a:ext cx="9601200" cy="370523"/>
            <a:chOff x="0" y="0"/>
            <a:chExt cx="19202400" cy="7410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202400" cy="741045"/>
            </a:xfrm>
            <a:custGeom>
              <a:avLst/>
              <a:gdLst/>
              <a:ahLst/>
              <a:cxnLst/>
              <a:rect l="l" t="t" r="r" b="b"/>
              <a:pathLst>
                <a:path w="19202400" h="741045">
                  <a:moveTo>
                    <a:pt x="0" y="0"/>
                  </a:moveTo>
                  <a:lnTo>
                    <a:pt x="19202400" y="0"/>
                  </a:lnTo>
                  <a:lnTo>
                    <a:pt x="19202400" y="741045"/>
                  </a:lnTo>
                  <a:lnTo>
                    <a:pt x="0" y="74104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54907" b="-45490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9202400" cy="7505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680"/>
                </a:lnSpc>
              </a:pPr>
              <a:r>
                <a:rPr lang="en-US" sz="1400" b="1" spc="199">
                  <a:solidFill>
                    <a:srgbClr val="C79D4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NDSC DOWN SYNDROME POLICY SUMMIT  —  TRAINING DAY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5800" y="1912937"/>
            <a:ext cx="10515600" cy="1280160"/>
            <a:chOff x="0" y="0"/>
            <a:chExt cx="21031200" cy="25603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2560320"/>
            </a:xfrm>
            <a:custGeom>
              <a:avLst/>
              <a:gdLst/>
              <a:ahLst/>
              <a:cxnLst/>
              <a:rect l="l" t="t" r="r" b="b"/>
              <a:pathLst>
                <a:path w="21031200" h="2560320">
                  <a:moveTo>
                    <a:pt x="0" y="0"/>
                  </a:moveTo>
                  <a:lnTo>
                    <a:pt x="21031200" y="0"/>
                  </a:lnTo>
                  <a:lnTo>
                    <a:pt x="2103120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9944" b="-10994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1908175"/>
            <a:ext cx="10515600" cy="1284923"/>
            <a:chOff x="0" y="0"/>
            <a:chExt cx="21031200" cy="25698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031200" cy="2569845"/>
            </a:xfrm>
            <a:custGeom>
              <a:avLst/>
              <a:gdLst/>
              <a:ahLst/>
              <a:cxnLst/>
              <a:rect l="l" t="t" r="r" b="b"/>
              <a:pathLst>
                <a:path w="21031200" h="2569845">
                  <a:moveTo>
                    <a:pt x="0" y="0"/>
                  </a:moveTo>
                  <a:lnTo>
                    <a:pt x="21031200" y="0"/>
                  </a:lnTo>
                  <a:lnTo>
                    <a:pt x="21031200" y="2569845"/>
                  </a:lnTo>
                  <a:lnTo>
                    <a:pt x="0" y="256984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462" b="-10946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21031200" cy="25698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6560"/>
                </a:lnSpc>
              </a:pPr>
              <a:r>
                <a:rPr lang="en-US" sz="5466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Your Story Is the Strategy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13232" y="2964497"/>
            <a:ext cx="10515600" cy="731520"/>
            <a:chOff x="0" y="0"/>
            <a:chExt cx="21031200" cy="14630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031200" cy="1463040"/>
            </a:xfrm>
            <a:custGeom>
              <a:avLst/>
              <a:gdLst/>
              <a:ahLst/>
              <a:cxnLst/>
              <a:rect l="l" t="t" r="r" b="b"/>
              <a:pathLst>
                <a:path w="21031200" h="1463040">
                  <a:moveTo>
                    <a:pt x="0" y="0"/>
                  </a:moveTo>
                  <a:lnTo>
                    <a:pt x="21031200" y="0"/>
                  </a:lnTo>
                  <a:lnTo>
                    <a:pt x="210312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9902" b="-22990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13232" y="2964497"/>
            <a:ext cx="10515600" cy="731520"/>
            <a:chOff x="0" y="0"/>
            <a:chExt cx="21031200" cy="146304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031200" cy="1463040"/>
            </a:xfrm>
            <a:custGeom>
              <a:avLst/>
              <a:gdLst/>
              <a:ahLst/>
              <a:cxnLst/>
              <a:rect l="l" t="t" r="r" b="b"/>
              <a:pathLst>
                <a:path w="21031200" h="1463040">
                  <a:moveTo>
                    <a:pt x="0" y="0"/>
                  </a:moveTo>
                  <a:lnTo>
                    <a:pt x="21031200" y="0"/>
                  </a:lnTo>
                  <a:lnTo>
                    <a:pt x="210312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0097" b="-23009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0"/>
              <a:ext cx="21031200" cy="1463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199"/>
                </a:lnSpc>
              </a:pPr>
              <a:r>
                <a:rPr lang="en-US" sz="2666" i="1">
                  <a:solidFill>
                    <a:srgbClr val="C79D4F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Telling your story helps decision makers listen. 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>
            <a:off x="703706" y="3852980"/>
            <a:ext cx="2977054" cy="19069"/>
          </a:xfrm>
          <a:prstGeom prst="line">
            <a:avLst/>
          </a:prstGeom>
          <a:ln w="38100" cap="rnd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20" name="Group 20"/>
          <p:cNvGrpSpPr/>
          <p:nvPr/>
        </p:nvGrpSpPr>
        <p:grpSpPr>
          <a:xfrm>
            <a:off x="713232" y="4299521"/>
            <a:ext cx="128016" cy="128016"/>
            <a:chOff x="0" y="0"/>
            <a:chExt cx="256032" cy="25603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7552" y="4157789"/>
            <a:ext cx="9144000" cy="411480"/>
            <a:chOff x="0" y="0"/>
            <a:chExt cx="18288000" cy="8229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288000" cy="822960"/>
            </a:xfrm>
            <a:custGeom>
              <a:avLst/>
              <a:gdLst/>
              <a:ahLst/>
              <a:cxnLst/>
              <a:rect l="l" t="t" r="r" b="b"/>
              <a:pathLst>
                <a:path w="18288000" h="822960">
                  <a:moveTo>
                    <a:pt x="0" y="0"/>
                  </a:moveTo>
                  <a:lnTo>
                    <a:pt x="18288000" y="0"/>
                  </a:lnTo>
                  <a:lnTo>
                    <a:pt x="182880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82699" b="-3827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7552" y="4138740"/>
            <a:ext cx="9144000" cy="430530"/>
            <a:chOff x="0" y="0"/>
            <a:chExt cx="18288000" cy="86106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288000" cy="861060"/>
            </a:xfrm>
            <a:custGeom>
              <a:avLst/>
              <a:gdLst/>
              <a:ahLst/>
              <a:cxnLst/>
              <a:rect l="l" t="t" r="r" b="b"/>
              <a:pathLst>
                <a:path w="18288000" h="861060">
                  <a:moveTo>
                    <a:pt x="0" y="0"/>
                  </a:moveTo>
                  <a:lnTo>
                    <a:pt x="18288000" y="0"/>
                  </a:lnTo>
                  <a:lnTo>
                    <a:pt x="18288000" y="861060"/>
                  </a:lnTo>
                  <a:lnTo>
                    <a:pt x="0" y="8610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841" b="-36384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18288000" cy="8705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19"/>
                </a:lnSpc>
              </a:pPr>
              <a:r>
                <a:rPr lang="en-US" sz="16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Jawanda Mast   </a:t>
              </a: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NDSC Grassroots Advocacy Manager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13232" y="4811585"/>
            <a:ext cx="128016" cy="128016"/>
            <a:chOff x="0" y="0"/>
            <a:chExt cx="256032" cy="25603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87552" y="4669853"/>
            <a:ext cx="9144000" cy="411480"/>
            <a:chOff x="0" y="0"/>
            <a:chExt cx="18288000" cy="82296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288000" cy="822960"/>
            </a:xfrm>
            <a:custGeom>
              <a:avLst/>
              <a:gdLst/>
              <a:ahLst/>
              <a:cxnLst/>
              <a:rect l="l" t="t" r="r" b="b"/>
              <a:pathLst>
                <a:path w="18288000" h="822960">
                  <a:moveTo>
                    <a:pt x="0" y="0"/>
                  </a:moveTo>
                  <a:lnTo>
                    <a:pt x="18288000" y="0"/>
                  </a:lnTo>
                  <a:lnTo>
                    <a:pt x="182880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82699" b="-3827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87552" y="4650804"/>
            <a:ext cx="9144000" cy="430530"/>
            <a:chOff x="0" y="0"/>
            <a:chExt cx="18288000" cy="86106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8288000" cy="861060"/>
            </a:xfrm>
            <a:custGeom>
              <a:avLst/>
              <a:gdLst/>
              <a:ahLst/>
              <a:cxnLst/>
              <a:rect l="l" t="t" r="r" b="b"/>
              <a:pathLst>
                <a:path w="18288000" h="861060">
                  <a:moveTo>
                    <a:pt x="0" y="0"/>
                  </a:moveTo>
                  <a:lnTo>
                    <a:pt x="18288000" y="0"/>
                  </a:lnTo>
                  <a:lnTo>
                    <a:pt x="18288000" y="861060"/>
                  </a:lnTo>
                  <a:lnTo>
                    <a:pt x="0" y="8610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841" b="-36384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8288000" cy="8705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19"/>
                </a:lnSpc>
              </a:pPr>
              <a:r>
                <a:rPr lang="en-US" sz="16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Sam Iannone   </a:t>
              </a: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NDSC Communications Coordinator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13232" y="5323649"/>
            <a:ext cx="128016" cy="128016"/>
            <a:chOff x="0" y="0"/>
            <a:chExt cx="256032" cy="25603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87552" y="5181917"/>
            <a:ext cx="9144000" cy="411480"/>
            <a:chOff x="0" y="0"/>
            <a:chExt cx="18288000" cy="82296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8288000" cy="822960"/>
            </a:xfrm>
            <a:custGeom>
              <a:avLst/>
              <a:gdLst/>
              <a:ahLst/>
              <a:cxnLst/>
              <a:rect l="l" t="t" r="r" b="b"/>
              <a:pathLst>
                <a:path w="18288000" h="822960">
                  <a:moveTo>
                    <a:pt x="0" y="0"/>
                  </a:moveTo>
                  <a:lnTo>
                    <a:pt x="18288000" y="0"/>
                  </a:lnTo>
                  <a:lnTo>
                    <a:pt x="182880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82699" b="-3827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87552" y="5162868"/>
            <a:ext cx="9144000" cy="430530"/>
            <a:chOff x="0" y="0"/>
            <a:chExt cx="18288000" cy="8610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288000" cy="861060"/>
            </a:xfrm>
            <a:custGeom>
              <a:avLst/>
              <a:gdLst/>
              <a:ahLst/>
              <a:cxnLst/>
              <a:rect l="l" t="t" r="r" b="b"/>
              <a:pathLst>
                <a:path w="18288000" h="861060">
                  <a:moveTo>
                    <a:pt x="0" y="0"/>
                  </a:moveTo>
                  <a:lnTo>
                    <a:pt x="18288000" y="0"/>
                  </a:lnTo>
                  <a:lnTo>
                    <a:pt x="18288000" y="861060"/>
                  </a:lnTo>
                  <a:lnTo>
                    <a:pt x="0" y="86106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3841" b="-36384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8288000" cy="8705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919"/>
                </a:lnSpc>
              </a:pPr>
              <a:r>
                <a:rPr lang="en-US" sz="16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Jessie Smart   </a:t>
              </a: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Self-Advocate and NDSC Policy Advisory Council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300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1375919"/>
            <a:ext cx="3481187" cy="4970111"/>
            <a:chOff x="0" y="0"/>
            <a:chExt cx="1375284" cy="19635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5284" cy="1963501"/>
            </a:xfrm>
            <a:custGeom>
              <a:avLst/>
              <a:gdLst/>
              <a:ahLst/>
              <a:cxnLst/>
              <a:rect l="l" t="t" r="r" b="b"/>
              <a:pathLst>
                <a:path w="1375284" h="1963501">
                  <a:moveTo>
                    <a:pt x="75614" y="0"/>
                  </a:moveTo>
                  <a:lnTo>
                    <a:pt x="1299670" y="0"/>
                  </a:lnTo>
                  <a:cubicBezTo>
                    <a:pt x="1341430" y="0"/>
                    <a:pt x="1375284" y="33853"/>
                    <a:pt x="1375284" y="75614"/>
                  </a:cubicBezTo>
                  <a:lnTo>
                    <a:pt x="1375284" y="1887887"/>
                  </a:lnTo>
                  <a:cubicBezTo>
                    <a:pt x="1375284" y="1929648"/>
                    <a:pt x="1341430" y="1963501"/>
                    <a:pt x="1299670" y="1963501"/>
                  </a:cubicBezTo>
                  <a:lnTo>
                    <a:pt x="75614" y="1963501"/>
                  </a:lnTo>
                  <a:cubicBezTo>
                    <a:pt x="33853" y="1963501"/>
                    <a:pt x="0" y="1929648"/>
                    <a:pt x="0" y="1887887"/>
                  </a:cubicBezTo>
                  <a:lnTo>
                    <a:pt x="0" y="75614"/>
                  </a:lnTo>
                  <a:cubicBezTo>
                    <a:pt x="0" y="33853"/>
                    <a:pt x="33853" y="0"/>
                    <a:pt x="75614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375284" cy="19730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40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361526" y="1375919"/>
            <a:ext cx="3481187" cy="4970111"/>
            <a:chOff x="0" y="0"/>
            <a:chExt cx="1375284" cy="19635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5284" cy="1963501"/>
            </a:xfrm>
            <a:custGeom>
              <a:avLst/>
              <a:gdLst/>
              <a:ahLst/>
              <a:cxnLst/>
              <a:rect l="l" t="t" r="r" b="b"/>
              <a:pathLst>
                <a:path w="1375284" h="1963501">
                  <a:moveTo>
                    <a:pt x="75614" y="0"/>
                  </a:moveTo>
                  <a:lnTo>
                    <a:pt x="1299670" y="0"/>
                  </a:lnTo>
                  <a:cubicBezTo>
                    <a:pt x="1341430" y="0"/>
                    <a:pt x="1375284" y="33853"/>
                    <a:pt x="1375284" y="75614"/>
                  </a:cubicBezTo>
                  <a:lnTo>
                    <a:pt x="1375284" y="1887887"/>
                  </a:lnTo>
                  <a:cubicBezTo>
                    <a:pt x="1375284" y="1929648"/>
                    <a:pt x="1341430" y="1963501"/>
                    <a:pt x="1299670" y="1963501"/>
                  </a:cubicBezTo>
                  <a:lnTo>
                    <a:pt x="75614" y="1963501"/>
                  </a:lnTo>
                  <a:cubicBezTo>
                    <a:pt x="33853" y="1963501"/>
                    <a:pt x="0" y="1929648"/>
                    <a:pt x="0" y="1887887"/>
                  </a:cubicBezTo>
                  <a:lnTo>
                    <a:pt x="0" y="75614"/>
                  </a:lnTo>
                  <a:cubicBezTo>
                    <a:pt x="0" y="33853"/>
                    <a:pt x="33853" y="0"/>
                    <a:pt x="75614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375284" cy="19730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40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40253" y="1375919"/>
            <a:ext cx="3481187" cy="4970111"/>
            <a:chOff x="0" y="0"/>
            <a:chExt cx="1375284" cy="196350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75284" cy="1963501"/>
            </a:xfrm>
            <a:custGeom>
              <a:avLst/>
              <a:gdLst/>
              <a:ahLst/>
              <a:cxnLst/>
              <a:rect l="l" t="t" r="r" b="b"/>
              <a:pathLst>
                <a:path w="1375284" h="1963501">
                  <a:moveTo>
                    <a:pt x="75614" y="0"/>
                  </a:moveTo>
                  <a:lnTo>
                    <a:pt x="1299670" y="0"/>
                  </a:lnTo>
                  <a:cubicBezTo>
                    <a:pt x="1341430" y="0"/>
                    <a:pt x="1375284" y="33853"/>
                    <a:pt x="1375284" y="75614"/>
                  </a:cubicBezTo>
                  <a:lnTo>
                    <a:pt x="1375284" y="1887887"/>
                  </a:lnTo>
                  <a:cubicBezTo>
                    <a:pt x="1375284" y="1929648"/>
                    <a:pt x="1341430" y="1963501"/>
                    <a:pt x="1299670" y="1963501"/>
                  </a:cubicBezTo>
                  <a:lnTo>
                    <a:pt x="75614" y="1963501"/>
                  </a:lnTo>
                  <a:cubicBezTo>
                    <a:pt x="33853" y="1963501"/>
                    <a:pt x="0" y="1929648"/>
                    <a:pt x="0" y="1887887"/>
                  </a:cubicBezTo>
                  <a:lnTo>
                    <a:pt x="0" y="75614"/>
                  </a:lnTo>
                  <a:cubicBezTo>
                    <a:pt x="0" y="33853"/>
                    <a:pt x="33853" y="0"/>
                    <a:pt x="75614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75284" cy="19730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40"/>
                </a:lnSpc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0080" y="552958"/>
            <a:ext cx="10881360" cy="822960"/>
            <a:chOff x="0" y="0"/>
            <a:chExt cx="21762720" cy="16459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62720" cy="1645920"/>
            </a:xfrm>
            <a:custGeom>
              <a:avLst/>
              <a:gdLst/>
              <a:ahLst/>
              <a:cxnLst/>
              <a:rect l="l" t="t" r="r" b="b"/>
              <a:pathLst>
                <a:path w="21762720" h="1645920">
                  <a:moveTo>
                    <a:pt x="0" y="0"/>
                  </a:moveTo>
                  <a:lnTo>
                    <a:pt x="21762720" y="0"/>
                  </a:lnTo>
                  <a:lnTo>
                    <a:pt x="2176272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7456" b="-20745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85800" y="466470"/>
            <a:ext cx="10881360" cy="818197"/>
            <a:chOff x="0" y="0"/>
            <a:chExt cx="21762720" cy="16363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762720" cy="1636395"/>
            </a:xfrm>
            <a:custGeom>
              <a:avLst/>
              <a:gdLst/>
              <a:ahLst/>
              <a:cxnLst/>
              <a:rect l="l" t="t" r="r" b="b"/>
              <a:pathLst>
                <a:path w="21762720" h="1636395">
                  <a:moveTo>
                    <a:pt x="0" y="0"/>
                  </a:moveTo>
                  <a:lnTo>
                    <a:pt x="21762720" y="0"/>
                  </a:lnTo>
                  <a:lnTo>
                    <a:pt x="21762720" y="1636395"/>
                  </a:lnTo>
                  <a:lnTo>
                    <a:pt x="0" y="163639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9135" b="-20913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21762720" cy="163639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799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The Story Squad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38607" y="3167306"/>
            <a:ext cx="3017520" cy="333693"/>
            <a:chOff x="0" y="0"/>
            <a:chExt cx="6035040" cy="66738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035040" cy="667385"/>
            </a:xfrm>
            <a:custGeom>
              <a:avLst/>
              <a:gdLst/>
              <a:ahLst/>
              <a:cxnLst/>
              <a:rect l="l" t="t" r="r" b="b"/>
              <a:pathLst>
                <a:path w="6035040" h="667385">
                  <a:moveTo>
                    <a:pt x="0" y="0"/>
                  </a:moveTo>
                  <a:lnTo>
                    <a:pt x="6035040" y="0"/>
                  </a:lnTo>
                  <a:lnTo>
                    <a:pt x="6035040" y="667385"/>
                  </a:lnTo>
                  <a:lnTo>
                    <a:pt x="0" y="66738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20681" b="-13171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6035040" cy="67691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040"/>
                </a:lnSpc>
              </a:pPr>
              <a:r>
                <a:rPr lang="en-US" sz="17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Jawanda Mast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38607" y="3578823"/>
            <a:ext cx="3017520" cy="237131"/>
            <a:chOff x="0" y="0"/>
            <a:chExt cx="6035040" cy="47426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035040" cy="474263"/>
            </a:xfrm>
            <a:custGeom>
              <a:avLst/>
              <a:gdLst/>
              <a:ahLst/>
              <a:cxnLst/>
              <a:rect l="l" t="t" r="r" b="b"/>
              <a:pathLst>
                <a:path w="6035040" h="474263">
                  <a:moveTo>
                    <a:pt x="0" y="0"/>
                  </a:moveTo>
                  <a:lnTo>
                    <a:pt x="6035040" y="0"/>
                  </a:lnTo>
                  <a:lnTo>
                    <a:pt x="6035040" y="474263"/>
                  </a:lnTo>
                  <a:lnTo>
                    <a:pt x="0" y="47426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7889" b="-25800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6035040" cy="47426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380"/>
                </a:lnSpc>
              </a:pPr>
              <a:r>
                <a:rPr lang="en-US" sz="115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NDSC Grassroots Advocacy Manager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68135" y="3918623"/>
            <a:ext cx="3116519" cy="2114877"/>
            <a:chOff x="0" y="0"/>
            <a:chExt cx="6233039" cy="422975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233039" cy="4229755"/>
            </a:xfrm>
            <a:custGeom>
              <a:avLst/>
              <a:gdLst/>
              <a:ahLst/>
              <a:cxnLst/>
              <a:rect l="l" t="t" r="r" b="b"/>
              <a:pathLst>
                <a:path w="6233039" h="4229755">
                  <a:moveTo>
                    <a:pt x="0" y="0"/>
                  </a:moveTo>
                  <a:lnTo>
                    <a:pt x="6233039" y="0"/>
                  </a:lnTo>
                  <a:lnTo>
                    <a:pt x="6233039" y="4229755"/>
                  </a:lnTo>
                  <a:lnTo>
                    <a:pt x="0" y="422975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85" r="9044" b="4965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6233039" cy="427738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Manages NDAC (NDSC’s Grassroots Advocacy Program)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Helps advocates turn everyday experience into organized, effective action on the Hill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Everyone has a personal story that can impact change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Mom to Rachel, who has Down syndrome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I’m the SassySouthernGal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College football season is the most wonderful time of the year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587240" y="3167306"/>
            <a:ext cx="3017520" cy="362775"/>
            <a:chOff x="0" y="0"/>
            <a:chExt cx="6035040" cy="72555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035040" cy="725551"/>
            </a:xfrm>
            <a:custGeom>
              <a:avLst/>
              <a:gdLst/>
              <a:ahLst/>
              <a:cxnLst/>
              <a:rect l="l" t="t" r="r" b="b"/>
              <a:pathLst>
                <a:path w="6035040" h="725551">
                  <a:moveTo>
                    <a:pt x="0" y="0"/>
                  </a:moveTo>
                  <a:lnTo>
                    <a:pt x="6035040" y="0"/>
                  </a:lnTo>
                  <a:lnTo>
                    <a:pt x="6035040" y="725551"/>
                  </a:lnTo>
                  <a:lnTo>
                    <a:pt x="0" y="7255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1006" b="-11314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6035040" cy="73507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040"/>
                </a:lnSpc>
              </a:pPr>
              <a:r>
                <a:rPr lang="en-US" sz="17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Sam Iannone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544568" y="4390390"/>
            <a:ext cx="3017520" cy="502920"/>
            <a:chOff x="0" y="0"/>
            <a:chExt cx="6035040" cy="10058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035040" cy="1005840"/>
            </a:xfrm>
            <a:custGeom>
              <a:avLst/>
              <a:gdLst/>
              <a:ahLst/>
              <a:cxnLst/>
              <a:rect l="l" t="t" r="r" b="b"/>
              <a:pathLst>
                <a:path w="6035040" h="1005840">
                  <a:moveTo>
                    <a:pt x="0" y="0"/>
                  </a:moveTo>
                  <a:lnTo>
                    <a:pt x="6035040" y="0"/>
                  </a:lnTo>
                  <a:lnTo>
                    <a:pt x="60350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829" b="-6682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587240" y="3578822"/>
            <a:ext cx="3017520" cy="270510"/>
            <a:chOff x="0" y="0"/>
            <a:chExt cx="6035040" cy="5410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035040" cy="541020"/>
            </a:xfrm>
            <a:custGeom>
              <a:avLst/>
              <a:gdLst/>
              <a:ahLst/>
              <a:cxnLst/>
              <a:rect l="l" t="t" r="r" b="b"/>
              <a:pathLst>
                <a:path w="6035040" h="541020">
                  <a:moveTo>
                    <a:pt x="0" y="0"/>
                  </a:moveTo>
                  <a:lnTo>
                    <a:pt x="6035040" y="0"/>
                  </a:lnTo>
                  <a:lnTo>
                    <a:pt x="6035040" y="541020"/>
                  </a:lnTo>
                  <a:lnTo>
                    <a:pt x="0" y="5410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20875" b="-21383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0"/>
              <a:ext cx="6035040" cy="54102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380"/>
                </a:lnSpc>
              </a:pPr>
              <a:r>
                <a:rPr lang="en-US" sz="115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NDSC Communications Manager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636008" y="4572000"/>
            <a:ext cx="2834640" cy="1005840"/>
            <a:chOff x="0" y="0"/>
            <a:chExt cx="5669280" cy="20116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669280" cy="2011680"/>
            </a:xfrm>
            <a:custGeom>
              <a:avLst/>
              <a:gdLst/>
              <a:ahLst/>
              <a:cxnLst/>
              <a:rect l="l" t="t" r="r" b="b"/>
              <a:pathLst>
                <a:path w="5669280" h="2011680">
                  <a:moveTo>
                    <a:pt x="0" y="0"/>
                  </a:moveTo>
                  <a:lnTo>
                    <a:pt x="5669280" y="0"/>
                  </a:lnTo>
                  <a:lnTo>
                    <a:pt x="566928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74" b="-487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4544568" y="3935335"/>
            <a:ext cx="3060192" cy="1905327"/>
            <a:chOff x="0" y="0"/>
            <a:chExt cx="6120384" cy="381065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120384" cy="3810655"/>
            </a:xfrm>
            <a:custGeom>
              <a:avLst/>
              <a:gdLst/>
              <a:ahLst/>
              <a:cxnLst/>
              <a:rect l="l" t="t" r="r" b="b"/>
              <a:pathLst>
                <a:path w="6120384" h="3810655">
                  <a:moveTo>
                    <a:pt x="0" y="0"/>
                  </a:moveTo>
                  <a:lnTo>
                    <a:pt x="6120384" y="0"/>
                  </a:lnTo>
                  <a:lnTo>
                    <a:pt x="6120384" y="3810655"/>
                  </a:lnTo>
                  <a:lnTo>
                    <a:pt x="0" y="381065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93" r="7370" b="4411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6120384" cy="385828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Runs the NDSC Communications and Marketing Department by leading social media management, email marketing, website design, graphic design, brand management, and more.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Board member at Down Syndrome Association of Southern New Jersey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Sibling to Gabby with Down syndrome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Has a cat named Paw Rudd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339328" y="3167305"/>
            <a:ext cx="3017520" cy="370523"/>
            <a:chOff x="0" y="0"/>
            <a:chExt cx="6035040" cy="74104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035040" cy="741045"/>
            </a:xfrm>
            <a:custGeom>
              <a:avLst/>
              <a:gdLst/>
              <a:ahLst/>
              <a:cxnLst/>
              <a:rect l="l" t="t" r="r" b="b"/>
              <a:pathLst>
                <a:path w="6035040" h="741045">
                  <a:moveTo>
                    <a:pt x="0" y="0"/>
                  </a:moveTo>
                  <a:lnTo>
                    <a:pt x="6035040" y="0"/>
                  </a:lnTo>
                  <a:lnTo>
                    <a:pt x="6035040" y="741045"/>
                  </a:lnTo>
                  <a:lnTo>
                    <a:pt x="0" y="74104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8685" b="-10868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9525"/>
              <a:ext cx="6035040" cy="7505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040"/>
                </a:lnSpc>
              </a:pPr>
              <a:r>
                <a:rPr lang="en-US" sz="17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Jessie Smart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247888" y="4390390"/>
            <a:ext cx="3017520" cy="502920"/>
            <a:chOff x="0" y="0"/>
            <a:chExt cx="6035040" cy="10058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035040" cy="1005840"/>
            </a:xfrm>
            <a:custGeom>
              <a:avLst/>
              <a:gdLst/>
              <a:ahLst/>
              <a:cxnLst/>
              <a:rect l="l" t="t" r="r" b="b"/>
              <a:pathLst>
                <a:path w="6035040" h="1005840">
                  <a:moveTo>
                    <a:pt x="0" y="0"/>
                  </a:moveTo>
                  <a:lnTo>
                    <a:pt x="6035040" y="0"/>
                  </a:lnTo>
                  <a:lnTo>
                    <a:pt x="60350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829" b="-6682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339328" y="3578822"/>
            <a:ext cx="3017520" cy="270510"/>
            <a:chOff x="0" y="0"/>
            <a:chExt cx="6035040" cy="54102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035040" cy="541020"/>
            </a:xfrm>
            <a:custGeom>
              <a:avLst/>
              <a:gdLst/>
              <a:ahLst/>
              <a:cxnLst/>
              <a:rect l="l" t="t" r="r" b="b"/>
              <a:pathLst>
                <a:path w="6035040" h="541020">
                  <a:moveTo>
                    <a:pt x="0" y="0"/>
                  </a:moveTo>
                  <a:lnTo>
                    <a:pt x="6035040" y="0"/>
                  </a:lnTo>
                  <a:lnTo>
                    <a:pt x="6035040" y="541020"/>
                  </a:lnTo>
                  <a:lnTo>
                    <a:pt x="0" y="5410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20875" b="-21383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0"/>
              <a:ext cx="6035040" cy="54102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1380"/>
                </a:lnSpc>
              </a:pPr>
              <a:r>
                <a:rPr lang="en-US" sz="115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Self-Advocate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339328" y="4641850"/>
            <a:ext cx="2834640" cy="935990"/>
            <a:chOff x="0" y="0"/>
            <a:chExt cx="5669280" cy="187198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669280" cy="1871980"/>
            </a:xfrm>
            <a:custGeom>
              <a:avLst/>
              <a:gdLst/>
              <a:ahLst/>
              <a:cxnLst/>
              <a:rect l="l" t="t" r="r" b="b"/>
              <a:pathLst>
                <a:path w="5669280" h="1871980">
                  <a:moveTo>
                    <a:pt x="0" y="0"/>
                  </a:moveTo>
                  <a:lnTo>
                    <a:pt x="5669280" y="0"/>
                  </a:lnTo>
                  <a:lnTo>
                    <a:pt x="5669280" y="1871980"/>
                  </a:lnTo>
                  <a:lnTo>
                    <a:pt x="0" y="18719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969" b="-896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249114" y="3918623"/>
            <a:ext cx="3139485" cy="2114877"/>
            <a:chOff x="0" y="0"/>
            <a:chExt cx="6278970" cy="422975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6278970" cy="4229755"/>
            </a:xfrm>
            <a:custGeom>
              <a:avLst/>
              <a:gdLst/>
              <a:ahLst/>
              <a:cxnLst/>
              <a:rect l="l" t="t" r="r" b="b"/>
              <a:pathLst>
                <a:path w="6278970" h="4229755">
                  <a:moveTo>
                    <a:pt x="0" y="0"/>
                  </a:moveTo>
                  <a:lnTo>
                    <a:pt x="6278970" y="0"/>
                  </a:lnTo>
                  <a:lnTo>
                    <a:pt x="6278970" y="4229755"/>
                  </a:lnTo>
                  <a:lnTo>
                    <a:pt x="0" y="422975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37" r="9710" b="5130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6278970" cy="427738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Employed at the Arc NW MS and as a bookkeeper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NDSC Policy Advisory Council, Microsoft Advisory Committee, MS Council on Developmental Disabilities; NDAC member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Uses her experiences to help change perceptions of people with disabilities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Completed discipleship and lay leadership training</a:t>
              </a:r>
            </a:p>
            <a:p>
              <a:pPr marL="259093" lvl="1" indent="-129546">
                <a:lnSpc>
                  <a:spcPts val="1680"/>
                </a:lnSpc>
                <a:buFont typeface="Arial"/>
                <a:buChar char="•"/>
              </a:pPr>
              <a:r>
                <a:rPr lang="en-US" sz="12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Qualified to serve as a minister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1521440" y="6528816"/>
            <a:ext cx="365760" cy="274320"/>
            <a:chOff x="0" y="0"/>
            <a:chExt cx="731520" cy="54864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31520" cy="548640"/>
            </a:xfrm>
            <a:custGeom>
              <a:avLst/>
              <a:gdLst/>
              <a:ahLst/>
              <a:cxnLst/>
              <a:rect l="l" t="t" r="r" b="b"/>
              <a:pathLst>
                <a:path w="731520" h="548640">
                  <a:moveTo>
                    <a:pt x="0" y="0"/>
                  </a:moveTo>
                  <a:lnTo>
                    <a:pt x="731520" y="0"/>
                  </a:lnTo>
                  <a:lnTo>
                    <a:pt x="7315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6295" r="-4629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1521440" y="6514529"/>
            <a:ext cx="365760" cy="288607"/>
            <a:chOff x="0" y="0"/>
            <a:chExt cx="731520" cy="57721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31520" cy="577215"/>
            </a:xfrm>
            <a:custGeom>
              <a:avLst/>
              <a:gdLst/>
              <a:ahLst/>
              <a:cxnLst/>
              <a:rect l="l" t="t" r="r" b="b"/>
              <a:pathLst>
                <a:path w="731520" h="577215">
                  <a:moveTo>
                    <a:pt x="0" y="0"/>
                  </a:moveTo>
                  <a:lnTo>
                    <a:pt x="731520" y="0"/>
                  </a:lnTo>
                  <a:lnTo>
                    <a:pt x="731520" y="577215"/>
                  </a:lnTo>
                  <a:lnTo>
                    <a:pt x="0" y="5772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1239" r="-5123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731520" cy="6057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080"/>
                </a:lnSpc>
              </a:pPr>
              <a:r>
                <a:rPr lang="en-US" sz="900">
                  <a:solidFill>
                    <a:srgbClr val="5B6B85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13715" y="1579353"/>
            <a:ext cx="1467303" cy="1467303"/>
            <a:chOff x="0" y="0"/>
            <a:chExt cx="3661524" cy="3661524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661410" cy="3661537"/>
            </a:xfrm>
            <a:custGeom>
              <a:avLst/>
              <a:gdLst/>
              <a:ahLst/>
              <a:cxnLst/>
              <a:rect l="l" t="t" r="r" b="b"/>
              <a:pathLst>
                <a:path w="3661410" h="3661537">
                  <a:moveTo>
                    <a:pt x="1830705" y="0"/>
                  </a:moveTo>
                  <a:cubicBezTo>
                    <a:pt x="819658" y="0"/>
                    <a:pt x="0" y="819658"/>
                    <a:pt x="0" y="1830705"/>
                  </a:cubicBezTo>
                  <a:cubicBezTo>
                    <a:pt x="0" y="2841752"/>
                    <a:pt x="819658" y="3661537"/>
                    <a:pt x="1830705" y="3661537"/>
                  </a:cubicBezTo>
                  <a:cubicBezTo>
                    <a:pt x="2841752" y="3661537"/>
                    <a:pt x="3661410" y="2841879"/>
                    <a:pt x="3661410" y="1830832"/>
                  </a:cubicBezTo>
                  <a:cubicBezTo>
                    <a:pt x="3661410" y="819785"/>
                    <a:pt x="2841879" y="0"/>
                    <a:pt x="1830705" y="0"/>
                  </a:cubicBezTo>
                  <a:close/>
                </a:path>
              </a:pathLst>
            </a:custGeom>
            <a:blipFill>
              <a:blip r:embed="rId6"/>
              <a:stretch>
                <a:fillRect t="-24999" r="-3" b="-24999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5319677" y="1579353"/>
            <a:ext cx="1467303" cy="1467303"/>
            <a:chOff x="0" y="0"/>
            <a:chExt cx="3661524" cy="3661524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661410" cy="3661537"/>
            </a:xfrm>
            <a:custGeom>
              <a:avLst/>
              <a:gdLst/>
              <a:ahLst/>
              <a:cxnLst/>
              <a:rect l="l" t="t" r="r" b="b"/>
              <a:pathLst>
                <a:path w="3661410" h="3661537">
                  <a:moveTo>
                    <a:pt x="1830705" y="0"/>
                  </a:moveTo>
                  <a:cubicBezTo>
                    <a:pt x="819658" y="0"/>
                    <a:pt x="0" y="819658"/>
                    <a:pt x="0" y="1830705"/>
                  </a:cubicBezTo>
                  <a:cubicBezTo>
                    <a:pt x="0" y="2841752"/>
                    <a:pt x="819658" y="3661537"/>
                    <a:pt x="1830705" y="3661537"/>
                  </a:cubicBezTo>
                  <a:cubicBezTo>
                    <a:pt x="2841752" y="3661537"/>
                    <a:pt x="3661410" y="2841879"/>
                    <a:pt x="3661410" y="1830832"/>
                  </a:cubicBezTo>
                  <a:cubicBezTo>
                    <a:pt x="3661410" y="819785"/>
                    <a:pt x="2841879" y="0"/>
                    <a:pt x="1830705" y="0"/>
                  </a:cubicBezTo>
                  <a:close/>
                </a:path>
              </a:pathLst>
            </a:custGeom>
            <a:blipFill>
              <a:blip r:embed="rId7"/>
              <a:stretch>
                <a:fillRect r="-3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053454" y="1579353"/>
            <a:ext cx="1467303" cy="1467303"/>
            <a:chOff x="0" y="0"/>
            <a:chExt cx="3661524" cy="3661524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3661410" cy="3661537"/>
            </a:xfrm>
            <a:custGeom>
              <a:avLst/>
              <a:gdLst/>
              <a:ahLst/>
              <a:cxnLst/>
              <a:rect l="l" t="t" r="r" b="b"/>
              <a:pathLst>
                <a:path w="3661410" h="3661537">
                  <a:moveTo>
                    <a:pt x="1830705" y="0"/>
                  </a:moveTo>
                  <a:cubicBezTo>
                    <a:pt x="819658" y="0"/>
                    <a:pt x="0" y="819658"/>
                    <a:pt x="0" y="1830705"/>
                  </a:cubicBezTo>
                  <a:cubicBezTo>
                    <a:pt x="0" y="2841752"/>
                    <a:pt x="819658" y="3661537"/>
                    <a:pt x="1830705" y="3661537"/>
                  </a:cubicBezTo>
                  <a:cubicBezTo>
                    <a:pt x="2841752" y="3661537"/>
                    <a:pt x="3661410" y="2841879"/>
                    <a:pt x="3661410" y="1830832"/>
                  </a:cubicBezTo>
                  <a:cubicBezTo>
                    <a:pt x="3661410" y="819785"/>
                    <a:pt x="2841879" y="0"/>
                    <a:pt x="1830705" y="0"/>
                  </a:cubicBezTo>
                  <a:close/>
                </a:path>
              </a:pathLst>
            </a:custGeom>
            <a:blipFill>
              <a:blip r:embed="rId8"/>
              <a:stretch>
                <a:fillRect r="-3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50273" y="2143713"/>
            <a:ext cx="3556227" cy="3175047"/>
            <a:chOff x="0" y="0"/>
            <a:chExt cx="7112454" cy="635009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112454" cy="6350095"/>
            </a:xfrm>
            <a:custGeom>
              <a:avLst/>
              <a:gdLst/>
              <a:ahLst/>
              <a:cxnLst/>
              <a:rect l="l" t="t" r="r" b="b"/>
              <a:pathLst>
                <a:path w="7112454" h="6350095">
                  <a:moveTo>
                    <a:pt x="0" y="195388"/>
                  </a:moveTo>
                  <a:cubicBezTo>
                    <a:pt x="0" y="87517"/>
                    <a:pt x="68267" y="0"/>
                    <a:pt x="152410" y="0"/>
                  </a:cubicBezTo>
                  <a:lnTo>
                    <a:pt x="6960044" y="0"/>
                  </a:lnTo>
                  <a:cubicBezTo>
                    <a:pt x="7044186" y="0"/>
                    <a:pt x="7112454" y="87517"/>
                    <a:pt x="7112454" y="195388"/>
                  </a:cubicBezTo>
                  <a:lnTo>
                    <a:pt x="7112454" y="6154707"/>
                  </a:lnTo>
                  <a:cubicBezTo>
                    <a:pt x="7112454" y="6262577"/>
                    <a:pt x="7044186" y="6350095"/>
                    <a:pt x="6960044" y="6350095"/>
                  </a:cubicBezTo>
                  <a:lnTo>
                    <a:pt x="152410" y="6350095"/>
                  </a:lnTo>
                  <a:cubicBezTo>
                    <a:pt x="68267" y="6350094"/>
                    <a:pt x="0" y="6262577"/>
                    <a:pt x="0" y="6154707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347815" y="2143713"/>
            <a:ext cx="3556227" cy="3175047"/>
            <a:chOff x="0" y="0"/>
            <a:chExt cx="7112454" cy="63500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112454" cy="6350095"/>
            </a:xfrm>
            <a:custGeom>
              <a:avLst/>
              <a:gdLst/>
              <a:ahLst/>
              <a:cxnLst/>
              <a:rect l="l" t="t" r="r" b="b"/>
              <a:pathLst>
                <a:path w="7112454" h="6350095">
                  <a:moveTo>
                    <a:pt x="0" y="195388"/>
                  </a:moveTo>
                  <a:cubicBezTo>
                    <a:pt x="0" y="87517"/>
                    <a:pt x="68267" y="0"/>
                    <a:pt x="152410" y="0"/>
                  </a:cubicBezTo>
                  <a:lnTo>
                    <a:pt x="6960044" y="0"/>
                  </a:lnTo>
                  <a:cubicBezTo>
                    <a:pt x="7044186" y="0"/>
                    <a:pt x="7112454" y="87517"/>
                    <a:pt x="7112454" y="195388"/>
                  </a:cubicBezTo>
                  <a:lnTo>
                    <a:pt x="7112454" y="6154707"/>
                  </a:lnTo>
                  <a:cubicBezTo>
                    <a:pt x="7112454" y="6262577"/>
                    <a:pt x="7044186" y="6350095"/>
                    <a:pt x="6960044" y="6350095"/>
                  </a:cubicBezTo>
                  <a:lnTo>
                    <a:pt x="152410" y="6350095"/>
                  </a:lnTo>
                  <a:cubicBezTo>
                    <a:pt x="68267" y="6350094"/>
                    <a:pt x="0" y="6262577"/>
                    <a:pt x="0" y="6154707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48093" y="2126239"/>
            <a:ext cx="3556227" cy="3175047"/>
            <a:chOff x="0" y="0"/>
            <a:chExt cx="7112454" cy="635009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12454" cy="6350095"/>
            </a:xfrm>
            <a:custGeom>
              <a:avLst/>
              <a:gdLst/>
              <a:ahLst/>
              <a:cxnLst/>
              <a:rect l="l" t="t" r="r" b="b"/>
              <a:pathLst>
                <a:path w="7112454" h="6350095">
                  <a:moveTo>
                    <a:pt x="0" y="195388"/>
                  </a:moveTo>
                  <a:cubicBezTo>
                    <a:pt x="0" y="87517"/>
                    <a:pt x="68267" y="0"/>
                    <a:pt x="152410" y="0"/>
                  </a:cubicBezTo>
                  <a:lnTo>
                    <a:pt x="6960044" y="0"/>
                  </a:lnTo>
                  <a:cubicBezTo>
                    <a:pt x="7044186" y="0"/>
                    <a:pt x="7112454" y="87517"/>
                    <a:pt x="7112454" y="195388"/>
                  </a:cubicBezTo>
                  <a:lnTo>
                    <a:pt x="7112454" y="6154707"/>
                  </a:lnTo>
                  <a:cubicBezTo>
                    <a:pt x="7112454" y="6262577"/>
                    <a:pt x="7044186" y="6350095"/>
                    <a:pt x="6960044" y="6350095"/>
                  </a:cubicBezTo>
                  <a:lnTo>
                    <a:pt x="152410" y="6350095"/>
                  </a:lnTo>
                  <a:cubicBezTo>
                    <a:pt x="68267" y="6350094"/>
                    <a:pt x="0" y="6262577"/>
                    <a:pt x="0" y="6154707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58368" y="372110"/>
            <a:ext cx="7315200" cy="320040"/>
            <a:chOff x="0" y="0"/>
            <a:chExt cx="14630400" cy="6400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00" cy="640080"/>
            </a:xfrm>
            <a:custGeom>
              <a:avLst/>
              <a:gdLst/>
              <a:ahLst/>
              <a:cxnLst/>
              <a:rect l="l" t="t" r="r" b="b"/>
              <a:pathLst>
                <a:path w="14630400" h="640080">
                  <a:moveTo>
                    <a:pt x="0" y="0"/>
                  </a:moveTo>
                  <a:lnTo>
                    <a:pt x="14630400" y="0"/>
                  </a:lnTo>
                  <a:lnTo>
                    <a:pt x="146304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5063" b="-39506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0080" y="457200"/>
            <a:ext cx="10881360" cy="822960"/>
            <a:chOff x="0" y="0"/>
            <a:chExt cx="21762720" cy="16459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62720" cy="1645920"/>
            </a:xfrm>
            <a:custGeom>
              <a:avLst/>
              <a:gdLst/>
              <a:ahLst/>
              <a:cxnLst/>
              <a:rect l="l" t="t" r="r" b="b"/>
              <a:pathLst>
                <a:path w="21762720" h="1645920">
                  <a:moveTo>
                    <a:pt x="0" y="0"/>
                  </a:moveTo>
                  <a:lnTo>
                    <a:pt x="21762720" y="0"/>
                  </a:lnTo>
                  <a:lnTo>
                    <a:pt x="2176272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7456" b="-20745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85800" y="457200"/>
            <a:ext cx="10881360" cy="939800"/>
            <a:chOff x="0" y="0"/>
            <a:chExt cx="21762720" cy="187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762720" cy="1636395"/>
            </a:xfrm>
            <a:custGeom>
              <a:avLst/>
              <a:gdLst/>
              <a:ahLst/>
              <a:cxnLst/>
              <a:rect l="l" t="t" r="r" b="b"/>
              <a:pathLst>
                <a:path w="21762720" h="1636395">
                  <a:moveTo>
                    <a:pt x="0" y="0"/>
                  </a:moveTo>
                  <a:lnTo>
                    <a:pt x="21762720" y="0"/>
                  </a:lnTo>
                  <a:lnTo>
                    <a:pt x="21762720" y="1636395"/>
                  </a:lnTo>
                  <a:lnTo>
                    <a:pt x="0" y="163639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9135" b="-20913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43205"/>
              <a:ext cx="21762720" cy="163639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799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You're Ready for This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8368" y="1234440"/>
            <a:ext cx="10515600" cy="457200"/>
            <a:chOff x="0" y="0"/>
            <a:chExt cx="21031200" cy="9144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031200" cy="914400"/>
            </a:xfrm>
            <a:custGeom>
              <a:avLst/>
              <a:gdLst/>
              <a:ahLst/>
              <a:cxnLst/>
              <a:rect l="l" t="t" r="r" b="b"/>
              <a:pathLst>
                <a:path w="21031200" h="914400">
                  <a:moveTo>
                    <a:pt x="0" y="0"/>
                  </a:moveTo>
                  <a:lnTo>
                    <a:pt x="21031200" y="0"/>
                  </a:lnTo>
                  <a:lnTo>
                    <a:pt x="21031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7844" b="-39784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5800" y="1463040"/>
            <a:ext cx="10515600" cy="381545"/>
            <a:chOff x="0" y="0"/>
            <a:chExt cx="21031200" cy="7630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031200" cy="763091"/>
            </a:xfrm>
            <a:custGeom>
              <a:avLst/>
              <a:gdLst/>
              <a:ahLst/>
              <a:cxnLst/>
              <a:rect l="l" t="t" r="r" b="b"/>
              <a:pathLst>
                <a:path w="21031200" h="763091">
                  <a:moveTo>
                    <a:pt x="0" y="0"/>
                  </a:moveTo>
                  <a:lnTo>
                    <a:pt x="21031200" y="0"/>
                  </a:lnTo>
                  <a:lnTo>
                    <a:pt x="21031200" y="763091"/>
                  </a:lnTo>
                  <a:lnTo>
                    <a:pt x="0" y="7630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75856" b="-49818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1031200" cy="77261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399"/>
                </a:lnSpc>
              </a:pPr>
              <a:r>
                <a:rPr lang="en-US" sz="1999" i="1">
                  <a:solidFill>
                    <a:srgbClr val="C79D4F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You already put in the work. Here’s what you brought with you into today’s room: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916906" y="2514600"/>
            <a:ext cx="822960" cy="822960"/>
            <a:chOff x="0" y="0"/>
            <a:chExt cx="1645920" cy="16459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86968" y="3566160"/>
            <a:ext cx="2926080" cy="457200"/>
            <a:chOff x="0" y="0"/>
            <a:chExt cx="5852160" cy="914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852160" cy="914400"/>
            </a:xfrm>
            <a:custGeom>
              <a:avLst/>
              <a:gdLst/>
              <a:ahLst/>
              <a:cxnLst/>
              <a:rect l="l" t="t" r="r" b="b"/>
              <a:pathLst>
                <a:path w="5852160" h="914400">
                  <a:moveTo>
                    <a:pt x="0" y="0"/>
                  </a:moveTo>
                  <a:lnTo>
                    <a:pt x="5852160" y="0"/>
                  </a:lnTo>
                  <a:lnTo>
                    <a:pt x="58521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4618" b="-7461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86968" y="3561397"/>
            <a:ext cx="2926080" cy="461963"/>
            <a:chOff x="0" y="0"/>
            <a:chExt cx="5852160" cy="92392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852160" cy="923925"/>
            </a:xfrm>
            <a:custGeom>
              <a:avLst/>
              <a:gdLst/>
              <a:ahLst/>
              <a:cxnLst/>
              <a:rect l="l" t="t" r="r" b="b"/>
              <a:pathLst>
                <a:path w="5852160" h="923925">
                  <a:moveTo>
                    <a:pt x="0" y="0"/>
                  </a:moveTo>
                  <a:lnTo>
                    <a:pt x="5852160" y="0"/>
                  </a:lnTo>
                  <a:lnTo>
                    <a:pt x="5852160" y="923925"/>
                  </a:lnTo>
                  <a:lnTo>
                    <a:pt x="0" y="92392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3418" b="-7341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852160" cy="923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439"/>
                </a:lnSpc>
              </a:pPr>
              <a:r>
                <a:rPr lang="en-US" sz="20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Hill Day Logistics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669280" y="2517907"/>
            <a:ext cx="822960" cy="822960"/>
            <a:chOff x="0" y="0"/>
            <a:chExt cx="1645920" cy="16459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590288" y="3566160"/>
            <a:ext cx="2926080" cy="457200"/>
            <a:chOff x="0" y="0"/>
            <a:chExt cx="5852160" cy="914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852160" cy="914400"/>
            </a:xfrm>
            <a:custGeom>
              <a:avLst/>
              <a:gdLst/>
              <a:ahLst/>
              <a:cxnLst/>
              <a:rect l="l" t="t" r="r" b="b"/>
              <a:pathLst>
                <a:path w="5852160" h="914400">
                  <a:moveTo>
                    <a:pt x="0" y="0"/>
                  </a:moveTo>
                  <a:lnTo>
                    <a:pt x="5852160" y="0"/>
                  </a:lnTo>
                  <a:lnTo>
                    <a:pt x="58521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4618" b="-7461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4632960" y="3561397"/>
            <a:ext cx="2926080" cy="461963"/>
            <a:chOff x="0" y="0"/>
            <a:chExt cx="5852160" cy="92392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852160" cy="923925"/>
            </a:xfrm>
            <a:custGeom>
              <a:avLst/>
              <a:gdLst/>
              <a:ahLst/>
              <a:cxnLst/>
              <a:rect l="l" t="t" r="r" b="b"/>
              <a:pathLst>
                <a:path w="5852160" h="923925">
                  <a:moveTo>
                    <a:pt x="0" y="0"/>
                  </a:moveTo>
                  <a:lnTo>
                    <a:pt x="5852160" y="0"/>
                  </a:lnTo>
                  <a:lnTo>
                    <a:pt x="5852160" y="923925"/>
                  </a:lnTo>
                  <a:lnTo>
                    <a:pt x="0" y="92392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3418" b="-7341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0"/>
              <a:ext cx="5852160" cy="923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439"/>
                </a:lnSpc>
              </a:pPr>
              <a:r>
                <a:rPr lang="en-US" sz="20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Your One-Pager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514727" y="2514600"/>
            <a:ext cx="822960" cy="822960"/>
            <a:chOff x="0" y="0"/>
            <a:chExt cx="1645920" cy="16459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645920" cy="1645920"/>
            </a:xfrm>
            <a:custGeom>
              <a:avLst/>
              <a:gdLst/>
              <a:ahLst/>
              <a:cxnLst/>
              <a:rect l="l" t="t" r="r" b="b"/>
              <a:pathLst>
                <a:path w="1645920" h="1645920">
                  <a:moveTo>
                    <a:pt x="0" y="822960"/>
                  </a:moveTo>
                  <a:cubicBezTo>
                    <a:pt x="0" y="368427"/>
                    <a:pt x="368427" y="0"/>
                    <a:pt x="822960" y="0"/>
                  </a:cubicBezTo>
                  <a:cubicBezTo>
                    <a:pt x="1277493" y="0"/>
                    <a:pt x="1645920" y="368427"/>
                    <a:pt x="1645920" y="822960"/>
                  </a:cubicBezTo>
                  <a:cubicBezTo>
                    <a:pt x="1645920" y="1277493"/>
                    <a:pt x="1277493" y="1645920"/>
                    <a:pt x="822960" y="1645920"/>
                  </a:cubicBezTo>
                  <a:cubicBezTo>
                    <a:pt x="368427" y="1645920"/>
                    <a:pt x="0" y="1277493"/>
                    <a:pt x="0" y="8229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293608" y="3566160"/>
            <a:ext cx="2926080" cy="457200"/>
            <a:chOff x="0" y="0"/>
            <a:chExt cx="5852160" cy="9144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5852160" cy="914400"/>
            </a:xfrm>
            <a:custGeom>
              <a:avLst/>
              <a:gdLst/>
              <a:ahLst/>
              <a:cxnLst/>
              <a:rect l="l" t="t" r="r" b="b"/>
              <a:pathLst>
                <a:path w="5852160" h="914400">
                  <a:moveTo>
                    <a:pt x="0" y="0"/>
                  </a:moveTo>
                  <a:lnTo>
                    <a:pt x="5852160" y="0"/>
                  </a:lnTo>
                  <a:lnTo>
                    <a:pt x="585216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4618" b="-7461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463167" y="3561397"/>
            <a:ext cx="2926080" cy="461963"/>
            <a:chOff x="0" y="0"/>
            <a:chExt cx="5852160" cy="92392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852160" cy="923925"/>
            </a:xfrm>
            <a:custGeom>
              <a:avLst/>
              <a:gdLst/>
              <a:ahLst/>
              <a:cxnLst/>
              <a:rect l="l" t="t" r="r" b="b"/>
              <a:pathLst>
                <a:path w="5852160" h="923925">
                  <a:moveTo>
                    <a:pt x="0" y="0"/>
                  </a:moveTo>
                  <a:lnTo>
                    <a:pt x="5852160" y="0"/>
                  </a:lnTo>
                  <a:lnTo>
                    <a:pt x="5852160" y="923925"/>
                  </a:lnTo>
                  <a:lnTo>
                    <a:pt x="0" y="92392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73418" b="-7341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0"/>
              <a:ext cx="5852160" cy="923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439"/>
                </a:lnSpc>
              </a:pPr>
              <a:r>
                <a:rPr lang="en-US" sz="20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The Big Asks 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50273" y="5623560"/>
            <a:ext cx="11154047" cy="685800"/>
            <a:chOff x="0" y="0"/>
            <a:chExt cx="22308095" cy="13716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308096" cy="1371600"/>
            </a:xfrm>
            <a:custGeom>
              <a:avLst/>
              <a:gdLst/>
              <a:ahLst/>
              <a:cxnLst/>
              <a:rect l="l" t="t" r="r" b="b"/>
              <a:pathLst>
                <a:path w="22308096" h="1371600">
                  <a:moveTo>
                    <a:pt x="0" y="182880"/>
                  </a:moveTo>
                  <a:cubicBezTo>
                    <a:pt x="0" y="81915"/>
                    <a:pt x="83968" y="0"/>
                    <a:pt x="187463" y="0"/>
                  </a:cubicBezTo>
                  <a:lnTo>
                    <a:pt x="22120631" y="0"/>
                  </a:lnTo>
                  <a:cubicBezTo>
                    <a:pt x="22224126" y="0"/>
                    <a:pt x="22308096" y="81915"/>
                    <a:pt x="22308096" y="182880"/>
                  </a:cubicBezTo>
                  <a:lnTo>
                    <a:pt x="22308096" y="1188720"/>
                  </a:lnTo>
                  <a:cubicBezTo>
                    <a:pt x="22308096" y="1289685"/>
                    <a:pt x="22224126" y="1371600"/>
                    <a:pt x="22120631" y="1371600"/>
                  </a:cubicBezTo>
                  <a:lnTo>
                    <a:pt x="187463" y="1371600"/>
                  </a:lnTo>
                  <a:cubicBezTo>
                    <a:pt x="83968" y="1371600"/>
                    <a:pt x="0" y="1289685"/>
                    <a:pt x="0" y="118872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86968" y="5812790"/>
            <a:ext cx="10332720" cy="461010"/>
            <a:chOff x="0" y="0"/>
            <a:chExt cx="20665440" cy="92202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0665439" cy="823509"/>
            </a:xfrm>
            <a:custGeom>
              <a:avLst/>
              <a:gdLst/>
              <a:ahLst/>
              <a:cxnLst/>
              <a:rect l="l" t="t" r="r" b="b"/>
              <a:pathLst>
                <a:path w="20665439" h="823509">
                  <a:moveTo>
                    <a:pt x="0" y="0"/>
                  </a:moveTo>
                  <a:lnTo>
                    <a:pt x="20665439" y="0"/>
                  </a:lnTo>
                  <a:lnTo>
                    <a:pt x="20665439" y="823509"/>
                  </a:lnTo>
                  <a:lnTo>
                    <a:pt x="0" y="8235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6060" b="-53186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108039"/>
              <a:ext cx="20665440" cy="81398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1919"/>
                </a:lnSpc>
              </a:pPr>
              <a:r>
                <a:rPr lang="en-US" sz="1600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Today, we turn what you know into what you say and how you say it.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1521440" y="6528816"/>
            <a:ext cx="365760" cy="274320"/>
            <a:chOff x="0" y="0"/>
            <a:chExt cx="731520" cy="54864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31520" cy="548640"/>
            </a:xfrm>
            <a:custGeom>
              <a:avLst/>
              <a:gdLst/>
              <a:ahLst/>
              <a:cxnLst/>
              <a:rect l="l" t="t" r="r" b="b"/>
              <a:pathLst>
                <a:path w="731520" h="548640">
                  <a:moveTo>
                    <a:pt x="0" y="0"/>
                  </a:moveTo>
                  <a:lnTo>
                    <a:pt x="731520" y="0"/>
                  </a:lnTo>
                  <a:lnTo>
                    <a:pt x="73152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6295" r="-4629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521440" y="6514529"/>
            <a:ext cx="365760" cy="288607"/>
            <a:chOff x="0" y="0"/>
            <a:chExt cx="731520" cy="57721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31520" cy="577215"/>
            </a:xfrm>
            <a:custGeom>
              <a:avLst/>
              <a:gdLst/>
              <a:ahLst/>
              <a:cxnLst/>
              <a:rect l="l" t="t" r="r" b="b"/>
              <a:pathLst>
                <a:path w="731520" h="577215">
                  <a:moveTo>
                    <a:pt x="0" y="0"/>
                  </a:moveTo>
                  <a:lnTo>
                    <a:pt x="731520" y="0"/>
                  </a:lnTo>
                  <a:lnTo>
                    <a:pt x="731520" y="577215"/>
                  </a:lnTo>
                  <a:lnTo>
                    <a:pt x="0" y="5772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1239" r="-5123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731520" cy="6057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080"/>
                </a:lnSpc>
              </a:pPr>
              <a:r>
                <a:rPr lang="en-US" sz="900">
                  <a:solidFill>
                    <a:srgbClr val="5B6B85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</a:t>
              </a:r>
            </a:p>
          </p:txBody>
        </p:sp>
      </p:grpSp>
      <p:sp>
        <p:nvSpPr>
          <p:cNvPr id="55" name="AutoShape 55"/>
          <p:cNvSpPr/>
          <p:nvPr/>
        </p:nvSpPr>
        <p:spPr>
          <a:xfrm>
            <a:off x="685800" y="1306513"/>
            <a:ext cx="5198559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56" name="Freeform 56"/>
          <p:cNvSpPr/>
          <p:nvPr/>
        </p:nvSpPr>
        <p:spPr>
          <a:xfrm>
            <a:off x="9666859" y="2584799"/>
            <a:ext cx="518696" cy="596203"/>
          </a:xfrm>
          <a:custGeom>
            <a:avLst/>
            <a:gdLst/>
            <a:ahLst/>
            <a:cxnLst/>
            <a:rect l="l" t="t" r="r" b="b"/>
            <a:pathLst>
              <a:path w="778044" h="894304">
                <a:moveTo>
                  <a:pt x="0" y="0"/>
                </a:moveTo>
                <a:lnTo>
                  <a:pt x="778044" y="0"/>
                </a:lnTo>
                <a:lnTo>
                  <a:pt x="778044" y="894304"/>
                </a:lnTo>
                <a:lnTo>
                  <a:pt x="0" y="8943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7" name="Freeform 57"/>
          <p:cNvSpPr/>
          <p:nvPr/>
        </p:nvSpPr>
        <p:spPr>
          <a:xfrm>
            <a:off x="5911791" y="2704095"/>
            <a:ext cx="337939" cy="450585"/>
          </a:xfrm>
          <a:custGeom>
            <a:avLst/>
            <a:gdLst/>
            <a:ahLst/>
            <a:cxnLst/>
            <a:rect l="l" t="t" r="r" b="b"/>
            <a:pathLst>
              <a:path w="506908" h="675878">
                <a:moveTo>
                  <a:pt x="0" y="0"/>
                </a:moveTo>
                <a:lnTo>
                  <a:pt x="506908" y="0"/>
                </a:lnTo>
                <a:lnTo>
                  <a:pt x="506908" y="675878"/>
                </a:lnTo>
                <a:lnTo>
                  <a:pt x="0" y="6758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8" name="Freeform 58"/>
          <p:cNvSpPr/>
          <p:nvPr/>
        </p:nvSpPr>
        <p:spPr>
          <a:xfrm>
            <a:off x="2099786" y="2700787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685800" h="685800">
                <a:moveTo>
                  <a:pt x="0" y="0"/>
                </a:moveTo>
                <a:lnTo>
                  <a:pt x="685800" y="0"/>
                </a:lnTo>
                <a:lnTo>
                  <a:pt x="685800" y="685800"/>
                </a:lnTo>
                <a:lnTo>
                  <a:pt x="0" y="685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9" name="TextBox 59"/>
          <p:cNvSpPr txBox="1"/>
          <p:nvPr/>
        </p:nvSpPr>
        <p:spPr>
          <a:xfrm>
            <a:off x="993648" y="4036060"/>
            <a:ext cx="2712720" cy="82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</a:pPr>
            <a:r>
              <a:rPr lang="en-US" sz="158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 know the schedule, the route, and what to expect on the Hill tomorrow.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739640" y="4036060"/>
            <a:ext cx="2712720" cy="826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</a:pPr>
            <a:r>
              <a:rPr lang="en-US" sz="158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You’ve built the leave-behind that anchors every meeting you’ll have.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69847" y="4036060"/>
            <a:ext cx="2712720" cy="1108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16"/>
              </a:lnSpc>
            </a:pPr>
            <a:r>
              <a:rPr lang="en-US" sz="158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 understand what’s at stake and why it matters for the Down syndrome community.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58511"/>
            <a:ext cx="11064240" cy="938489"/>
            <a:chOff x="0" y="0"/>
            <a:chExt cx="22128480" cy="18769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28480" cy="1573411"/>
            </a:xfrm>
            <a:custGeom>
              <a:avLst/>
              <a:gdLst/>
              <a:ahLst/>
              <a:cxnLst/>
              <a:rect l="l" t="t" r="r" b="b"/>
              <a:pathLst>
                <a:path w="22128480" h="1573411">
                  <a:moveTo>
                    <a:pt x="0" y="0"/>
                  </a:moveTo>
                  <a:lnTo>
                    <a:pt x="22128480" y="0"/>
                  </a:lnTo>
                  <a:lnTo>
                    <a:pt x="22128480" y="1573411"/>
                  </a:lnTo>
                  <a:lnTo>
                    <a:pt x="0" y="15734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4639" b="-22343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94043"/>
              <a:ext cx="22128480" cy="15829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80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Tips for Your Meeting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40334" y="1953759"/>
            <a:ext cx="519100" cy="519100"/>
            <a:chOff x="0" y="0"/>
            <a:chExt cx="1426464" cy="142646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3040" y="1953759"/>
            <a:ext cx="2372675" cy="597446"/>
            <a:chOff x="0" y="0"/>
            <a:chExt cx="4745350" cy="11948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45350" cy="1194892"/>
            </a:xfrm>
            <a:custGeom>
              <a:avLst/>
              <a:gdLst/>
              <a:ahLst/>
              <a:cxnLst/>
              <a:rect l="l" t="t" r="r" b="b"/>
              <a:pathLst>
                <a:path w="4745350" h="1194892">
                  <a:moveTo>
                    <a:pt x="0" y="0"/>
                  </a:moveTo>
                  <a:lnTo>
                    <a:pt x="4745350" y="0"/>
                  </a:lnTo>
                  <a:lnTo>
                    <a:pt x="4745350" y="1194892"/>
                  </a:lnTo>
                  <a:lnTo>
                    <a:pt x="0" y="11948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856" r="-73424" b="-10154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4745350" cy="11948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80"/>
                </a:lnSpc>
              </a:pPr>
              <a:r>
                <a:rPr lang="en-US" sz="17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Arrive Early and Wear Your Nametag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248695" y="1953759"/>
            <a:ext cx="6324057" cy="575493"/>
            <a:chOff x="0" y="0"/>
            <a:chExt cx="12648115" cy="115098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648113" cy="1150984"/>
            </a:xfrm>
            <a:custGeom>
              <a:avLst/>
              <a:gdLst/>
              <a:ahLst/>
              <a:cxnLst/>
              <a:rect l="l" t="t" r="r" b="b"/>
              <a:pathLst>
                <a:path w="12648113" h="1150984">
                  <a:moveTo>
                    <a:pt x="0" y="0"/>
                  </a:moveTo>
                  <a:lnTo>
                    <a:pt x="12648113" y="0"/>
                  </a:lnTo>
                  <a:lnTo>
                    <a:pt x="12648113" y="1150984"/>
                  </a:lnTo>
                  <a:lnTo>
                    <a:pt x="0" y="115098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6375" r="4984" b="-20052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2648115" cy="118908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112"/>
                </a:lnSpc>
              </a:pPr>
              <a:r>
                <a:rPr lang="en-US" sz="160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Get there a few minutes early with your nametag visible, and introduce yourself to the staff member at the front.​</a:t>
              </a:r>
            </a:p>
          </p:txBody>
        </p:sp>
      </p:grpSp>
      <p:sp>
        <p:nvSpPr>
          <p:cNvPr id="17" name="AutoShape 17"/>
          <p:cNvSpPr/>
          <p:nvPr/>
        </p:nvSpPr>
        <p:spPr>
          <a:xfrm>
            <a:off x="559649" y="2671856"/>
            <a:ext cx="11013085" cy="8503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8" name="Group 18"/>
          <p:cNvGrpSpPr/>
          <p:nvPr/>
        </p:nvGrpSpPr>
        <p:grpSpPr>
          <a:xfrm>
            <a:off x="540334" y="2815718"/>
            <a:ext cx="519100" cy="519100"/>
            <a:chOff x="0" y="0"/>
            <a:chExt cx="1426464" cy="14264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5706" y="2815718"/>
            <a:ext cx="3398305" cy="337096"/>
            <a:chOff x="0" y="0"/>
            <a:chExt cx="6796609" cy="6741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96609" cy="674192"/>
            </a:xfrm>
            <a:custGeom>
              <a:avLst/>
              <a:gdLst/>
              <a:ahLst/>
              <a:cxnLst/>
              <a:rect l="l" t="t" r="r" b="b"/>
              <a:pathLst>
                <a:path w="6796609" h="674192">
                  <a:moveTo>
                    <a:pt x="0" y="0"/>
                  </a:moveTo>
                  <a:lnTo>
                    <a:pt x="6796609" y="0"/>
                  </a:lnTo>
                  <a:lnTo>
                    <a:pt x="6796609" y="674192"/>
                  </a:lnTo>
                  <a:lnTo>
                    <a:pt x="0" y="6741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8492" r="-21083" b="-25719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6796609" cy="6741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80"/>
                </a:lnSpc>
              </a:pPr>
              <a:r>
                <a:rPr lang="en-US" sz="17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Start With Hello and Thank You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48695" y="2815718"/>
            <a:ext cx="6314660" cy="575493"/>
            <a:chOff x="0" y="0"/>
            <a:chExt cx="12629320" cy="11509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629320" cy="1150986"/>
            </a:xfrm>
            <a:custGeom>
              <a:avLst/>
              <a:gdLst/>
              <a:ahLst/>
              <a:cxnLst/>
              <a:rect l="l" t="t" r="r" b="b"/>
              <a:pathLst>
                <a:path w="12629320" h="1150986">
                  <a:moveTo>
                    <a:pt x="0" y="0"/>
                  </a:moveTo>
                  <a:lnTo>
                    <a:pt x="12629320" y="0"/>
                  </a:lnTo>
                  <a:lnTo>
                    <a:pt x="12629320" y="1150986"/>
                  </a:lnTo>
                  <a:lnTo>
                    <a:pt x="0" y="11509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874" r="5152" b="-17269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2629320" cy="118908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112"/>
                </a:lnSpc>
              </a:pPr>
              <a:r>
                <a:rPr lang="en-US" sz="160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Introduce yourself and your organization, thank them, and make a local connection.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559649" y="3524699"/>
            <a:ext cx="11013085" cy="8503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27" name="Group 27"/>
          <p:cNvGrpSpPr/>
          <p:nvPr/>
        </p:nvGrpSpPr>
        <p:grpSpPr>
          <a:xfrm>
            <a:off x="540334" y="3698301"/>
            <a:ext cx="519100" cy="519100"/>
            <a:chOff x="0" y="0"/>
            <a:chExt cx="1426464" cy="142646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63040" y="3698302"/>
            <a:ext cx="2487993" cy="597446"/>
            <a:chOff x="0" y="0"/>
            <a:chExt cx="4975987" cy="119489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975987" cy="1194892"/>
            </a:xfrm>
            <a:custGeom>
              <a:avLst/>
              <a:gdLst/>
              <a:ahLst/>
              <a:cxnLst/>
              <a:rect l="l" t="t" r="r" b="b"/>
              <a:pathLst>
                <a:path w="4975987" h="1194892">
                  <a:moveTo>
                    <a:pt x="0" y="0"/>
                  </a:moveTo>
                  <a:lnTo>
                    <a:pt x="4975987" y="0"/>
                  </a:lnTo>
                  <a:lnTo>
                    <a:pt x="4975987" y="1194892"/>
                  </a:lnTo>
                  <a:lnTo>
                    <a:pt x="0" y="11948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856" r="-65386" b="-10154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4975987" cy="11948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80"/>
                </a:lnSpc>
              </a:pPr>
              <a:r>
                <a:rPr lang="en-US" sz="17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Meetings are short. Stick with the Plan. 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48695" y="3698302"/>
            <a:ext cx="6324057" cy="878581"/>
            <a:chOff x="0" y="0"/>
            <a:chExt cx="12648115" cy="175716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2648116" cy="1757163"/>
            </a:xfrm>
            <a:custGeom>
              <a:avLst/>
              <a:gdLst/>
              <a:ahLst/>
              <a:cxnLst/>
              <a:rect l="l" t="t" r="r" b="b"/>
              <a:pathLst>
                <a:path w="12648116" h="1757163">
                  <a:moveTo>
                    <a:pt x="0" y="0"/>
                  </a:moveTo>
                  <a:lnTo>
                    <a:pt x="12648116" y="0"/>
                  </a:lnTo>
                  <a:lnTo>
                    <a:pt x="12648116" y="1757163"/>
                  </a:lnTo>
                  <a:lnTo>
                    <a:pt x="0" y="175716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3280" r="5293" b="-7237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2648115" cy="179526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112"/>
                </a:lnSpc>
              </a:pPr>
              <a:r>
                <a:rPr lang="en-US" sz="160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In a larger group, not everyone will speak, so share the room. Follow your training-day plan, put self-advocates first, and move quickly to your asks and the stories behind them.​</a:t>
              </a:r>
            </a:p>
          </p:txBody>
        </p:sp>
      </p:grpSp>
      <p:sp>
        <p:nvSpPr>
          <p:cNvPr id="35" name="AutoShape 35"/>
          <p:cNvSpPr/>
          <p:nvPr/>
        </p:nvSpPr>
        <p:spPr>
          <a:xfrm>
            <a:off x="559649" y="4754683"/>
            <a:ext cx="11013085" cy="8503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36" name="Group 36"/>
          <p:cNvGrpSpPr/>
          <p:nvPr/>
        </p:nvGrpSpPr>
        <p:grpSpPr>
          <a:xfrm>
            <a:off x="559646" y="5799907"/>
            <a:ext cx="519100" cy="519100"/>
            <a:chOff x="0" y="0"/>
            <a:chExt cx="1426464" cy="142646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63040" y="4928286"/>
            <a:ext cx="3398305" cy="356616"/>
            <a:chOff x="0" y="0"/>
            <a:chExt cx="6796609" cy="71323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796609" cy="713232"/>
            </a:xfrm>
            <a:custGeom>
              <a:avLst/>
              <a:gdLst/>
              <a:ahLst/>
              <a:cxnLst/>
              <a:rect l="l" t="t" r="r" b="b"/>
              <a:pathLst>
                <a:path w="6796609" h="713232">
                  <a:moveTo>
                    <a:pt x="0" y="0"/>
                  </a:moveTo>
                  <a:lnTo>
                    <a:pt x="6796609" y="0"/>
                  </a:lnTo>
                  <a:lnTo>
                    <a:pt x="6796609" y="713232"/>
                  </a:lnTo>
                  <a:lnTo>
                    <a:pt x="0" y="71323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06" r="-21083" b="-23764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6796609" cy="71323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80"/>
                </a:lnSpc>
              </a:pPr>
              <a:r>
                <a:rPr lang="en-US" sz="17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Be Yourself. Be Specific. Listen​.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248695" y="4928286"/>
            <a:ext cx="5761400" cy="316878"/>
            <a:chOff x="0" y="0"/>
            <a:chExt cx="11522800" cy="63375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522801" cy="633755"/>
            </a:xfrm>
            <a:custGeom>
              <a:avLst/>
              <a:gdLst/>
              <a:ahLst/>
              <a:cxnLst/>
              <a:rect l="l" t="t" r="r" b="b"/>
              <a:pathLst>
                <a:path w="11522801" h="633755">
                  <a:moveTo>
                    <a:pt x="0" y="0"/>
                  </a:moveTo>
                  <a:lnTo>
                    <a:pt x="11522801" y="0"/>
                  </a:lnTo>
                  <a:lnTo>
                    <a:pt x="11522801" y="633755"/>
                  </a:lnTo>
                  <a:lnTo>
                    <a:pt x="0" y="6337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1318" r="-3955" b="-39525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1522800" cy="67185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112"/>
                </a:lnSpc>
              </a:pPr>
              <a:r>
                <a:rPr lang="en-US" sz="160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Keep it personal. Give them your one-pager, but don’t read it.​</a:t>
              </a:r>
            </a:p>
          </p:txBody>
        </p:sp>
      </p:grpSp>
      <p:sp>
        <p:nvSpPr>
          <p:cNvPr id="44" name="AutoShape 44"/>
          <p:cNvSpPr/>
          <p:nvPr/>
        </p:nvSpPr>
        <p:spPr>
          <a:xfrm>
            <a:off x="559649" y="5698301"/>
            <a:ext cx="11013085" cy="8503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45" name="Group 45"/>
          <p:cNvGrpSpPr/>
          <p:nvPr/>
        </p:nvGrpSpPr>
        <p:grpSpPr>
          <a:xfrm>
            <a:off x="540334" y="4935754"/>
            <a:ext cx="519100" cy="519100"/>
            <a:chOff x="0" y="0"/>
            <a:chExt cx="1426464" cy="142646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426464" cy="1426464"/>
            </a:xfrm>
            <a:custGeom>
              <a:avLst/>
              <a:gdLst/>
              <a:ahLst/>
              <a:cxnLst/>
              <a:rect l="l" t="t" r="r" b="b"/>
              <a:pathLst>
                <a:path w="1426464" h="1426464">
                  <a:moveTo>
                    <a:pt x="0" y="713232"/>
                  </a:moveTo>
                  <a:cubicBezTo>
                    <a:pt x="0" y="319278"/>
                    <a:pt x="319278" y="0"/>
                    <a:pt x="713232" y="0"/>
                  </a:cubicBezTo>
                  <a:cubicBezTo>
                    <a:pt x="1107186" y="0"/>
                    <a:pt x="1426464" y="319278"/>
                    <a:pt x="1426464" y="713232"/>
                  </a:cubicBezTo>
                  <a:cubicBezTo>
                    <a:pt x="1426464" y="1107186"/>
                    <a:pt x="1107186" y="1426464"/>
                    <a:pt x="713232" y="1426464"/>
                  </a:cubicBezTo>
                  <a:cubicBezTo>
                    <a:pt x="319278" y="1426464"/>
                    <a:pt x="0" y="1107186"/>
                    <a:pt x="0" y="713232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63040" y="5844358"/>
            <a:ext cx="3398305" cy="597446"/>
            <a:chOff x="0" y="0"/>
            <a:chExt cx="6796609" cy="119489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796609" cy="1194892"/>
            </a:xfrm>
            <a:custGeom>
              <a:avLst/>
              <a:gdLst/>
              <a:ahLst/>
              <a:cxnLst/>
              <a:rect l="l" t="t" r="r" b="b"/>
              <a:pathLst>
                <a:path w="6796609" h="1194892">
                  <a:moveTo>
                    <a:pt x="0" y="0"/>
                  </a:moveTo>
                  <a:lnTo>
                    <a:pt x="6796609" y="0"/>
                  </a:lnTo>
                  <a:lnTo>
                    <a:pt x="6796609" y="1194892"/>
                  </a:lnTo>
                  <a:lnTo>
                    <a:pt x="0" y="119489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6856" r="-21083" b="-10154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0"/>
              <a:ext cx="6796609" cy="119489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80"/>
                </a:lnSpc>
              </a:pPr>
              <a:r>
                <a:rPr lang="en-US" sz="17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Leave With a Next Step and Say Thank You​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248695" y="5844358"/>
            <a:ext cx="5442859" cy="575493"/>
            <a:chOff x="0" y="0"/>
            <a:chExt cx="10885718" cy="115098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0885718" cy="1150986"/>
            </a:xfrm>
            <a:custGeom>
              <a:avLst/>
              <a:gdLst/>
              <a:ahLst/>
              <a:cxnLst/>
              <a:rect l="l" t="t" r="r" b="b"/>
              <a:pathLst>
                <a:path w="10885718" h="1150986">
                  <a:moveTo>
                    <a:pt x="0" y="0"/>
                  </a:moveTo>
                  <a:lnTo>
                    <a:pt x="10885718" y="0"/>
                  </a:lnTo>
                  <a:lnTo>
                    <a:pt x="10885718" y="1150986"/>
                  </a:lnTo>
                  <a:lnTo>
                    <a:pt x="0" y="115098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32874" r="-10039" b="-17269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10885718" cy="118908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112"/>
                </a:lnSpc>
              </a:pPr>
              <a:r>
                <a:rPr lang="en-US" sz="160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Agree on a next step, then thank them in person, on social media, and with a follow-up note.​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632974" y="2103949"/>
            <a:ext cx="333821" cy="237013"/>
          </a:xfrm>
          <a:custGeom>
            <a:avLst/>
            <a:gdLst/>
            <a:ahLst/>
            <a:cxnLst/>
            <a:rect l="l" t="t" r="r" b="b"/>
            <a:pathLst>
              <a:path w="500731" h="355519">
                <a:moveTo>
                  <a:pt x="0" y="0"/>
                </a:moveTo>
                <a:lnTo>
                  <a:pt x="500732" y="0"/>
                </a:lnTo>
                <a:lnTo>
                  <a:pt x="500732" y="355519"/>
                </a:lnTo>
                <a:lnTo>
                  <a:pt x="0" y="3555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4" name="Freeform 54"/>
          <p:cNvSpPr/>
          <p:nvPr/>
        </p:nvSpPr>
        <p:spPr>
          <a:xfrm>
            <a:off x="632973" y="2924486"/>
            <a:ext cx="352708" cy="301565"/>
          </a:xfrm>
          <a:custGeom>
            <a:avLst/>
            <a:gdLst/>
            <a:ahLst/>
            <a:cxnLst/>
            <a:rect l="l" t="t" r="r" b="b"/>
            <a:pathLst>
              <a:path w="529062" h="452348">
                <a:moveTo>
                  <a:pt x="0" y="0"/>
                </a:moveTo>
                <a:lnTo>
                  <a:pt x="529062" y="0"/>
                </a:lnTo>
                <a:lnTo>
                  <a:pt x="529062" y="452347"/>
                </a:lnTo>
                <a:lnTo>
                  <a:pt x="0" y="452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5" name="Freeform 55"/>
          <p:cNvSpPr/>
          <p:nvPr/>
        </p:nvSpPr>
        <p:spPr>
          <a:xfrm>
            <a:off x="679328" y="5044610"/>
            <a:ext cx="241112" cy="301390"/>
          </a:xfrm>
          <a:custGeom>
            <a:avLst/>
            <a:gdLst/>
            <a:ahLst/>
            <a:cxnLst/>
            <a:rect l="l" t="t" r="r" b="b"/>
            <a:pathLst>
              <a:path w="361668" h="452085">
                <a:moveTo>
                  <a:pt x="0" y="0"/>
                </a:moveTo>
                <a:lnTo>
                  <a:pt x="361668" y="0"/>
                </a:lnTo>
                <a:lnTo>
                  <a:pt x="361668" y="452085"/>
                </a:lnTo>
                <a:lnTo>
                  <a:pt x="0" y="45208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6" name="Freeform 56"/>
          <p:cNvSpPr/>
          <p:nvPr/>
        </p:nvSpPr>
        <p:spPr>
          <a:xfrm>
            <a:off x="657482" y="5938171"/>
            <a:ext cx="323428" cy="242571"/>
          </a:xfrm>
          <a:custGeom>
            <a:avLst/>
            <a:gdLst/>
            <a:ahLst/>
            <a:cxnLst/>
            <a:rect l="l" t="t" r="r" b="b"/>
            <a:pathLst>
              <a:path w="485142" h="363856">
                <a:moveTo>
                  <a:pt x="0" y="0"/>
                </a:moveTo>
                <a:lnTo>
                  <a:pt x="485142" y="0"/>
                </a:lnTo>
                <a:lnTo>
                  <a:pt x="485142" y="363857"/>
                </a:lnTo>
                <a:lnTo>
                  <a:pt x="0" y="363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7" name="Freeform 57"/>
          <p:cNvSpPr/>
          <p:nvPr/>
        </p:nvSpPr>
        <p:spPr>
          <a:xfrm>
            <a:off x="611938" y="3769905"/>
            <a:ext cx="375893" cy="375893"/>
          </a:xfrm>
          <a:custGeom>
            <a:avLst/>
            <a:gdLst/>
            <a:ahLst/>
            <a:cxnLst/>
            <a:rect l="l" t="t" r="r" b="b"/>
            <a:pathLst>
              <a:path w="563840" h="563840">
                <a:moveTo>
                  <a:pt x="0" y="0"/>
                </a:moveTo>
                <a:lnTo>
                  <a:pt x="563840" y="0"/>
                </a:lnTo>
                <a:lnTo>
                  <a:pt x="563840" y="563840"/>
                </a:lnTo>
                <a:lnTo>
                  <a:pt x="0" y="563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8" name="AutoShape 58"/>
          <p:cNvSpPr/>
          <p:nvPr/>
        </p:nvSpPr>
        <p:spPr>
          <a:xfrm>
            <a:off x="685800" y="1306513"/>
            <a:ext cx="5298220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3" y="304500"/>
            <a:ext cx="6448708" cy="6249001"/>
            <a:chOff x="0" y="0"/>
            <a:chExt cx="2547638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47638" cy="2468741"/>
            </a:xfrm>
            <a:custGeom>
              <a:avLst/>
              <a:gdLst/>
              <a:ahLst/>
              <a:cxnLst/>
              <a:rect l="l" t="t" r="r" b="b"/>
              <a:pathLst>
                <a:path w="2547638" h="2468741">
                  <a:moveTo>
                    <a:pt x="0" y="0"/>
                  </a:moveTo>
                  <a:lnTo>
                    <a:pt x="2547638" y="0"/>
                  </a:lnTo>
                  <a:lnTo>
                    <a:pt x="2547638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47638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523300" y="521297"/>
            <a:ext cx="5984626" cy="5814164"/>
          </a:xfrm>
          <a:custGeom>
            <a:avLst/>
            <a:gdLst/>
            <a:ahLst/>
            <a:cxnLst/>
            <a:rect l="l" t="t" r="r" b="b"/>
            <a:pathLst>
              <a:path w="8976939" h="8721246">
                <a:moveTo>
                  <a:pt x="0" y="0"/>
                </a:moveTo>
                <a:lnTo>
                  <a:pt x="8976939" y="0"/>
                </a:lnTo>
                <a:lnTo>
                  <a:pt x="8976939" y="8721247"/>
                </a:lnTo>
                <a:lnTo>
                  <a:pt x="0" y="87212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23" r="-39269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7" name="Group 7"/>
          <p:cNvGrpSpPr/>
          <p:nvPr/>
        </p:nvGrpSpPr>
        <p:grpSpPr>
          <a:xfrm rot="-5400000">
            <a:off x="3698620" y="3349783"/>
            <a:ext cx="6875818" cy="176252"/>
            <a:chOff x="0" y="0"/>
            <a:chExt cx="13751636" cy="35250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51688" cy="352530"/>
            </a:xfrm>
            <a:custGeom>
              <a:avLst/>
              <a:gdLst/>
              <a:ahLst/>
              <a:cxnLst/>
              <a:rect l="l" t="t" r="r" b="b"/>
              <a:pathLst>
                <a:path w="13751688" h="352530">
                  <a:moveTo>
                    <a:pt x="13751688" y="0"/>
                  </a:moveTo>
                  <a:lnTo>
                    <a:pt x="0" y="0"/>
                  </a:lnTo>
                  <a:lnTo>
                    <a:pt x="0" y="352530"/>
                  </a:lnTo>
                  <a:lnTo>
                    <a:pt x="13751688" y="3525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9" name="Group 9"/>
          <p:cNvGrpSpPr/>
          <p:nvPr/>
        </p:nvGrpSpPr>
        <p:grpSpPr>
          <a:xfrm rot="-5400000">
            <a:off x="6270419" y="954237"/>
            <a:ext cx="6875818" cy="4967345"/>
            <a:chOff x="0" y="0"/>
            <a:chExt cx="13751636" cy="99346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51688" cy="9934715"/>
            </a:xfrm>
            <a:custGeom>
              <a:avLst/>
              <a:gdLst/>
              <a:ahLst/>
              <a:cxnLst/>
              <a:rect l="l" t="t" r="r" b="b"/>
              <a:pathLst>
                <a:path w="13751688" h="9934715">
                  <a:moveTo>
                    <a:pt x="13751688" y="0"/>
                  </a:moveTo>
                  <a:lnTo>
                    <a:pt x="0" y="0"/>
                  </a:lnTo>
                  <a:lnTo>
                    <a:pt x="0" y="9934715"/>
                  </a:lnTo>
                  <a:lnTo>
                    <a:pt x="13751688" y="9934715"/>
                  </a:ln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723899" y="1803400"/>
            <a:ext cx="3968858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Tomorrow, you are going to walk into congressional offices with a folder, a one-pager, and your asks.</a:t>
            </a:r>
          </a:p>
          <a:p>
            <a:pPr>
              <a:lnSpc>
                <a:spcPts val="2800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But the most important thing you are bringing into that room cannot be printed on a piece of paper.</a:t>
            </a:r>
          </a:p>
          <a:p>
            <a:pPr>
              <a:lnSpc>
                <a:spcPts val="2800"/>
              </a:lnSpc>
            </a:pPr>
            <a:endParaRPr lang="en-US" sz="2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It is your story.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0080" y="502920"/>
            <a:ext cx="10881360" cy="822960"/>
            <a:chOff x="0" y="0"/>
            <a:chExt cx="21762720" cy="16459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762720" cy="1645920"/>
            </a:xfrm>
            <a:custGeom>
              <a:avLst/>
              <a:gdLst/>
              <a:ahLst/>
              <a:cxnLst/>
              <a:rect l="l" t="t" r="r" b="b"/>
              <a:pathLst>
                <a:path w="21762720" h="1645920">
                  <a:moveTo>
                    <a:pt x="0" y="0"/>
                  </a:moveTo>
                  <a:lnTo>
                    <a:pt x="21762720" y="0"/>
                  </a:lnTo>
                  <a:lnTo>
                    <a:pt x="2176272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7456" b="-20745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5800" y="502920"/>
            <a:ext cx="10881360" cy="894080"/>
            <a:chOff x="0" y="0"/>
            <a:chExt cx="21762720" cy="17881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762720" cy="1560924"/>
            </a:xfrm>
            <a:custGeom>
              <a:avLst/>
              <a:gdLst/>
              <a:ahLst/>
              <a:cxnLst/>
              <a:rect l="l" t="t" r="r" b="b"/>
              <a:pathLst>
                <a:path w="21762720" h="1560924">
                  <a:moveTo>
                    <a:pt x="0" y="0"/>
                  </a:moveTo>
                  <a:lnTo>
                    <a:pt x="21762720" y="0"/>
                  </a:lnTo>
                  <a:lnTo>
                    <a:pt x="21762720" y="1560924"/>
                  </a:lnTo>
                  <a:lnTo>
                    <a:pt x="0" y="156092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19246" b="-22408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227236"/>
              <a:ext cx="21762720" cy="15609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799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Data Opens the Door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0080" y="1430745"/>
            <a:ext cx="10515600" cy="381545"/>
            <a:chOff x="0" y="0"/>
            <a:chExt cx="21031200" cy="7630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031200" cy="763091"/>
            </a:xfrm>
            <a:custGeom>
              <a:avLst/>
              <a:gdLst/>
              <a:ahLst/>
              <a:cxnLst/>
              <a:rect l="l" t="t" r="r" b="b"/>
              <a:pathLst>
                <a:path w="21031200" h="763091">
                  <a:moveTo>
                    <a:pt x="0" y="0"/>
                  </a:moveTo>
                  <a:lnTo>
                    <a:pt x="21031200" y="0"/>
                  </a:lnTo>
                  <a:lnTo>
                    <a:pt x="21031200" y="763091"/>
                  </a:lnTo>
                  <a:lnTo>
                    <a:pt x="0" y="7630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45898" b="-52813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1031200" cy="77261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399"/>
                </a:lnSpc>
              </a:pPr>
              <a:r>
                <a:rPr lang="en-US" sz="1999" i="1">
                  <a:solidFill>
                    <a:srgbClr val="C79D4F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Your story walks through it.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0080" y="2148840"/>
            <a:ext cx="5319102" cy="4106638"/>
            <a:chOff x="0" y="0"/>
            <a:chExt cx="10638205" cy="82132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638205" cy="8213276"/>
            </a:xfrm>
            <a:custGeom>
              <a:avLst/>
              <a:gdLst/>
              <a:ahLst/>
              <a:cxnLst/>
              <a:rect l="l" t="t" r="r" b="b"/>
              <a:pathLst>
                <a:path w="10638205" h="8213276">
                  <a:moveTo>
                    <a:pt x="0" y="252716"/>
                  </a:moveTo>
                  <a:cubicBezTo>
                    <a:pt x="0" y="113196"/>
                    <a:pt x="102108" y="0"/>
                    <a:pt x="227962" y="0"/>
                  </a:cubicBezTo>
                  <a:lnTo>
                    <a:pt x="10410243" y="0"/>
                  </a:lnTo>
                  <a:cubicBezTo>
                    <a:pt x="10536096" y="0"/>
                    <a:pt x="10638205" y="113196"/>
                    <a:pt x="10638205" y="252716"/>
                  </a:cubicBezTo>
                  <a:lnTo>
                    <a:pt x="10638205" y="7960560"/>
                  </a:lnTo>
                  <a:cubicBezTo>
                    <a:pt x="10638205" y="8100080"/>
                    <a:pt x="10536096" y="8213276"/>
                    <a:pt x="10410243" y="8213276"/>
                  </a:cubicBezTo>
                  <a:lnTo>
                    <a:pt x="227962" y="8213276"/>
                  </a:lnTo>
                  <a:cubicBezTo>
                    <a:pt x="102108" y="8213275"/>
                    <a:pt x="0" y="8100080"/>
                    <a:pt x="0" y="796056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786344" y="2360930"/>
            <a:ext cx="828114" cy="828114"/>
            <a:chOff x="0" y="0"/>
            <a:chExt cx="1371600" cy="1371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20122" y="2148840"/>
            <a:ext cx="5319102" cy="4106638"/>
            <a:chOff x="0" y="0"/>
            <a:chExt cx="10638205" cy="821327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638205" cy="8213276"/>
            </a:xfrm>
            <a:custGeom>
              <a:avLst/>
              <a:gdLst/>
              <a:ahLst/>
              <a:cxnLst/>
              <a:rect l="l" t="t" r="r" b="b"/>
              <a:pathLst>
                <a:path w="10638205" h="8213276">
                  <a:moveTo>
                    <a:pt x="0" y="252716"/>
                  </a:moveTo>
                  <a:cubicBezTo>
                    <a:pt x="0" y="113196"/>
                    <a:pt x="102108" y="0"/>
                    <a:pt x="227962" y="0"/>
                  </a:cubicBezTo>
                  <a:lnTo>
                    <a:pt x="10410243" y="0"/>
                  </a:lnTo>
                  <a:cubicBezTo>
                    <a:pt x="10536096" y="0"/>
                    <a:pt x="10638205" y="113196"/>
                    <a:pt x="10638205" y="252716"/>
                  </a:cubicBezTo>
                  <a:lnTo>
                    <a:pt x="10638205" y="7960560"/>
                  </a:lnTo>
                  <a:cubicBezTo>
                    <a:pt x="10638205" y="8100080"/>
                    <a:pt x="10536096" y="8213276"/>
                    <a:pt x="10410243" y="8213276"/>
                  </a:cubicBezTo>
                  <a:lnTo>
                    <a:pt x="227962" y="8213276"/>
                  </a:lnTo>
                  <a:cubicBezTo>
                    <a:pt x="102108" y="8213275"/>
                    <a:pt x="0" y="8100080"/>
                    <a:pt x="0" y="796056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55045" y="2360930"/>
            <a:ext cx="828114" cy="828114"/>
            <a:chOff x="0" y="0"/>
            <a:chExt cx="1371600" cy="1371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58449" y="3338390"/>
            <a:ext cx="2821305" cy="668977"/>
            <a:chOff x="0" y="0"/>
            <a:chExt cx="5642610" cy="133795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642610" cy="1337955"/>
            </a:xfrm>
            <a:custGeom>
              <a:avLst/>
              <a:gdLst/>
              <a:ahLst/>
              <a:cxnLst/>
              <a:rect l="l" t="t" r="r" b="b"/>
              <a:pathLst>
                <a:path w="5642610" h="1337955">
                  <a:moveTo>
                    <a:pt x="0" y="0"/>
                  </a:moveTo>
                  <a:lnTo>
                    <a:pt x="5642610" y="0"/>
                  </a:lnTo>
                  <a:lnTo>
                    <a:pt x="5642610" y="1337955"/>
                  </a:lnTo>
                  <a:lnTo>
                    <a:pt x="0" y="133795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282" r="-58811" b="-9272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5642610" cy="138558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519"/>
                </a:lnSpc>
              </a:pPr>
              <a:r>
                <a:rPr lang="en-US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They remember one face, one family.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81467" y="4159767"/>
            <a:ext cx="4575268" cy="1981637"/>
            <a:chOff x="0" y="0"/>
            <a:chExt cx="9150536" cy="39632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150535" cy="3963273"/>
            </a:xfrm>
            <a:custGeom>
              <a:avLst/>
              <a:gdLst/>
              <a:ahLst/>
              <a:cxnLst/>
              <a:rect l="l" t="t" r="r" b="b"/>
              <a:pathLst>
                <a:path w="9150535" h="3963273">
                  <a:moveTo>
                    <a:pt x="0" y="0"/>
                  </a:moveTo>
                  <a:lnTo>
                    <a:pt x="9150535" y="0"/>
                  </a:lnTo>
                  <a:lnTo>
                    <a:pt x="9150535" y="3963273"/>
                  </a:lnTo>
                  <a:lnTo>
                    <a:pt x="0" y="39632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968" r="2069" b="2085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9150536" cy="40204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345457" lvl="1" indent="-172729">
                <a:lnSpc>
                  <a:spcPts val="2239"/>
                </a:lnSpc>
                <a:buFont typeface="Arial"/>
                <a:buChar char="•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Story makes the data personal, and personal is what people carry out of the room and vote on.​</a:t>
              </a:r>
            </a:p>
            <a:p>
              <a:pPr marL="345457" lvl="1" indent="-172729">
                <a:lnSpc>
                  <a:spcPts val="2239"/>
                </a:lnSpc>
                <a:buFont typeface="Arial"/>
                <a:buChar char="•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Stories help decision makers understand the human impact behind the policy.</a:t>
              </a:r>
            </a:p>
            <a:p>
              <a:pPr marL="345457" lvl="1" indent="-172729">
                <a:lnSpc>
                  <a:spcPts val="2239"/>
                </a:lnSpc>
                <a:buFont typeface="Arial"/>
                <a:buChar char="•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Important distinction:</a:t>
              </a:r>
            </a:p>
            <a:p>
              <a:pPr marL="690915" lvl="2" indent="-230305">
                <a:lnSpc>
                  <a:spcPts val="2239"/>
                </a:lnSpc>
                <a:buFont typeface="Arial"/>
                <a:buChar char="⚬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“Your story does not replace the data. Your story gives the data meaning.”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60120" y="3246120"/>
            <a:ext cx="4480560" cy="822960"/>
            <a:chOff x="0" y="0"/>
            <a:chExt cx="8961120" cy="16459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961120" cy="1645920"/>
            </a:xfrm>
            <a:custGeom>
              <a:avLst/>
              <a:gdLst/>
              <a:ahLst/>
              <a:cxnLst/>
              <a:rect l="l" t="t" r="r" b="b"/>
              <a:pathLst>
                <a:path w="8961120" h="1645920">
                  <a:moveTo>
                    <a:pt x="0" y="0"/>
                  </a:moveTo>
                  <a:lnTo>
                    <a:pt x="8961120" y="0"/>
                  </a:lnTo>
                  <a:lnTo>
                    <a:pt x="896112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6011" b="-5601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60120" y="3338390"/>
            <a:ext cx="4480560" cy="698941"/>
            <a:chOff x="0" y="0"/>
            <a:chExt cx="8961120" cy="139788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961120" cy="1397882"/>
            </a:xfrm>
            <a:custGeom>
              <a:avLst/>
              <a:gdLst/>
              <a:ahLst/>
              <a:cxnLst/>
              <a:rect l="l" t="t" r="r" b="b"/>
              <a:pathLst>
                <a:path w="8961120" h="1397882">
                  <a:moveTo>
                    <a:pt x="0" y="0"/>
                  </a:moveTo>
                  <a:lnTo>
                    <a:pt x="8961120" y="0"/>
                  </a:lnTo>
                  <a:lnTo>
                    <a:pt x="8961120" y="1397882"/>
                  </a:lnTo>
                  <a:lnTo>
                    <a:pt x="0" y="13978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1948" b="-8786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8961120" cy="145503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613"/>
                </a:lnSpc>
              </a:pPr>
              <a:r>
                <a:rPr lang="en-US" sz="1866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Lawmakers hear many facts and numbers every day.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76312" y="4245967"/>
            <a:ext cx="4048177" cy="1143437"/>
            <a:chOff x="0" y="0"/>
            <a:chExt cx="8096355" cy="228687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096355" cy="2286873"/>
            </a:xfrm>
            <a:custGeom>
              <a:avLst/>
              <a:gdLst/>
              <a:ahLst/>
              <a:cxnLst/>
              <a:rect l="l" t="t" r="r" b="b"/>
              <a:pathLst>
                <a:path w="8096355" h="2286873">
                  <a:moveTo>
                    <a:pt x="0" y="0"/>
                  </a:moveTo>
                  <a:lnTo>
                    <a:pt x="8096355" y="0"/>
                  </a:lnTo>
                  <a:lnTo>
                    <a:pt x="8096355" y="2286873"/>
                  </a:lnTo>
                  <a:lnTo>
                    <a:pt x="0" y="228687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16" r="-10680" b="-1358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57150"/>
              <a:ext cx="8096355" cy="2344023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345457" lvl="1" indent="-172729">
                <a:lnSpc>
                  <a:spcPts val="2239"/>
                </a:lnSpc>
                <a:buFont typeface="Arial"/>
                <a:buChar char="•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Facts prove the problem is real.</a:t>
              </a:r>
            </a:p>
            <a:p>
              <a:pPr marL="345457" lvl="1" indent="-172729">
                <a:lnSpc>
                  <a:spcPts val="2239"/>
                </a:lnSpc>
                <a:buFont typeface="Arial"/>
                <a:buChar char="•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Explain:</a:t>
              </a:r>
            </a:p>
            <a:p>
              <a:pPr marL="690915" lvl="2" indent="-230305">
                <a:lnSpc>
                  <a:spcPts val="2239"/>
                </a:lnSpc>
                <a:buFont typeface="Arial"/>
                <a:buChar char="⚬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Data gives us the facts.</a:t>
              </a:r>
            </a:p>
            <a:p>
              <a:pPr marL="690915" lvl="2" indent="-230305">
                <a:lnSpc>
                  <a:spcPts val="2239"/>
                </a:lnSpc>
                <a:buFont typeface="Arial"/>
                <a:buChar char="⚬"/>
              </a:pPr>
              <a:r>
                <a:rPr lang="en-US" sz="16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Policy tells us what needs to change.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685800" y="1306513"/>
            <a:ext cx="5090690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37" name="Freeform 37"/>
          <p:cNvSpPr/>
          <p:nvPr/>
        </p:nvSpPr>
        <p:spPr>
          <a:xfrm>
            <a:off x="2938218" y="2520670"/>
            <a:ext cx="524365" cy="508634"/>
          </a:xfrm>
          <a:custGeom>
            <a:avLst/>
            <a:gdLst/>
            <a:ahLst/>
            <a:cxnLst/>
            <a:rect l="l" t="t" r="r" b="b"/>
            <a:pathLst>
              <a:path w="786547" h="762951">
                <a:moveTo>
                  <a:pt x="0" y="0"/>
                </a:moveTo>
                <a:lnTo>
                  <a:pt x="786548" y="0"/>
                </a:lnTo>
                <a:lnTo>
                  <a:pt x="786548" y="762951"/>
                </a:lnTo>
                <a:lnTo>
                  <a:pt x="0" y="762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8" name="Freeform 38"/>
          <p:cNvSpPr/>
          <p:nvPr/>
        </p:nvSpPr>
        <p:spPr>
          <a:xfrm>
            <a:off x="8667947" y="2556872"/>
            <a:ext cx="602311" cy="533045"/>
          </a:xfrm>
          <a:custGeom>
            <a:avLst/>
            <a:gdLst/>
            <a:ahLst/>
            <a:cxnLst/>
            <a:rect l="l" t="t" r="r" b="b"/>
            <a:pathLst>
              <a:path w="903467" h="799568">
                <a:moveTo>
                  <a:pt x="0" y="0"/>
                </a:moveTo>
                <a:lnTo>
                  <a:pt x="903467" y="0"/>
                </a:lnTo>
                <a:lnTo>
                  <a:pt x="903467" y="799568"/>
                </a:lnTo>
                <a:lnTo>
                  <a:pt x="0" y="7995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6977175" cy="6249001"/>
            <a:chOff x="0" y="0"/>
            <a:chExt cx="2756415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56415" cy="2468741"/>
            </a:xfrm>
            <a:custGeom>
              <a:avLst/>
              <a:gdLst/>
              <a:ahLst/>
              <a:cxnLst/>
              <a:rect l="l" t="t" r="r" b="b"/>
              <a:pathLst>
                <a:path w="2756415" h="2468741">
                  <a:moveTo>
                    <a:pt x="0" y="0"/>
                  </a:moveTo>
                  <a:lnTo>
                    <a:pt x="2756415" y="0"/>
                  </a:lnTo>
                  <a:lnTo>
                    <a:pt x="2756415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56415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80336" y="7"/>
            <a:ext cx="4611664" cy="6857993"/>
            <a:chOff x="0" y="0"/>
            <a:chExt cx="9223328" cy="13715987"/>
          </a:xfrm>
        </p:grpSpPr>
        <p:sp>
          <p:nvSpPr>
            <p:cNvPr id="7" name="Freeform 7" descr="Eyes on a candy"/>
            <p:cNvSpPr/>
            <p:nvPr/>
          </p:nvSpPr>
          <p:spPr>
            <a:xfrm>
              <a:off x="0" y="0"/>
              <a:ext cx="9223300" cy="13716000"/>
            </a:xfrm>
            <a:custGeom>
              <a:avLst/>
              <a:gdLst/>
              <a:ahLst/>
              <a:cxnLst/>
              <a:rect l="l" t="t" r="r" b="b"/>
              <a:pathLst>
                <a:path w="9223300" h="13716000">
                  <a:moveTo>
                    <a:pt x="0" y="0"/>
                  </a:moveTo>
                  <a:lnTo>
                    <a:pt x="9223300" y="0"/>
                  </a:lnTo>
                  <a:lnTo>
                    <a:pt x="92233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8348" r="-3444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5800" y="481620"/>
            <a:ext cx="6015481" cy="915381"/>
            <a:chOff x="0" y="0"/>
            <a:chExt cx="12030963" cy="18307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030963" cy="1568329"/>
            </a:xfrm>
            <a:custGeom>
              <a:avLst/>
              <a:gdLst/>
              <a:ahLst/>
              <a:cxnLst/>
              <a:rect l="l" t="t" r="r" b="b"/>
              <a:pathLst>
                <a:path w="12030963" h="1568329">
                  <a:moveTo>
                    <a:pt x="0" y="0"/>
                  </a:moveTo>
                  <a:lnTo>
                    <a:pt x="12030963" y="0"/>
                  </a:lnTo>
                  <a:lnTo>
                    <a:pt x="12030963" y="1568329"/>
                  </a:lnTo>
                  <a:lnTo>
                    <a:pt x="0" y="15683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867" r="20565" b="-1226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29107"/>
              <a:ext cx="12030963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Make Your Story Stick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1634852"/>
            <a:ext cx="5410200" cy="3374137"/>
            <a:chOff x="0" y="0"/>
            <a:chExt cx="10820400" cy="67482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820398" cy="6748277"/>
            </a:xfrm>
            <a:custGeom>
              <a:avLst/>
              <a:gdLst/>
              <a:ahLst/>
              <a:cxnLst/>
              <a:rect l="l" t="t" r="r" b="b"/>
              <a:pathLst>
                <a:path w="10820398" h="6748277">
                  <a:moveTo>
                    <a:pt x="0" y="0"/>
                  </a:moveTo>
                  <a:lnTo>
                    <a:pt x="10820398" y="0"/>
                  </a:lnTo>
                  <a:lnTo>
                    <a:pt x="10820398" y="6748277"/>
                  </a:lnTo>
                  <a:lnTo>
                    <a:pt x="0" y="674827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6953" r="-2308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10820400" cy="682447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431822" lvl="1" indent="-21591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Your story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does not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 have to be complicated.</a:t>
              </a:r>
            </a:p>
            <a:p>
              <a:pPr marL="863643" lvl="2" indent="-287881">
                <a:lnSpc>
                  <a:spcPts val="2800"/>
                </a:lnSpc>
                <a:buFont typeface="Arial"/>
                <a:buChar char="⚬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Start with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the person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, not the policy.</a:t>
              </a:r>
            </a:p>
            <a:p>
              <a:pPr marL="863643" lvl="2" indent="-287881">
                <a:lnSpc>
                  <a:spcPts val="2800"/>
                </a:lnSpc>
                <a:buFont typeface="Arial"/>
                <a:buChar char="⚬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Make it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personal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 and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specific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431822" lvl="1" indent="-21591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Know your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one thing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863643" lvl="2" indent="-287881">
                <a:lnSpc>
                  <a:spcPts val="2800"/>
                </a:lnSpc>
                <a:buFont typeface="Arial"/>
                <a:buChar char="⚬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What is the one thing you want them to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remember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?</a:t>
              </a:r>
            </a:p>
            <a:p>
              <a:pPr marL="431822" lvl="1" indent="-21591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Connect your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story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 to your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ask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</a:p>
            <a:p>
              <a:pPr marL="863643" lvl="2" indent="-287881">
                <a:lnSpc>
                  <a:spcPts val="2800"/>
                </a:lnSpc>
                <a:buFont typeface="Arial"/>
                <a:buChar char="⚬"/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Show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why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 this issue matters and </a:t>
              </a:r>
              <a:r>
                <a:rPr lang="en-US" sz="2000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what</a:t>
              </a: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 you want them to do.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685800" y="1306513"/>
            <a:ext cx="5410200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3238" y="478601"/>
            <a:ext cx="11245525" cy="971213"/>
            <a:chOff x="0" y="0"/>
            <a:chExt cx="4442677" cy="3836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42676" cy="383689"/>
            </a:xfrm>
            <a:custGeom>
              <a:avLst/>
              <a:gdLst/>
              <a:ahLst/>
              <a:cxnLst/>
              <a:rect l="l" t="t" r="r" b="b"/>
              <a:pathLst>
                <a:path w="4442676" h="383689">
                  <a:moveTo>
                    <a:pt x="13769" y="0"/>
                  </a:moveTo>
                  <a:lnTo>
                    <a:pt x="4428908" y="0"/>
                  </a:lnTo>
                  <a:cubicBezTo>
                    <a:pt x="4432559" y="0"/>
                    <a:pt x="4436061" y="1451"/>
                    <a:pt x="4438644" y="4033"/>
                  </a:cubicBezTo>
                  <a:cubicBezTo>
                    <a:pt x="4441226" y="6615"/>
                    <a:pt x="4442676" y="10117"/>
                    <a:pt x="4442676" y="13769"/>
                  </a:cubicBezTo>
                  <a:lnTo>
                    <a:pt x="4442676" y="369920"/>
                  </a:lnTo>
                  <a:cubicBezTo>
                    <a:pt x="4442676" y="377524"/>
                    <a:pt x="4436512" y="383689"/>
                    <a:pt x="4428908" y="383689"/>
                  </a:cubicBezTo>
                  <a:lnTo>
                    <a:pt x="13769" y="383689"/>
                  </a:lnTo>
                  <a:cubicBezTo>
                    <a:pt x="10117" y="383689"/>
                    <a:pt x="6615" y="382238"/>
                    <a:pt x="4033" y="379656"/>
                  </a:cubicBezTo>
                  <a:cubicBezTo>
                    <a:pt x="1451" y="377074"/>
                    <a:pt x="0" y="373572"/>
                    <a:pt x="0" y="369920"/>
                  </a:cubicBezTo>
                  <a:lnTo>
                    <a:pt x="0" y="13769"/>
                  </a:lnTo>
                  <a:cubicBezTo>
                    <a:pt x="0" y="10117"/>
                    <a:pt x="1451" y="6615"/>
                    <a:pt x="4033" y="4033"/>
                  </a:cubicBezTo>
                  <a:cubicBezTo>
                    <a:pt x="6615" y="1451"/>
                    <a:pt x="10117" y="0"/>
                    <a:pt x="13769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442677" cy="4217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73238" y="1697570"/>
            <a:ext cx="11245525" cy="971213"/>
            <a:chOff x="0" y="0"/>
            <a:chExt cx="4442677" cy="3836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42676" cy="383689"/>
            </a:xfrm>
            <a:custGeom>
              <a:avLst/>
              <a:gdLst/>
              <a:ahLst/>
              <a:cxnLst/>
              <a:rect l="l" t="t" r="r" b="b"/>
              <a:pathLst>
                <a:path w="4442676" h="383689">
                  <a:moveTo>
                    <a:pt x="13769" y="0"/>
                  </a:moveTo>
                  <a:lnTo>
                    <a:pt x="4428908" y="0"/>
                  </a:lnTo>
                  <a:cubicBezTo>
                    <a:pt x="4432559" y="0"/>
                    <a:pt x="4436061" y="1451"/>
                    <a:pt x="4438644" y="4033"/>
                  </a:cubicBezTo>
                  <a:cubicBezTo>
                    <a:pt x="4441226" y="6615"/>
                    <a:pt x="4442676" y="10117"/>
                    <a:pt x="4442676" y="13769"/>
                  </a:cubicBezTo>
                  <a:lnTo>
                    <a:pt x="4442676" y="369920"/>
                  </a:lnTo>
                  <a:cubicBezTo>
                    <a:pt x="4442676" y="377524"/>
                    <a:pt x="4436512" y="383689"/>
                    <a:pt x="4428908" y="383689"/>
                  </a:cubicBezTo>
                  <a:lnTo>
                    <a:pt x="13769" y="383689"/>
                  </a:lnTo>
                  <a:cubicBezTo>
                    <a:pt x="10117" y="383689"/>
                    <a:pt x="6615" y="382238"/>
                    <a:pt x="4033" y="379656"/>
                  </a:cubicBezTo>
                  <a:cubicBezTo>
                    <a:pt x="1451" y="377074"/>
                    <a:pt x="0" y="373572"/>
                    <a:pt x="0" y="369920"/>
                  </a:cubicBezTo>
                  <a:lnTo>
                    <a:pt x="0" y="13769"/>
                  </a:lnTo>
                  <a:cubicBezTo>
                    <a:pt x="0" y="10117"/>
                    <a:pt x="1451" y="6615"/>
                    <a:pt x="4033" y="4033"/>
                  </a:cubicBezTo>
                  <a:cubicBezTo>
                    <a:pt x="6615" y="1451"/>
                    <a:pt x="10117" y="0"/>
                    <a:pt x="13769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42677" cy="4217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73238" y="2920084"/>
            <a:ext cx="11245525" cy="971213"/>
            <a:chOff x="0" y="0"/>
            <a:chExt cx="4442677" cy="3836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42676" cy="383689"/>
            </a:xfrm>
            <a:custGeom>
              <a:avLst/>
              <a:gdLst/>
              <a:ahLst/>
              <a:cxnLst/>
              <a:rect l="l" t="t" r="r" b="b"/>
              <a:pathLst>
                <a:path w="4442676" h="383689">
                  <a:moveTo>
                    <a:pt x="13769" y="0"/>
                  </a:moveTo>
                  <a:lnTo>
                    <a:pt x="4428908" y="0"/>
                  </a:lnTo>
                  <a:cubicBezTo>
                    <a:pt x="4432559" y="0"/>
                    <a:pt x="4436061" y="1451"/>
                    <a:pt x="4438644" y="4033"/>
                  </a:cubicBezTo>
                  <a:cubicBezTo>
                    <a:pt x="4441226" y="6615"/>
                    <a:pt x="4442676" y="10117"/>
                    <a:pt x="4442676" y="13769"/>
                  </a:cubicBezTo>
                  <a:lnTo>
                    <a:pt x="4442676" y="369920"/>
                  </a:lnTo>
                  <a:cubicBezTo>
                    <a:pt x="4442676" y="377524"/>
                    <a:pt x="4436512" y="383689"/>
                    <a:pt x="4428908" y="383689"/>
                  </a:cubicBezTo>
                  <a:lnTo>
                    <a:pt x="13769" y="383689"/>
                  </a:lnTo>
                  <a:cubicBezTo>
                    <a:pt x="10117" y="383689"/>
                    <a:pt x="6615" y="382238"/>
                    <a:pt x="4033" y="379656"/>
                  </a:cubicBezTo>
                  <a:cubicBezTo>
                    <a:pt x="1451" y="377074"/>
                    <a:pt x="0" y="373572"/>
                    <a:pt x="0" y="369920"/>
                  </a:cubicBezTo>
                  <a:lnTo>
                    <a:pt x="0" y="13769"/>
                  </a:lnTo>
                  <a:cubicBezTo>
                    <a:pt x="0" y="10117"/>
                    <a:pt x="1451" y="6615"/>
                    <a:pt x="4033" y="4033"/>
                  </a:cubicBezTo>
                  <a:cubicBezTo>
                    <a:pt x="6615" y="1451"/>
                    <a:pt x="10117" y="0"/>
                    <a:pt x="13769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442677" cy="4217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73238" y="4142598"/>
            <a:ext cx="11245525" cy="971213"/>
            <a:chOff x="0" y="0"/>
            <a:chExt cx="4442677" cy="38368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42676" cy="383689"/>
            </a:xfrm>
            <a:custGeom>
              <a:avLst/>
              <a:gdLst/>
              <a:ahLst/>
              <a:cxnLst/>
              <a:rect l="l" t="t" r="r" b="b"/>
              <a:pathLst>
                <a:path w="4442676" h="383689">
                  <a:moveTo>
                    <a:pt x="13769" y="0"/>
                  </a:moveTo>
                  <a:lnTo>
                    <a:pt x="4428908" y="0"/>
                  </a:lnTo>
                  <a:cubicBezTo>
                    <a:pt x="4432559" y="0"/>
                    <a:pt x="4436061" y="1451"/>
                    <a:pt x="4438644" y="4033"/>
                  </a:cubicBezTo>
                  <a:cubicBezTo>
                    <a:pt x="4441226" y="6615"/>
                    <a:pt x="4442676" y="10117"/>
                    <a:pt x="4442676" y="13769"/>
                  </a:cubicBezTo>
                  <a:lnTo>
                    <a:pt x="4442676" y="369920"/>
                  </a:lnTo>
                  <a:cubicBezTo>
                    <a:pt x="4442676" y="377524"/>
                    <a:pt x="4436512" y="383689"/>
                    <a:pt x="4428908" y="383689"/>
                  </a:cubicBezTo>
                  <a:lnTo>
                    <a:pt x="13769" y="383689"/>
                  </a:lnTo>
                  <a:cubicBezTo>
                    <a:pt x="10117" y="383689"/>
                    <a:pt x="6615" y="382238"/>
                    <a:pt x="4033" y="379656"/>
                  </a:cubicBezTo>
                  <a:cubicBezTo>
                    <a:pt x="1451" y="377074"/>
                    <a:pt x="0" y="373572"/>
                    <a:pt x="0" y="369920"/>
                  </a:cubicBezTo>
                  <a:lnTo>
                    <a:pt x="0" y="13769"/>
                  </a:lnTo>
                  <a:cubicBezTo>
                    <a:pt x="0" y="10117"/>
                    <a:pt x="1451" y="6615"/>
                    <a:pt x="4033" y="4033"/>
                  </a:cubicBezTo>
                  <a:cubicBezTo>
                    <a:pt x="6615" y="1451"/>
                    <a:pt x="10117" y="0"/>
                    <a:pt x="13769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442677" cy="4217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73238" y="5365113"/>
            <a:ext cx="11245525" cy="971213"/>
            <a:chOff x="0" y="0"/>
            <a:chExt cx="4442677" cy="38368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42676" cy="383689"/>
            </a:xfrm>
            <a:custGeom>
              <a:avLst/>
              <a:gdLst/>
              <a:ahLst/>
              <a:cxnLst/>
              <a:rect l="l" t="t" r="r" b="b"/>
              <a:pathLst>
                <a:path w="4442676" h="383689">
                  <a:moveTo>
                    <a:pt x="13769" y="0"/>
                  </a:moveTo>
                  <a:lnTo>
                    <a:pt x="4428908" y="0"/>
                  </a:lnTo>
                  <a:cubicBezTo>
                    <a:pt x="4432559" y="0"/>
                    <a:pt x="4436061" y="1451"/>
                    <a:pt x="4438644" y="4033"/>
                  </a:cubicBezTo>
                  <a:cubicBezTo>
                    <a:pt x="4441226" y="6615"/>
                    <a:pt x="4442676" y="10117"/>
                    <a:pt x="4442676" y="13769"/>
                  </a:cubicBezTo>
                  <a:lnTo>
                    <a:pt x="4442676" y="369920"/>
                  </a:lnTo>
                  <a:cubicBezTo>
                    <a:pt x="4442676" y="377524"/>
                    <a:pt x="4436512" y="383689"/>
                    <a:pt x="4428908" y="383689"/>
                  </a:cubicBezTo>
                  <a:lnTo>
                    <a:pt x="13769" y="383689"/>
                  </a:lnTo>
                  <a:cubicBezTo>
                    <a:pt x="10117" y="383689"/>
                    <a:pt x="6615" y="382238"/>
                    <a:pt x="4033" y="379656"/>
                  </a:cubicBezTo>
                  <a:cubicBezTo>
                    <a:pt x="1451" y="377074"/>
                    <a:pt x="0" y="373572"/>
                    <a:pt x="0" y="369920"/>
                  </a:cubicBezTo>
                  <a:lnTo>
                    <a:pt x="0" y="13769"/>
                  </a:lnTo>
                  <a:cubicBezTo>
                    <a:pt x="0" y="10117"/>
                    <a:pt x="1451" y="6615"/>
                    <a:pt x="4033" y="4033"/>
                  </a:cubicBezTo>
                  <a:cubicBezTo>
                    <a:pt x="6615" y="1451"/>
                    <a:pt x="10117" y="0"/>
                    <a:pt x="13769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442677" cy="4217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946475" y="687983"/>
            <a:ext cx="2065827" cy="498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999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SHORT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789874" y="753176"/>
            <a:ext cx="6716326" cy="35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</a:pPr>
            <a:r>
              <a:rPr lang="en-US" sz="21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 may only have a few minutes.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46476" y="1902603"/>
            <a:ext cx="2357665" cy="498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SPECIFIC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789874" y="1970971"/>
            <a:ext cx="6716326" cy="35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</a:pPr>
            <a:r>
              <a:rPr lang="en-US" sz="21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Share a real person and a real moment.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789874" y="3217969"/>
            <a:ext cx="6716326" cy="35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</a:pPr>
            <a:r>
              <a:rPr lang="en-US" sz="21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Tell them what happened to you or someone you know.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789874" y="4418347"/>
            <a:ext cx="6716326" cy="35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</a:pPr>
            <a:r>
              <a:rPr lang="en-US" sz="21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Connect your experience to the policy.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789874" y="5640862"/>
            <a:ext cx="6716326" cy="356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87"/>
              </a:lnSpc>
            </a:pPr>
            <a:r>
              <a:rPr lang="en-US" sz="21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End with what you want them to do.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46476" y="3126291"/>
            <a:ext cx="2249570" cy="498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PERSONAL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6476" y="4348805"/>
            <a:ext cx="2621899" cy="498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CONNECTED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46476" y="5571319"/>
            <a:ext cx="2621899" cy="498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ACTIONABLE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2" b="-222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3238" y="5713421"/>
            <a:ext cx="8254881" cy="622905"/>
            <a:chOff x="0" y="0"/>
            <a:chExt cx="3261187" cy="246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61187" cy="246086"/>
            </a:xfrm>
            <a:custGeom>
              <a:avLst/>
              <a:gdLst/>
              <a:ahLst/>
              <a:cxnLst/>
              <a:rect l="l" t="t" r="r" b="b"/>
              <a:pathLst>
                <a:path w="3261187" h="246086">
                  <a:moveTo>
                    <a:pt x="18757" y="0"/>
                  </a:moveTo>
                  <a:lnTo>
                    <a:pt x="3242430" y="0"/>
                  </a:lnTo>
                  <a:cubicBezTo>
                    <a:pt x="3247405" y="0"/>
                    <a:pt x="3252176" y="1976"/>
                    <a:pt x="3255694" y="5494"/>
                  </a:cubicBezTo>
                  <a:cubicBezTo>
                    <a:pt x="3259211" y="9012"/>
                    <a:pt x="3261187" y="13782"/>
                    <a:pt x="3261187" y="18757"/>
                  </a:cubicBezTo>
                  <a:lnTo>
                    <a:pt x="3261187" y="227329"/>
                  </a:lnTo>
                  <a:cubicBezTo>
                    <a:pt x="3261187" y="237688"/>
                    <a:pt x="3252789" y="246086"/>
                    <a:pt x="3242430" y="246086"/>
                  </a:cubicBezTo>
                  <a:lnTo>
                    <a:pt x="18757" y="246086"/>
                  </a:lnTo>
                  <a:cubicBezTo>
                    <a:pt x="13782" y="246086"/>
                    <a:pt x="9012" y="244110"/>
                    <a:pt x="5494" y="240592"/>
                  </a:cubicBezTo>
                  <a:cubicBezTo>
                    <a:pt x="1976" y="237074"/>
                    <a:pt x="0" y="232303"/>
                    <a:pt x="0" y="227329"/>
                  </a:cubicBezTo>
                  <a:lnTo>
                    <a:pt x="0" y="18757"/>
                  </a:lnTo>
                  <a:cubicBezTo>
                    <a:pt x="0" y="13782"/>
                    <a:pt x="1976" y="9012"/>
                    <a:pt x="5494" y="5494"/>
                  </a:cubicBezTo>
                  <a:cubicBezTo>
                    <a:pt x="9012" y="1976"/>
                    <a:pt x="13782" y="0"/>
                    <a:pt x="18757" y="0"/>
                  </a:cubicBezTo>
                  <a:close/>
                </a:path>
              </a:pathLst>
            </a:custGeom>
            <a:solidFill>
              <a:srgbClr val="FFA1C9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261187" cy="28418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95960" y="410917"/>
            <a:ext cx="6974483" cy="1544883"/>
            <a:chOff x="0" y="0"/>
            <a:chExt cx="13948966" cy="30897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31285" cy="2792607"/>
            </a:xfrm>
            <a:custGeom>
              <a:avLst/>
              <a:gdLst/>
              <a:ahLst/>
              <a:cxnLst/>
              <a:rect l="l" t="t" r="r" b="b"/>
              <a:pathLst>
                <a:path w="13231285" h="2792607">
                  <a:moveTo>
                    <a:pt x="0" y="0"/>
                  </a:moveTo>
                  <a:lnTo>
                    <a:pt x="13231285" y="0"/>
                  </a:lnTo>
                  <a:lnTo>
                    <a:pt x="13231285" y="2792607"/>
                  </a:lnTo>
                  <a:lnTo>
                    <a:pt x="0" y="27926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567" r="-19788" b="-6860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7631"/>
              <a:ext cx="13948966" cy="280213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800"/>
                </a:lnSpc>
              </a:pPr>
              <a:r>
                <a:rPr lang="en-US" sz="4000" b="1">
                  <a:solidFill>
                    <a:srgbClr val="C5116A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Why Rachel’s “Pink House” Story Sticks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940800" y="544843"/>
            <a:ext cx="2743200" cy="3040122"/>
            <a:chOff x="0" y="0"/>
            <a:chExt cx="5120157" cy="56743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120132" cy="5674360"/>
            </a:xfrm>
            <a:custGeom>
              <a:avLst/>
              <a:gdLst/>
              <a:ahLst/>
              <a:cxnLst/>
              <a:rect l="l" t="t" r="r" b="b"/>
              <a:pathLst>
                <a:path w="5120132" h="5674360">
                  <a:moveTo>
                    <a:pt x="0" y="0"/>
                  </a:moveTo>
                  <a:lnTo>
                    <a:pt x="5120132" y="0"/>
                  </a:lnTo>
                  <a:lnTo>
                    <a:pt x="5120132" y="5674360"/>
                  </a:lnTo>
                  <a:lnTo>
                    <a:pt x="0" y="5674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4801" r="-23108" b="-9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940800" y="3817089"/>
            <a:ext cx="2743200" cy="2524747"/>
            <a:chOff x="0" y="0"/>
            <a:chExt cx="5486400" cy="50494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486400" cy="5049520"/>
            </a:xfrm>
            <a:custGeom>
              <a:avLst/>
              <a:gdLst/>
              <a:ahLst/>
              <a:cxnLst/>
              <a:rect l="l" t="t" r="r" b="b"/>
              <a:pathLst>
                <a:path w="5486400" h="5049520">
                  <a:moveTo>
                    <a:pt x="0" y="0"/>
                  </a:moveTo>
                  <a:lnTo>
                    <a:pt x="5486400" y="0"/>
                  </a:lnTo>
                  <a:lnTo>
                    <a:pt x="5486400" y="5049520"/>
                  </a:lnTo>
                  <a:lnTo>
                    <a:pt x="0" y="50495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085" r="-1797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88912" y="2202879"/>
            <a:ext cx="8023532" cy="3067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5226" lvl="1" indent="-112613">
              <a:lnSpc>
                <a:spcPts val="2613"/>
              </a:lnSpc>
              <a:buFont typeface="Arial"/>
              <a:buChar char="•"/>
            </a:pPr>
            <a:r>
              <a:rPr lang="en-US" sz="1867" b="1">
                <a:solidFill>
                  <a:srgbClr val="C5116A"/>
                </a:solidFill>
                <a:latin typeface="Roboto Bold"/>
                <a:ea typeface="Roboto Bold"/>
                <a:cs typeface="Roboto Bold"/>
                <a:sym typeface="Roboto Bold"/>
              </a:rPr>
              <a:t>It makes policy personal.</a:t>
            </a:r>
            <a:r>
              <a:rPr lang="en-US" sz="1867">
                <a:solidFill>
                  <a:srgbClr val="C5116A"/>
                </a:solidFill>
                <a:latin typeface="Roboto"/>
                <a:ea typeface="Roboto"/>
                <a:cs typeface="Roboto"/>
                <a:sym typeface="Roboto"/>
              </a:rPr>
              <a:t> A complicated savings law becomes a simple story about wanting to marry, live independently, and own a home.</a:t>
            </a:r>
          </a:p>
          <a:p>
            <a:pPr>
              <a:lnSpc>
                <a:spcPts val="1119"/>
              </a:lnSpc>
            </a:pPr>
            <a:endParaRPr lang="en-US" sz="1867">
              <a:solidFill>
                <a:srgbClr val="C5116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5226" lvl="1" indent="-112613">
              <a:lnSpc>
                <a:spcPts val="2613"/>
              </a:lnSpc>
              <a:buFont typeface="Arial"/>
              <a:buChar char="•"/>
            </a:pPr>
            <a:r>
              <a:rPr lang="en-US" sz="1867" b="1">
                <a:solidFill>
                  <a:srgbClr val="C5116A"/>
                </a:solidFill>
                <a:latin typeface="Roboto Bold"/>
                <a:ea typeface="Roboto Bold"/>
                <a:cs typeface="Roboto Bold"/>
                <a:sym typeface="Roboto Bold"/>
              </a:rPr>
              <a:t>It gives people something to remember.</a:t>
            </a:r>
            <a:r>
              <a:rPr lang="en-US" sz="1867">
                <a:solidFill>
                  <a:srgbClr val="C5116A"/>
                </a:solidFill>
                <a:latin typeface="Roboto"/>
                <a:ea typeface="Roboto"/>
                <a:cs typeface="Roboto"/>
                <a:sym typeface="Roboto"/>
              </a:rPr>
              <a:t> “Rachel’s Pink House” is easier to remember than a policy number or a long explanation of the ABLE Act.</a:t>
            </a:r>
          </a:p>
          <a:p>
            <a:pPr>
              <a:lnSpc>
                <a:spcPts val="1119"/>
              </a:lnSpc>
            </a:pPr>
            <a:endParaRPr lang="en-US" sz="1867">
              <a:solidFill>
                <a:srgbClr val="C5116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5226" lvl="1" indent="-112613">
              <a:lnSpc>
                <a:spcPts val="2613"/>
              </a:lnSpc>
              <a:buFont typeface="Arial"/>
              <a:buChar char="•"/>
            </a:pPr>
            <a:r>
              <a:rPr lang="en-US" sz="1867" b="1">
                <a:solidFill>
                  <a:srgbClr val="C5116A"/>
                </a:solidFill>
                <a:latin typeface="Roboto Bold"/>
                <a:ea typeface="Roboto Bold"/>
                <a:cs typeface="Roboto Bold"/>
                <a:sym typeface="Roboto Bold"/>
              </a:rPr>
              <a:t>It connects a dream to action.</a:t>
            </a:r>
            <a:r>
              <a:rPr lang="en-US" sz="1867">
                <a:solidFill>
                  <a:srgbClr val="C5116A"/>
                </a:solidFill>
                <a:latin typeface="Roboto"/>
                <a:ea typeface="Roboto"/>
                <a:cs typeface="Roboto"/>
                <a:sym typeface="Roboto"/>
              </a:rPr>
              <a:t> Rachel’s dream became an advocacy message that helped keep the focus on why changing the law mattered.</a:t>
            </a:r>
          </a:p>
          <a:p>
            <a:pPr>
              <a:lnSpc>
                <a:spcPts val="1119"/>
              </a:lnSpc>
            </a:pPr>
            <a:endParaRPr lang="en-US" sz="1867">
              <a:solidFill>
                <a:srgbClr val="C5116A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25226" lvl="1" indent="-112613">
              <a:lnSpc>
                <a:spcPts val="2613"/>
              </a:lnSpc>
              <a:buFont typeface="Arial"/>
              <a:buChar char="•"/>
            </a:pPr>
            <a:r>
              <a:rPr lang="en-US" sz="1867">
                <a:solidFill>
                  <a:srgbClr val="C5116A"/>
                </a:solidFill>
                <a:latin typeface="Roboto"/>
                <a:ea typeface="Roboto"/>
                <a:cs typeface="Roboto"/>
                <a:sym typeface="Roboto"/>
              </a:rPr>
              <a:t>Twelve years after the law passed, the Pink House story is still part of the conversation.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95960" y="5852103"/>
            <a:ext cx="791648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A good story gives people a reason to remember the issue.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85800" y="1921523"/>
            <a:ext cx="6625802" cy="0"/>
          </a:xfrm>
          <a:prstGeom prst="line">
            <a:avLst/>
          </a:prstGeom>
          <a:ln w="38100" cap="flat">
            <a:solidFill>
              <a:srgbClr val="FFA1C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74294" y="5298647"/>
            <a:ext cx="11084525" cy="1010713"/>
            <a:chOff x="0" y="0"/>
            <a:chExt cx="22169050" cy="2021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69050" cy="2021426"/>
            </a:xfrm>
            <a:custGeom>
              <a:avLst/>
              <a:gdLst/>
              <a:ahLst/>
              <a:cxnLst/>
              <a:rect l="l" t="t" r="r" b="b"/>
              <a:pathLst>
                <a:path w="22169050" h="2021426">
                  <a:moveTo>
                    <a:pt x="0" y="269523"/>
                  </a:moveTo>
                  <a:cubicBezTo>
                    <a:pt x="0" y="120724"/>
                    <a:pt x="83444" y="0"/>
                    <a:pt x="186295" y="0"/>
                  </a:cubicBezTo>
                  <a:lnTo>
                    <a:pt x="21982754" y="0"/>
                  </a:lnTo>
                  <a:cubicBezTo>
                    <a:pt x="22085604" y="0"/>
                    <a:pt x="22169050" y="120724"/>
                    <a:pt x="22169050" y="269523"/>
                  </a:cubicBezTo>
                  <a:lnTo>
                    <a:pt x="22169050" y="1751903"/>
                  </a:lnTo>
                  <a:cubicBezTo>
                    <a:pt x="22169050" y="1900702"/>
                    <a:pt x="22085604" y="2021426"/>
                    <a:pt x="21982754" y="2021426"/>
                  </a:cubicBezTo>
                  <a:lnTo>
                    <a:pt x="186295" y="2021426"/>
                  </a:lnTo>
                  <a:cubicBezTo>
                    <a:pt x="83444" y="2021426"/>
                    <a:pt x="0" y="1900702"/>
                    <a:pt x="0" y="1751903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5800" y="502920"/>
            <a:ext cx="5090690" cy="843280"/>
            <a:chOff x="0" y="0"/>
            <a:chExt cx="10181379" cy="1686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81379" cy="1560924"/>
            </a:xfrm>
            <a:custGeom>
              <a:avLst/>
              <a:gdLst/>
              <a:ahLst/>
              <a:cxnLst/>
              <a:rect l="l" t="t" r="r" b="b"/>
              <a:pathLst>
                <a:path w="10181379" h="1560924">
                  <a:moveTo>
                    <a:pt x="0" y="0"/>
                  </a:moveTo>
                  <a:lnTo>
                    <a:pt x="10181379" y="0"/>
                  </a:lnTo>
                  <a:lnTo>
                    <a:pt x="10181379" y="1560924"/>
                  </a:lnTo>
                  <a:lnTo>
                    <a:pt x="0" y="15609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9246" r="-113750" b="-22408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25636"/>
              <a:ext cx="10181379" cy="15609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799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The “So What?” Test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5544908"/>
            <a:ext cx="10768838" cy="576492"/>
            <a:chOff x="0" y="0"/>
            <a:chExt cx="21537676" cy="115298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537676" cy="1036381"/>
            </a:xfrm>
            <a:custGeom>
              <a:avLst/>
              <a:gdLst/>
              <a:ahLst/>
              <a:cxnLst/>
              <a:rect l="l" t="t" r="r" b="b"/>
              <a:pathLst>
                <a:path w="21537676" h="1036381">
                  <a:moveTo>
                    <a:pt x="0" y="0"/>
                  </a:moveTo>
                  <a:lnTo>
                    <a:pt x="21537676" y="0"/>
                  </a:lnTo>
                  <a:lnTo>
                    <a:pt x="21537676" y="1036381"/>
                  </a:lnTo>
                  <a:lnTo>
                    <a:pt x="0" y="103638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30214" r="-1044" b="-38810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16603"/>
              <a:ext cx="21537676" cy="103638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199"/>
                </a:lnSpc>
              </a:pPr>
              <a:r>
                <a:rPr lang="en-US" sz="2666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The “So What?” turns a personal story into an advocacy story.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685800" y="1306513"/>
            <a:ext cx="501292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5" name="Group 15"/>
          <p:cNvGrpSpPr/>
          <p:nvPr/>
        </p:nvGrpSpPr>
        <p:grpSpPr>
          <a:xfrm>
            <a:off x="574294" y="2148840"/>
            <a:ext cx="2654078" cy="2305045"/>
            <a:chOff x="0" y="0"/>
            <a:chExt cx="5308157" cy="46100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308157" cy="4610090"/>
            </a:xfrm>
            <a:custGeom>
              <a:avLst/>
              <a:gdLst/>
              <a:ahLst/>
              <a:cxnLst/>
              <a:rect l="l" t="t" r="r" b="b"/>
              <a:pathLst>
                <a:path w="5308157" h="4610090">
                  <a:moveTo>
                    <a:pt x="0" y="141849"/>
                  </a:moveTo>
                  <a:cubicBezTo>
                    <a:pt x="0" y="63536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63536"/>
                    <a:pt x="5308157" y="141849"/>
                  </a:cubicBezTo>
                  <a:lnTo>
                    <a:pt x="5308157" y="4468241"/>
                  </a:lnTo>
                  <a:cubicBezTo>
                    <a:pt x="5308157" y="4546553"/>
                    <a:pt x="5257208" y="4610090"/>
                    <a:pt x="5194410" y="4610090"/>
                  </a:cubicBezTo>
                  <a:lnTo>
                    <a:pt x="113746" y="4610090"/>
                  </a:lnTo>
                  <a:cubicBezTo>
                    <a:pt x="50949" y="4610090"/>
                    <a:pt x="0" y="4546553"/>
                    <a:pt x="0" y="4468241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385094" y="2148840"/>
            <a:ext cx="2654078" cy="2305045"/>
            <a:chOff x="0" y="0"/>
            <a:chExt cx="5308157" cy="46100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308157" cy="4610090"/>
            </a:xfrm>
            <a:custGeom>
              <a:avLst/>
              <a:gdLst/>
              <a:ahLst/>
              <a:cxnLst/>
              <a:rect l="l" t="t" r="r" b="b"/>
              <a:pathLst>
                <a:path w="5308157" h="4610090">
                  <a:moveTo>
                    <a:pt x="0" y="141849"/>
                  </a:moveTo>
                  <a:cubicBezTo>
                    <a:pt x="0" y="63536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63536"/>
                    <a:pt x="5308157" y="141849"/>
                  </a:cubicBezTo>
                  <a:lnTo>
                    <a:pt x="5308157" y="4468241"/>
                  </a:lnTo>
                  <a:cubicBezTo>
                    <a:pt x="5308157" y="4546553"/>
                    <a:pt x="5257208" y="4610090"/>
                    <a:pt x="5194410" y="4610090"/>
                  </a:cubicBezTo>
                  <a:lnTo>
                    <a:pt x="113746" y="4610090"/>
                  </a:lnTo>
                  <a:cubicBezTo>
                    <a:pt x="50949" y="4610090"/>
                    <a:pt x="0" y="4546553"/>
                    <a:pt x="0" y="4468241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196496" y="2148840"/>
            <a:ext cx="2654078" cy="2305045"/>
            <a:chOff x="0" y="0"/>
            <a:chExt cx="5308157" cy="461009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308157" cy="4610090"/>
            </a:xfrm>
            <a:custGeom>
              <a:avLst/>
              <a:gdLst/>
              <a:ahLst/>
              <a:cxnLst/>
              <a:rect l="l" t="t" r="r" b="b"/>
              <a:pathLst>
                <a:path w="5308157" h="4610090">
                  <a:moveTo>
                    <a:pt x="0" y="141849"/>
                  </a:moveTo>
                  <a:cubicBezTo>
                    <a:pt x="0" y="63536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63536"/>
                    <a:pt x="5308157" y="141849"/>
                  </a:cubicBezTo>
                  <a:lnTo>
                    <a:pt x="5308157" y="4468241"/>
                  </a:lnTo>
                  <a:cubicBezTo>
                    <a:pt x="5308157" y="4546553"/>
                    <a:pt x="5257208" y="4610090"/>
                    <a:pt x="5194410" y="4610090"/>
                  </a:cubicBezTo>
                  <a:lnTo>
                    <a:pt x="113746" y="4610090"/>
                  </a:lnTo>
                  <a:cubicBezTo>
                    <a:pt x="50949" y="4610090"/>
                    <a:pt x="0" y="4546553"/>
                    <a:pt x="0" y="4468241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04740" y="2148840"/>
            <a:ext cx="2654078" cy="2305045"/>
            <a:chOff x="0" y="0"/>
            <a:chExt cx="5308157" cy="46100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308157" cy="4610090"/>
            </a:xfrm>
            <a:custGeom>
              <a:avLst/>
              <a:gdLst/>
              <a:ahLst/>
              <a:cxnLst/>
              <a:rect l="l" t="t" r="r" b="b"/>
              <a:pathLst>
                <a:path w="5308157" h="4610090">
                  <a:moveTo>
                    <a:pt x="0" y="141849"/>
                  </a:moveTo>
                  <a:cubicBezTo>
                    <a:pt x="0" y="63536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63536"/>
                    <a:pt x="5308157" y="141849"/>
                  </a:cubicBezTo>
                  <a:lnTo>
                    <a:pt x="5308157" y="4468241"/>
                  </a:lnTo>
                  <a:cubicBezTo>
                    <a:pt x="5308157" y="4546553"/>
                    <a:pt x="5257208" y="4610090"/>
                    <a:pt x="5194410" y="4610090"/>
                  </a:cubicBezTo>
                  <a:lnTo>
                    <a:pt x="113746" y="4610090"/>
                  </a:lnTo>
                  <a:cubicBezTo>
                    <a:pt x="50949" y="4610090"/>
                    <a:pt x="0" y="4546553"/>
                    <a:pt x="0" y="4468241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2460733" y="4081777"/>
            <a:ext cx="1729780" cy="715220"/>
            <a:chOff x="0" y="0"/>
            <a:chExt cx="1024845" cy="42374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24845" cy="423747"/>
            </a:xfrm>
            <a:custGeom>
              <a:avLst/>
              <a:gdLst/>
              <a:ahLst/>
              <a:cxnLst/>
              <a:rect l="l" t="t" r="r" b="b"/>
              <a:pathLst>
                <a:path w="1024845" h="423747">
                  <a:moveTo>
                    <a:pt x="239386" y="165707"/>
                  </a:moveTo>
                  <a:lnTo>
                    <a:pt x="1024845" y="165707"/>
                  </a:lnTo>
                  <a:lnTo>
                    <a:pt x="1024845" y="258022"/>
                  </a:lnTo>
                  <a:lnTo>
                    <a:pt x="239373" y="258022"/>
                  </a:lnTo>
                  <a:lnTo>
                    <a:pt x="302255" y="423747"/>
                  </a:lnTo>
                  <a:lnTo>
                    <a:pt x="0" y="211874"/>
                  </a:lnTo>
                  <a:lnTo>
                    <a:pt x="302255" y="0"/>
                  </a:lnTo>
                  <a:lnTo>
                    <a:pt x="239386" y="165707"/>
                  </a:ln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0650" y="127000"/>
              <a:ext cx="904195" cy="1316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26" name="Group 26"/>
          <p:cNvGrpSpPr/>
          <p:nvPr/>
        </p:nvGrpSpPr>
        <p:grpSpPr>
          <a:xfrm rot="-10800000">
            <a:off x="5231110" y="4081777"/>
            <a:ext cx="1729780" cy="715220"/>
            <a:chOff x="0" y="0"/>
            <a:chExt cx="1024845" cy="42374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24845" cy="423747"/>
            </a:xfrm>
            <a:custGeom>
              <a:avLst/>
              <a:gdLst/>
              <a:ahLst/>
              <a:cxnLst/>
              <a:rect l="l" t="t" r="r" b="b"/>
              <a:pathLst>
                <a:path w="1024845" h="423747">
                  <a:moveTo>
                    <a:pt x="239386" y="165707"/>
                  </a:moveTo>
                  <a:lnTo>
                    <a:pt x="1024845" y="165707"/>
                  </a:lnTo>
                  <a:lnTo>
                    <a:pt x="1024845" y="258022"/>
                  </a:lnTo>
                  <a:lnTo>
                    <a:pt x="239373" y="258022"/>
                  </a:lnTo>
                  <a:lnTo>
                    <a:pt x="302255" y="423747"/>
                  </a:lnTo>
                  <a:lnTo>
                    <a:pt x="0" y="211874"/>
                  </a:lnTo>
                  <a:lnTo>
                    <a:pt x="302255" y="0"/>
                  </a:lnTo>
                  <a:lnTo>
                    <a:pt x="239386" y="165707"/>
                  </a:ln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20650" y="127000"/>
              <a:ext cx="904195" cy="1316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grpSp>
        <p:nvGrpSpPr>
          <p:cNvPr id="29" name="Group 29"/>
          <p:cNvGrpSpPr/>
          <p:nvPr/>
        </p:nvGrpSpPr>
        <p:grpSpPr>
          <a:xfrm rot="-10800000">
            <a:off x="8002290" y="4081777"/>
            <a:ext cx="1729780" cy="715220"/>
            <a:chOff x="0" y="0"/>
            <a:chExt cx="1024845" cy="42374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24845" cy="423747"/>
            </a:xfrm>
            <a:custGeom>
              <a:avLst/>
              <a:gdLst/>
              <a:ahLst/>
              <a:cxnLst/>
              <a:rect l="l" t="t" r="r" b="b"/>
              <a:pathLst>
                <a:path w="1024845" h="423747">
                  <a:moveTo>
                    <a:pt x="239386" y="165707"/>
                  </a:moveTo>
                  <a:lnTo>
                    <a:pt x="1024845" y="165707"/>
                  </a:lnTo>
                  <a:lnTo>
                    <a:pt x="1024845" y="258022"/>
                  </a:lnTo>
                  <a:lnTo>
                    <a:pt x="239373" y="258022"/>
                  </a:lnTo>
                  <a:lnTo>
                    <a:pt x="302255" y="423747"/>
                  </a:lnTo>
                  <a:lnTo>
                    <a:pt x="0" y="211874"/>
                  </a:lnTo>
                  <a:lnTo>
                    <a:pt x="302255" y="0"/>
                  </a:lnTo>
                  <a:lnTo>
                    <a:pt x="239386" y="165707"/>
                  </a:lnTo>
                  <a:close/>
                </a:path>
              </a:pathLst>
            </a:custGeom>
            <a:solidFill>
              <a:srgbClr val="C79D4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0650" y="127000"/>
              <a:ext cx="904195" cy="13164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184641" y="2559048"/>
            <a:ext cx="1433385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Tell your story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747072" y="2559048"/>
            <a:ext cx="1951653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Why does it matter?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391524" y="2559048"/>
            <a:ext cx="2264022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Connect it to the policy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199769" y="2559048"/>
            <a:ext cx="2264022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6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Make your</a:t>
            </a:r>
          </a:p>
          <a:p>
            <a:pPr algn="ctr">
              <a:lnSpc>
                <a:spcPts val="3960"/>
              </a:lnSpc>
            </a:pPr>
            <a:r>
              <a:rPr lang="en-US" sz="36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ask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73238" y="478601"/>
            <a:ext cx="11245525" cy="5895567"/>
            <a:chOff x="0" y="0"/>
            <a:chExt cx="4442677" cy="23291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442676" cy="2329113"/>
            </a:xfrm>
            <a:custGeom>
              <a:avLst/>
              <a:gdLst/>
              <a:ahLst/>
              <a:cxnLst/>
              <a:rect l="l" t="t" r="r" b="b"/>
              <a:pathLst>
                <a:path w="4442676" h="2329113">
                  <a:moveTo>
                    <a:pt x="13769" y="0"/>
                  </a:moveTo>
                  <a:lnTo>
                    <a:pt x="4428908" y="0"/>
                  </a:lnTo>
                  <a:cubicBezTo>
                    <a:pt x="4432559" y="0"/>
                    <a:pt x="4436061" y="1451"/>
                    <a:pt x="4438644" y="4033"/>
                  </a:cubicBezTo>
                  <a:cubicBezTo>
                    <a:pt x="4441226" y="6615"/>
                    <a:pt x="4442676" y="10117"/>
                    <a:pt x="4442676" y="13769"/>
                  </a:cubicBezTo>
                  <a:lnTo>
                    <a:pt x="4442676" y="2315344"/>
                  </a:lnTo>
                  <a:cubicBezTo>
                    <a:pt x="4442676" y="2322949"/>
                    <a:pt x="4436512" y="2329113"/>
                    <a:pt x="4428908" y="2329113"/>
                  </a:cubicBezTo>
                  <a:lnTo>
                    <a:pt x="13769" y="2329113"/>
                  </a:lnTo>
                  <a:cubicBezTo>
                    <a:pt x="10117" y="2329113"/>
                    <a:pt x="6615" y="2327662"/>
                    <a:pt x="4033" y="2325080"/>
                  </a:cubicBezTo>
                  <a:cubicBezTo>
                    <a:pt x="1451" y="2322498"/>
                    <a:pt x="0" y="2318996"/>
                    <a:pt x="0" y="2315344"/>
                  </a:cubicBezTo>
                  <a:lnTo>
                    <a:pt x="0" y="13769"/>
                  </a:lnTo>
                  <a:cubicBezTo>
                    <a:pt x="0" y="10117"/>
                    <a:pt x="1451" y="6615"/>
                    <a:pt x="4033" y="4033"/>
                  </a:cubicBezTo>
                  <a:cubicBezTo>
                    <a:pt x="6615" y="1451"/>
                    <a:pt x="10117" y="0"/>
                    <a:pt x="13769" y="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442677" cy="236721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37"/>
                </a:lnSpc>
              </a:pPr>
              <a:endParaRPr sz="12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0845" y="895241"/>
            <a:ext cx="9570310" cy="519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75"/>
              </a:lnSpc>
            </a:pPr>
            <a:r>
              <a:rPr lang="en-US" sz="7477">
                <a:solidFill>
                  <a:srgbClr val="383F7F"/>
                </a:solidFill>
                <a:latin typeface="Roboto Slab"/>
                <a:ea typeface="Roboto Slab"/>
                <a:cs typeface="Roboto Slab"/>
                <a:sym typeface="Roboto Slab"/>
              </a:rPr>
              <a:t>Your story</a:t>
            </a:r>
          </a:p>
          <a:p>
            <a:pPr algn="ctr">
              <a:lnSpc>
                <a:spcPts val="8075"/>
              </a:lnSpc>
            </a:pPr>
            <a:r>
              <a:rPr lang="en-US" sz="747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+</a:t>
            </a:r>
          </a:p>
          <a:p>
            <a:pPr algn="ctr">
              <a:lnSpc>
                <a:spcPts val="8075"/>
              </a:lnSpc>
            </a:pPr>
            <a:r>
              <a:rPr lang="en-US" sz="7477">
                <a:solidFill>
                  <a:srgbClr val="383F7F"/>
                </a:solidFill>
                <a:latin typeface="Roboto Slab"/>
                <a:ea typeface="Roboto Slab"/>
                <a:cs typeface="Roboto Slab"/>
                <a:sym typeface="Roboto Slab"/>
              </a:rPr>
              <a:t>the “So What?”</a:t>
            </a:r>
          </a:p>
          <a:p>
            <a:pPr algn="ctr">
              <a:lnSpc>
                <a:spcPts val="8075"/>
              </a:lnSpc>
            </a:pPr>
            <a:r>
              <a:rPr lang="en-US" sz="747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=</a:t>
            </a:r>
          </a:p>
          <a:p>
            <a:pPr algn="ctr">
              <a:lnSpc>
                <a:spcPts val="8075"/>
              </a:lnSpc>
            </a:pPr>
            <a:r>
              <a:rPr lang="en-US" sz="7477">
                <a:solidFill>
                  <a:srgbClr val="383F7F"/>
                </a:solidFill>
                <a:latin typeface="Roboto Slab"/>
                <a:ea typeface="Roboto Slab"/>
                <a:cs typeface="Roboto Slab"/>
                <a:sym typeface="Roboto Slab"/>
              </a:rPr>
              <a:t>our Advocacy Ask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318754" y="1644394"/>
            <a:ext cx="5300695" cy="3662245"/>
            <a:chOff x="0" y="0"/>
            <a:chExt cx="10601391" cy="73244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601392" cy="7324490"/>
            </a:xfrm>
            <a:custGeom>
              <a:avLst/>
              <a:gdLst/>
              <a:ahLst/>
              <a:cxnLst/>
              <a:rect l="l" t="t" r="r" b="b"/>
              <a:pathLst>
                <a:path w="10601392" h="7324490">
                  <a:moveTo>
                    <a:pt x="0" y="225369"/>
                  </a:moveTo>
                  <a:cubicBezTo>
                    <a:pt x="0" y="100946"/>
                    <a:pt x="101754" y="0"/>
                    <a:pt x="227173" y="0"/>
                  </a:cubicBezTo>
                  <a:lnTo>
                    <a:pt x="10374219" y="0"/>
                  </a:lnTo>
                  <a:cubicBezTo>
                    <a:pt x="10499637" y="0"/>
                    <a:pt x="10601392" y="100946"/>
                    <a:pt x="10601392" y="225369"/>
                  </a:cubicBezTo>
                  <a:lnTo>
                    <a:pt x="10601392" y="7099121"/>
                  </a:lnTo>
                  <a:cubicBezTo>
                    <a:pt x="10601392" y="7223544"/>
                    <a:pt x="10499637" y="7324490"/>
                    <a:pt x="10374219" y="7324490"/>
                  </a:cubicBezTo>
                  <a:lnTo>
                    <a:pt x="227173" y="7324490"/>
                  </a:lnTo>
                  <a:cubicBezTo>
                    <a:pt x="101754" y="7324489"/>
                    <a:pt x="0" y="7223544"/>
                    <a:pt x="0" y="7099121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88325" y="2032028"/>
            <a:ext cx="5161553" cy="580682"/>
            <a:chOff x="0" y="0"/>
            <a:chExt cx="10323106" cy="116136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323112" cy="1161363"/>
            </a:xfrm>
            <a:custGeom>
              <a:avLst/>
              <a:gdLst/>
              <a:ahLst/>
              <a:cxnLst/>
              <a:rect l="l" t="t" r="r" b="b"/>
              <a:pathLst>
                <a:path w="10323112" h="1161363">
                  <a:moveTo>
                    <a:pt x="0" y="0"/>
                  </a:moveTo>
                  <a:lnTo>
                    <a:pt x="10323112" y="0"/>
                  </a:lnTo>
                  <a:lnTo>
                    <a:pt x="10323112" y="1161363"/>
                  </a:lnTo>
                  <a:lnTo>
                    <a:pt x="0" y="116136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3286" b="-12311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8100"/>
              <a:ext cx="10323106" cy="11232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666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 do need: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018692" y="2903563"/>
            <a:ext cx="3900818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experience</a:t>
            </a:r>
          </a:p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voice</a:t>
            </a:r>
          </a:p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connection to the issue</a:t>
            </a:r>
          </a:p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ask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85800" y="502920"/>
            <a:ext cx="8898057" cy="843280"/>
            <a:chOff x="0" y="0"/>
            <a:chExt cx="17796113" cy="16865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796112" cy="1560924"/>
            </a:xfrm>
            <a:custGeom>
              <a:avLst/>
              <a:gdLst/>
              <a:ahLst/>
              <a:cxnLst/>
              <a:rect l="l" t="t" r="r" b="b"/>
              <a:pathLst>
                <a:path w="17796112" h="1560924">
                  <a:moveTo>
                    <a:pt x="0" y="0"/>
                  </a:moveTo>
                  <a:lnTo>
                    <a:pt x="17796112" y="0"/>
                  </a:lnTo>
                  <a:lnTo>
                    <a:pt x="17796112" y="1560924"/>
                  </a:lnTo>
                  <a:lnTo>
                    <a:pt x="0" y="156092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19246" r="-22289" b="-22408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25636"/>
              <a:ext cx="17796113" cy="15609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799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 do not need a “perfect story”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685800" y="1306513"/>
            <a:ext cx="7841352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6" name="Group 16"/>
          <p:cNvGrpSpPr/>
          <p:nvPr/>
        </p:nvGrpSpPr>
        <p:grpSpPr>
          <a:xfrm>
            <a:off x="658368" y="5623560"/>
            <a:ext cx="10961081" cy="685800"/>
            <a:chOff x="0" y="0"/>
            <a:chExt cx="21922162" cy="1371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922163" cy="1371600"/>
            </a:xfrm>
            <a:custGeom>
              <a:avLst/>
              <a:gdLst/>
              <a:ahLst/>
              <a:cxnLst/>
              <a:rect l="l" t="t" r="r" b="b"/>
              <a:pathLst>
                <a:path w="21922163" h="1371600">
                  <a:moveTo>
                    <a:pt x="0" y="182880"/>
                  </a:moveTo>
                  <a:cubicBezTo>
                    <a:pt x="0" y="81915"/>
                    <a:pt x="82515" y="0"/>
                    <a:pt x="184220" y="0"/>
                  </a:cubicBezTo>
                  <a:lnTo>
                    <a:pt x="21737941" y="0"/>
                  </a:lnTo>
                  <a:cubicBezTo>
                    <a:pt x="21839647" y="0"/>
                    <a:pt x="21922163" y="81915"/>
                    <a:pt x="21922163" y="182880"/>
                  </a:cubicBezTo>
                  <a:lnTo>
                    <a:pt x="21922163" y="1188720"/>
                  </a:lnTo>
                  <a:cubicBezTo>
                    <a:pt x="21922163" y="1289685"/>
                    <a:pt x="21839647" y="1371600"/>
                    <a:pt x="21737941" y="1371600"/>
                  </a:cubicBezTo>
                  <a:lnTo>
                    <a:pt x="184220" y="1371600"/>
                  </a:lnTo>
                  <a:cubicBezTo>
                    <a:pt x="82515" y="1371600"/>
                    <a:pt x="0" y="1289685"/>
                    <a:pt x="0" y="118872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86968" y="5812790"/>
            <a:ext cx="10332720" cy="461010"/>
            <a:chOff x="0" y="0"/>
            <a:chExt cx="20665440" cy="92202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665439" cy="823509"/>
            </a:xfrm>
            <a:custGeom>
              <a:avLst/>
              <a:gdLst/>
              <a:ahLst/>
              <a:cxnLst/>
              <a:rect l="l" t="t" r="r" b="b"/>
              <a:pathLst>
                <a:path w="20665439" h="823509">
                  <a:moveTo>
                    <a:pt x="0" y="0"/>
                  </a:moveTo>
                  <a:lnTo>
                    <a:pt x="20665439" y="0"/>
                  </a:lnTo>
                  <a:lnTo>
                    <a:pt x="20665439" y="823509"/>
                  </a:lnTo>
                  <a:lnTo>
                    <a:pt x="0" y="8235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6060" b="-53186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08039"/>
              <a:ext cx="20665440" cy="81398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1919"/>
                </a:lnSpc>
              </a:pPr>
              <a:r>
                <a:rPr lang="en-US" sz="1600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Tell the story that is true to you.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8369" y="1644394"/>
            <a:ext cx="5300695" cy="3662245"/>
            <a:chOff x="0" y="0"/>
            <a:chExt cx="10601391" cy="73244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601392" cy="7324490"/>
            </a:xfrm>
            <a:custGeom>
              <a:avLst/>
              <a:gdLst/>
              <a:ahLst/>
              <a:cxnLst/>
              <a:rect l="l" t="t" r="r" b="b"/>
              <a:pathLst>
                <a:path w="10601392" h="7324490">
                  <a:moveTo>
                    <a:pt x="0" y="225369"/>
                  </a:moveTo>
                  <a:cubicBezTo>
                    <a:pt x="0" y="100946"/>
                    <a:pt x="101754" y="0"/>
                    <a:pt x="227173" y="0"/>
                  </a:cubicBezTo>
                  <a:lnTo>
                    <a:pt x="10374219" y="0"/>
                  </a:lnTo>
                  <a:cubicBezTo>
                    <a:pt x="10499637" y="0"/>
                    <a:pt x="10601392" y="100946"/>
                    <a:pt x="10601392" y="225369"/>
                  </a:cubicBezTo>
                  <a:lnTo>
                    <a:pt x="10601392" y="7099121"/>
                  </a:lnTo>
                  <a:cubicBezTo>
                    <a:pt x="10601392" y="7223544"/>
                    <a:pt x="10499637" y="7324490"/>
                    <a:pt x="10374219" y="7324490"/>
                  </a:cubicBezTo>
                  <a:lnTo>
                    <a:pt x="227173" y="7324490"/>
                  </a:lnTo>
                  <a:cubicBezTo>
                    <a:pt x="101754" y="7324489"/>
                    <a:pt x="0" y="7223544"/>
                    <a:pt x="0" y="7099121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27940" y="2033051"/>
            <a:ext cx="5161553" cy="579659"/>
            <a:chOff x="0" y="0"/>
            <a:chExt cx="10323106" cy="11593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323112" cy="1159318"/>
            </a:xfrm>
            <a:custGeom>
              <a:avLst/>
              <a:gdLst/>
              <a:ahLst/>
              <a:cxnLst/>
              <a:rect l="l" t="t" r="r" b="b"/>
              <a:pathLst>
                <a:path w="10323112" h="1159318">
                  <a:moveTo>
                    <a:pt x="0" y="0"/>
                  </a:moveTo>
                  <a:lnTo>
                    <a:pt x="10323112" y="0"/>
                  </a:lnTo>
                  <a:lnTo>
                    <a:pt x="10323112" y="1159318"/>
                  </a:lnTo>
                  <a:lnTo>
                    <a:pt x="0" y="115931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3503" b="-12350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38100"/>
              <a:ext cx="10323106" cy="11212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666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 do not need: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796694" y="2903563"/>
            <a:ext cx="3024043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 perfect story</a:t>
            </a:r>
          </a:p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Policy expertise</a:t>
            </a:r>
          </a:p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Fancy words</a:t>
            </a:r>
          </a:p>
          <a:p>
            <a:pPr marL="431822" lvl="1" indent="-21591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 memorized speech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1805315"/>
            <a:ext cx="5247341" cy="3332143"/>
            <a:chOff x="0" y="0"/>
            <a:chExt cx="10494683" cy="66642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494680" cy="6664282"/>
            </a:xfrm>
            <a:custGeom>
              <a:avLst/>
              <a:gdLst/>
              <a:ahLst/>
              <a:cxnLst/>
              <a:rect l="l" t="t" r="r" b="b"/>
              <a:pathLst>
                <a:path w="10494680" h="6664282">
                  <a:moveTo>
                    <a:pt x="0" y="0"/>
                  </a:moveTo>
                  <a:lnTo>
                    <a:pt x="10494680" y="0"/>
                  </a:lnTo>
                  <a:lnTo>
                    <a:pt x="10494680" y="6664282"/>
                  </a:lnTo>
                  <a:lnTo>
                    <a:pt x="0" y="666428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6681" r="-46681" b="-1866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0494683" cy="67404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301428" lvl="1" indent="-150714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If you already have a relationship with the office, this is a chance to strengthen it.</a:t>
              </a:r>
            </a:p>
            <a:p>
              <a:pPr marL="301428" lvl="1" indent="-150714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If you have not met with the office before, </a:t>
              </a:r>
              <a:r>
                <a:rPr lang="en-US" sz="1866" b="1">
                  <a:solidFill>
                    <a:srgbClr val="383F7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today is the beginning of a relationship.</a:t>
              </a:r>
            </a:p>
            <a:p>
              <a:pPr marL="301428" lvl="1" indent="-150714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You may not get everything you ask for in one meeting, and that is okay.</a:t>
              </a:r>
            </a:p>
            <a:p>
              <a:pPr marL="301428" lvl="1" indent="-150714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Be respectful, listen, find common ground, and leave the door open for future conversations.</a:t>
              </a:r>
            </a:p>
            <a:p>
              <a:pPr marL="301326" lvl="1" indent="-150664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Follow up after the meeting and keep the relationship going.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85800" y="584200"/>
            <a:ext cx="10820400" cy="780462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>
              <a:lnSpc>
                <a:spcPts val="4799"/>
              </a:lnSpc>
            </a:pPr>
            <a:r>
              <a:rPr lang="en-US" sz="4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Remember: You are building a relationship.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85800" y="1306513"/>
            <a:ext cx="10459437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3" name="Group 13"/>
          <p:cNvGrpSpPr/>
          <p:nvPr/>
        </p:nvGrpSpPr>
        <p:grpSpPr>
          <a:xfrm>
            <a:off x="658368" y="5623560"/>
            <a:ext cx="10961081" cy="685800"/>
            <a:chOff x="0" y="0"/>
            <a:chExt cx="21922162" cy="1371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22163" cy="1371600"/>
            </a:xfrm>
            <a:custGeom>
              <a:avLst/>
              <a:gdLst/>
              <a:ahLst/>
              <a:cxnLst/>
              <a:rect l="l" t="t" r="r" b="b"/>
              <a:pathLst>
                <a:path w="21922163" h="1371600">
                  <a:moveTo>
                    <a:pt x="0" y="182880"/>
                  </a:moveTo>
                  <a:cubicBezTo>
                    <a:pt x="0" y="81915"/>
                    <a:pt x="82515" y="0"/>
                    <a:pt x="184220" y="0"/>
                  </a:cubicBezTo>
                  <a:lnTo>
                    <a:pt x="21737941" y="0"/>
                  </a:lnTo>
                  <a:cubicBezTo>
                    <a:pt x="21839647" y="0"/>
                    <a:pt x="21922163" y="81915"/>
                    <a:pt x="21922163" y="182880"/>
                  </a:cubicBezTo>
                  <a:lnTo>
                    <a:pt x="21922163" y="1188720"/>
                  </a:lnTo>
                  <a:cubicBezTo>
                    <a:pt x="21922163" y="1289685"/>
                    <a:pt x="21839647" y="1371600"/>
                    <a:pt x="21737941" y="1371600"/>
                  </a:cubicBezTo>
                  <a:lnTo>
                    <a:pt x="184220" y="1371600"/>
                  </a:lnTo>
                  <a:cubicBezTo>
                    <a:pt x="82515" y="1371600"/>
                    <a:pt x="0" y="1289685"/>
                    <a:pt x="0" y="1188720"/>
                  </a:cubicBez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86968" y="5812790"/>
            <a:ext cx="10332720" cy="461010"/>
            <a:chOff x="0" y="0"/>
            <a:chExt cx="20665440" cy="92202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665439" cy="823509"/>
            </a:xfrm>
            <a:custGeom>
              <a:avLst/>
              <a:gdLst/>
              <a:ahLst/>
              <a:cxnLst/>
              <a:rect l="l" t="t" r="r" b="b"/>
              <a:pathLst>
                <a:path w="20665439" h="823509">
                  <a:moveTo>
                    <a:pt x="0" y="0"/>
                  </a:moveTo>
                  <a:lnTo>
                    <a:pt x="20665439" y="0"/>
                  </a:lnTo>
                  <a:lnTo>
                    <a:pt x="20665439" y="823509"/>
                  </a:lnTo>
                  <a:lnTo>
                    <a:pt x="0" y="82350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6060" b="-53186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08039"/>
              <a:ext cx="20665440" cy="813982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1919"/>
                </a:lnSpc>
              </a:pPr>
              <a:r>
                <a:rPr lang="en-US" sz="1600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Think beyond the ask. Think about the relationship you are beginning to build.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6495799" y="1551978"/>
            <a:ext cx="5123651" cy="3842738"/>
          </a:xfrm>
          <a:custGeom>
            <a:avLst/>
            <a:gdLst/>
            <a:ahLst/>
            <a:cxnLst/>
            <a:rect l="l" t="t" r="r" b="b"/>
            <a:pathLst>
              <a:path w="7685477" h="5764107">
                <a:moveTo>
                  <a:pt x="0" y="0"/>
                </a:moveTo>
                <a:lnTo>
                  <a:pt x="7685477" y="0"/>
                </a:lnTo>
                <a:lnTo>
                  <a:pt x="7685477" y="5764108"/>
                </a:lnTo>
                <a:lnTo>
                  <a:pt x="0" y="5764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53030" y="579036"/>
            <a:ext cx="4755225" cy="5699929"/>
            <a:chOff x="0" y="0"/>
            <a:chExt cx="10443248" cy="12517971"/>
          </a:xfrm>
        </p:grpSpPr>
        <p:sp>
          <p:nvSpPr>
            <p:cNvPr id="7" name="Freeform 7" descr="A person standing at a podium with a person in a suit and tie  Description automatically generated"/>
            <p:cNvSpPr/>
            <p:nvPr/>
          </p:nvSpPr>
          <p:spPr>
            <a:xfrm>
              <a:off x="0" y="0"/>
              <a:ext cx="10443210" cy="12518009"/>
            </a:xfrm>
            <a:custGeom>
              <a:avLst/>
              <a:gdLst/>
              <a:ahLst/>
              <a:cxnLst/>
              <a:rect l="l" t="t" r="r" b="b"/>
              <a:pathLst>
                <a:path w="10443210" h="12518009">
                  <a:moveTo>
                    <a:pt x="0" y="0"/>
                  </a:moveTo>
                  <a:lnTo>
                    <a:pt x="10443210" y="0"/>
                  </a:lnTo>
                  <a:lnTo>
                    <a:pt x="10443210" y="12518009"/>
                  </a:lnTo>
                  <a:lnTo>
                    <a:pt x="0" y="12518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123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26826" y="413589"/>
            <a:ext cx="5613889" cy="932611"/>
            <a:chOff x="0" y="0"/>
            <a:chExt cx="11227778" cy="18652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27774" cy="1568327"/>
            </a:xfrm>
            <a:custGeom>
              <a:avLst/>
              <a:gdLst/>
              <a:ahLst/>
              <a:cxnLst/>
              <a:rect l="l" t="t" r="r" b="b"/>
              <a:pathLst>
                <a:path w="11227774" h="1568327">
                  <a:moveTo>
                    <a:pt x="0" y="0"/>
                  </a:moveTo>
                  <a:lnTo>
                    <a:pt x="11227774" y="0"/>
                  </a:lnTo>
                  <a:lnTo>
                    <a:pt x="11227774" y="1568327"/>
                  </a:lnTo>
                  <a:lnTo>
                    <a:pt x="0" y="156832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242" b="-11774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63567"/>
              <a:ext cx="11227778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My Advocacy Journey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626826" y="1386216"/>
            <a:ext cx="5876086" cy="4977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3"/>
              </a:lnSpc>
            </a:pPr>
            <a:r>
              <a:rPr lang="en-US" sz="1866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How I started</a:t>
            </a:r>
          </a:p>
          <a:p>
            <a:pPr marL="386111" lvl="1" indent="-193055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Started with my Dad</a:t>
            </a:r>
          </a:p>
          <a:p>
            <a:pPr marL="386111" lvl="1" indent="-193055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Board service is a good place to start</a:t>
            </a:r>
          </a:p>
          <a:p>
            <a:pPr marL="386111" lvl="1" indent="-193055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Local</a:t>
            </a:r>
          </a:p>
          <a:p>
            <a:pPr marL="386111" lvl="1" indent="-193055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NDSC</a:t>
            </a:r>
          </a:p>
          <a:p>
            <a:pPr marL="386111" lvl="1" indent="-193055">
              <a:lnSpc>
                <a:spcPts val="2613"/>
              </a:lnSpc>
            </a:pPr>
            <a:endParaRPr lang="en-US" sz="1866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2613"/>
              </a:lnSpc>
            </a:pPr>
            <a:r>
              <a:rPr lang="en-US" sz="1866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Continued Advocacy</a:t>
            </a:r>
          </a:p>
          <a:p>
            <a:pPr marL="386111" lvl="1" indent="-193055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Spoke at the first DS Day at the Mississippi State Capitol</a:t>
            </a:r>
          </a:p>
          <a:p>
            <a:pPr marL="386111" lvl="1" indent="-193055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Appointed to the Governor’s Council on Developmental Disabilities </a:t>
            </a:r>
          </a:p>
          <a:p>
            <a:pPr marL="385963" lvl="1" indent="-192982">
              <a:lnSpc>
                <a:spcPts val="2613"/>
              </a:lnSpc>
              <a:buFont typeface="Arial"/>
              <a:buChar char="•"/>
            </a:pPr>
            <a:r>
              <a:rPr lang="en-US" sz="18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Invited to pray and speak to the Mississippi Legislature</a:t>
            </a:r>
          </a:p>
          <a:p>
            <a:pPr marL="386111" lvl="1" indent="-193055">
              <a:lnSpc>
                <a:spcPts val="2613"/>
              </a:lnSpc>
            </a:pPr>
            <a:endParaRPr lang="en-US" sz="1866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2613"/>
              </a:lnSpc>
            </a:pPr>
            <a:r>
              <a:rPr lang="en-US" sz="1866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We, as self-advocates, are the experts on our lives. 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5602365" y="1316366"/>
            <a:ext cx="531505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4059053" y="304500"/>
            <a:ext cx="7831575" cy="6249001"/>
            <a:chOff x="0" y="0"/>
            <a:chExt cx="3093956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93956" cy="2468741"/>
            </a:xfrm>
            <a:custGeom>
              <a:avLst/>
              <a:gdLst/>
              <a:ahLst/>
              <a:cxnLst/>
              <a:rect l="l" t="t" r="r" b="b"/>
              <a:pathLst>
                <a:path w="3093956" h="2468741">
                  <a:moveTo>
                    <a:pt x="0" y="0"/>
                  </a:moveTo>
                  <a:lnTo>
                    <a:pt x="3093956" y="0"/>
                  </a:lnTo>
                  <a:lnTo>
                    <a:pt x="3093956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093956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250836" y="3373608"/>
            <a:ext cx="6875818" cy="128603"/>
            <a:chOff x="0" y="0"/>
            <a:chExt cx="13751636" cy="2572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51688" cy="257232"/>
            </a:xfrm>
            <a:custGeom>
              <a:avLst/>
              <a:gdLst/>
              <a:ahLst/>
              <a:cxnLst/>
              <a:rect l="l" t="t" r="r" b="b"/>
              <a:pathLst>
                <a:path w="13751688" h="257232">
                  <a:moveTo>
                    <a:pt x="13751688" y="0"/>
                  </a:moveTo>
                  <a:lnTo>
                    <a:pt x="0" y="0"/>
                  </a:lnTo>
                  <a:lnTo>
                    <a:pt x="0" y="257232"/>
                  </a:lnTo>
                  <a:lnTo>
                    <a:pt x="13751688" y="2572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-1625687" y="1625687"/>
            <a:ext cx="6875818" cy="3624444"/>
            <a:chOff x="0" y="0"/>
            <a:chExt cx="13751636" cy="72488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751688" cy="7248913"/>
            </a:xfrm>
            <a:custGeom>
              <a:avLst/>
              <a:gdLst/>
              <a:ahLst/>
              <a:cxnLst/>
              <a:rect l="l" t="t" r="r" b="b"/>
              <a:pathLst>
                <a:path w="13751688" h="7248913">
                  <a:moveTo>
                    <a:pt x="13751688" y="0"/>
                  </a:moveTo>
                  <a:lnTo>
                    <a:pt x="0" y="0"/>
                  </a:lnTo>
                  <a:lnTo>
                    <a:pt x="0" y="7248913"/>
                  </a:lnTo>
                  <a:lnTo>
                    <a:pt x="13751688" y="7248913"/>
                  </a:ln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416533" y="672478"/>
            <a:ext cx="7156563" cy="1571943"/>
            <a:chOff x="0" y="0"/>
            <a:chExt cx="14313126" cy="31438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313190" cy="3144012"/>
            </a:xfrm>
            <a:custGeom>
              <a:avLst/>
              <a:gdLst/>
              <a:ahLst/>
              <a:cxnLst/>
              <a:rect l="l" t="t" r="r" b="b"/>
              <a:pathLst>
                <a:path w="14313190" h="3144012">
                  <a:moveTo>
                    <a:pt x="0" y="314452"/>
                  </a:moveTo>
                  <a:cubicBezTo>
                    <a:pt x="0" y="140716"/>
                    <a:pt x="229091" y="0"/>
                    <a:pt x="511940" y="0"/>
                  </a:cubicBezTo>
                  <a:lnTo>
                    <a:pt x="13801289" y="0"/>
                  </a:lnTo>
                  <a:cubicBezTo>
                    <a:pt x="14083931" y="0"/>
                    <a:pt x="14313190" y="140716"/>
                    <a:pt x="14313190" y="314452"/>
                  </a:cubicBezTo>
                  <a:lnTo>
                    <a:pt x="14313190" y="2829560"/>
                  </a:lnTo>
                  <a:cubicBezTo>
                    <a:pt x="14313190" y="3003169"/>
                    <a:pt x="14084137" y="3144012"/>
                    <a:pt x="13801289" y="3144012"/>
                  </a:cubicBezTo>
                  <a:lnTo>
                    <a:pt x="511940" y="3144012"/>
                  </a:lnTo>
                  <a:cubicBezTo>
                    <a:pt x="229091" y="3143885"/>
                    <a:pt x="0" y="3003169"/>
                    <a:pt x="0" y="282956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63139" y="1109012"/>
            <a:ext cx="4764095" cy="698875"/>
            <a:chOff x="0" y="0"/>
            <a:chExt cx="9528189" cy="13977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28189" cy="1397752"/>
            </a:xfrm>
            <a:custGeom>
              <a:avLst/>
              <a:gdLst/>
              <a:ahLst/>
              <a:cxnLst/>
              <a:rect l="l" t="t" r="r" b="b"/>
              <a:pathLst>
                <a:path w="9528189" h="1397752">
                  <a:moveTo>
                    <a:pt x="0" y="0"/>
                  </a:moveTo>
                  <a:lnTo>
                    <a:pt x="9528189" y="0"/>
                  </a:lnTo>
                  <a:lnTo>
                    <a:pt x="9528189" y="1397752"/>
                  </a:lnTo>
                  <a:lnTo>
                    <a:pt x="0" y="13977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5463" r="30110" b="-12674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9528189" cy="13882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16"/>
                </a:lnSpc>
              </a:pPr>
              <a:r>
                <a:rPr lang="en-US" sz="1867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Individuals living with Down syndrome really know what we want and need.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416533" y="2637409"/>
            <a:ext cx="7156563" cy="1571943"/>
            <a:chOff x="0" y="0"/>
            <a:chExt cx="14313126" cy="314388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313190" cy="3144012"/>
            </a:xfrm>
            <a:custGeom>
              <a:avLst/>
              <a:gdLst/>
              <a:ahLst/>
              <a:cxnLst/>
              <a:rect l="l" t="t" r="r" b="b"/>
              <a:pathLst>
                <a:path w="14313190" h="3144012">
                  <a:moveTo>
                    <a:pt x="0" y="314452"/>
                  </a:moveTo>
                  <a:cubicBezTo>
                    <a:pt x="0" y="140716"/>
                    <a:pt x="229091" y="0"/>
                    <a:pt x="511940" y="0"/>
                  </a:cubicBezTo>
                  <a:lnTo>
                    <a:pt x="13801289" y="0"/>
                  </a:lnTo>
                  <a:cubicBezTo>
                    <a:pt x="14083931" y="0"/>
                    <a:pt x="14313190" y="140716"/>
                    <a:pt x="14313190" y="314452"/>
                  </a:cubicBezTo>
                  <a:lnTo>
                    <a:pt x="14313190" y="2829560"/>
                  </a:lnTo>
                  <a:cubicBezTo>
                    <a:pt x="14313190" y="3003169"/>
                    <a:pt x="14084137" y="3144012"/>
                    <a:pt x="13801289" y="3144012"/>
                  </a:cubicBezTo>
                  <a:lnTo>
                    <a:pt x="511940" y="3144012"/>
                  </a:lnTo>
                  <a:cubicBezTo>
                    <a:pt x="229091" y="3143885"/>
                    <a:pt x="0" y="3003169"/>
                    <a:pt x="0" y="282956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63139" y="2986832"/>
            <a:ext cx="4967776" cy="873098"/>
            <a:chOff x="0" y="0"/>
            <a:chExt cx="9935552" cy="174619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935552" cy="1746198"/>
            </a:xfrm>
            <a:custGeom>
              <a:avLst/>
              <a:gdLst/>
              <a:ahLst/>
              <a:cxnLst/>
              <a:rect l="l" t="t" r="r" b="b"/>
              <a:pathLst>
                <a:path w="9935552" h="1746198">
                  <a:moveTo>
                    <a:pt x="0" y="0"/>
                  </a:moveTo>
                  <a:lnTo>
                    <a:pt x="9935552" y="0"/>
                  </a:lnTo>
                  <a:lnTo>
                    <a:pt x="9935552" y="1746198"/>
                  </a:lnTo>
                  <a:lnTo>
                    <a:pt x="0" y="174619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4829" r="32975" b="-8149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9935552" cy="17366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16"/>
                </a:lnSpc>
              </a:pPr>
              <a:r>
                <a:rPr lang="en-US" sz="1867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We have lived experience to say what needs to change to make our lives more meaningful and live our dreams.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416533" y="4602340"/>
            <a:ext cx="7156563" cy="1571943"/>
            <a:chOff x="0" y="0"/>
            <a:chExt cx="14313126" cy="314388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313190" cy="3144012"/>
            </a:xfrm>
            <a:custGeom>
              <a:avLst/>
              <a:gdLst/>
              <a:ahLst/>
              <a:cxnLst/>
              <a:rect l="l" t="t" r="r" b="b"/>
              <a:pathLst>
                <a:path w="14313190" h="3144012">
                  <a:moveTo>
                    <a:pt x="0" y="314452"/>
                  </a:moveTo>
                  <a:cubicBezTo>
                    <a:pt x="0" y="140716"/>
                    <a:pt x="229091" y="0"/>
                    <a:pt x="511940" y="0"/>
                  </a:cubicBezTo>
                  <a:lnTo>
                    <a:pt x="13801289" y="0"/>
                  </a:lnTo>
                  <a:cubicBezTo>
                    <a:pt x="14083931" y="0"/>
                    <a:pt x="14313190" y="140716"/>
                    <a:pt x="14313190" y="314452"/>
                  </a:cubicBezTo>
                  <a:lnTo>
                    <a:pt x="14313190" y="2829560"/>
                  </a:lnTo>
                  <a:cubicBezTo>
                    <a:pt x="14313190" y="3003169"/>
                    <a:pt x="14084137" y="3144012"/>
                    <a:pt x="13801289" y="3144012"/>
                  </a:cubicBezTo>
                  <a:lnTo>
                    <a:pt x="511940" y="3144012"/>
                  </a:lnTo>
                  <a:cubicBezTo>
                    <a:pt x="229091" y="3143885"/>
                    <a:pt x="0" y="3003169"/>
                    <a:pt x="0" y="2829560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443794" y="4951763"/>
            <a:ext cx="4683439" cy="698875"/>
            <a:chOff x="0" y="0"/>
            <a:chExt cx="9366878" cy="139774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366878" cy="1397752"/>
            </a:xfrm>
            <a:custGeom>
              <a:avLst/>
              <a:gdLst/>
              <a:ahLst/>
              <a:cxnLst/>
              <a:rect l="l" t="t" r="r" b="b"/>
              <a:pathLst>
                <a:path w="9366878" h="1397752">
                  <a:moveTo>
                    <a:pt x="0" y="0"/>
                  </a:moveTo>
                  <a:lnTo>
                    <a:pt x="9366878" y="0"/>
                  </a:lnTo>
                  <a:lnTo>
                    <a:pt x="9366878" y="1397752"/>
                  </a:lnTo>
                  <a:lnTo>
                    <a:pt x="0" y="139775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5729" r="28906" b="-12674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9525"/>
              <a:ext cx="9366878" cy="1388224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015"/>
                </a:lnSpc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When there is a discussion that is affecting us, we must speak out and speak up.</a:t>
              </a:r>
            </a:p>
          </p:txBody>
        </p:sp>
      </p:grpSp>
      <p:sp>
        <p:nvSpPr>
          <p:cNvPr id="25" name="Freeform 25"/>
          <p:cNvSpPr/>
          <p:nvPr/>
        </p:nvSpPr>
        <p:spPr>
          <a:xfrm>
            <a:off x="4648498" y="832904"/>
            <a:ext cx="1251091" cy="1251091"/>
          </a:xfrm>
          <a:custGeom>
            <a:avLst/>
            <a:gdLst/>
            <a:ahLst/>
            <a:cxnLst/>
            <a:rect l="l" t="t" r="r" b="b"/>
            <a:pathLst>
              <a:path w="1876637" h="1876637">
                <a:moveTo>
                  <a:pt x="0" y="0"/>
                </a:moveTo>
                <a:lnTo>
                  <a:pt x="1876637" y="0"/>
                </a:lnTo>
                <a:lnTo>
                  <a:pt x="1876637" y="1876637"/>
                </a:lnTo>
                <a:lnTo>
                  <a:pt x="0" y="18766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6" name="Freeform 26"/>
          <p:cNvSpPr/>
          <p:nvPr/>
        </p:nvSpPr>
        <p:spPr>
          <a:xfrm>
            <a:off x="4748434" y="4747325"/>
            <a:ext cx="1051219" cy="1281975"/>
          </a:xfrm>
          <a:custGeom>
            <a:avLst/>
            <a:gdLst/>
            <a:ahLst/>
            <a:cxnLst/>
            <a:rect l="l" t="t" r="r" b="b"/>
            <a:pathLst>
              <a:path w="1576829" h="1922963">
                <a:moveTo>
                  <a:pt x="0" y="0"/>
                </a:moveTo>
                <a:lnTo>
                  <a:pt x="1576829" y="0"/>
                </a:lnTo>
                <a:lnTo>
                  <a:pt x="1576829" y="1922963"/>
                </a:lnTo>
                <a:lnTo>
                  <a:pt x="0" y="1922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7" name="Freeform 27"/>
          <p:cNvSpPr/>
          <p:nvPr/>
        </p:nvSpPr>
        <p:spPr>
          <a:xfrm>
            <a:off x="4644572" y="2836005"/>
            <a:ext cx="1255017" cy="1185991"/>
          </a:xfrm>
          <a:custGeom>
            <a:avLst/>
            <a:gdLst/>
            <a:ahLst/>
            <a:cxnLst/>
            <a:rect l="l" t="t" r="r" b="b"/>
            <a:pathLst>
              <a:path w="1882526" h="1778987">
                <a:moveTo>
                  <a:pt x="0" y="0"/>
                </a:moveTo>
                <a:lnTo>
                  <a:pt x="1882526" y="0"/>
                </a:lnTo>
                <a:lnTo>
                  <a:pt x="1882526" y="1778986"/>
                </a:lnTo>
                <a:lnTo>
                  <a:pt x="0" y="1778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8" name="TextBox 28"/>
          <p:cNvSpPr txBox="1"/>
          <p:nvPr/>
        </p:nvSpPr>
        <p:spPr>
          <a:xfrm>
            <a:off x="359473" y="342600"/>
            <a:ext cx="280273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334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Why are self-advocates’ voices important?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1" y="479338"/>
            <a:ext cx="9397667" cy="917662"/>
            <a:chOff x="0" y="0"/>
            <a:chExt cx="18795335" cy="18353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795335" cy="1568334"/>
            </a:xfrm>
            <a:custGeom>
              <a:avLst/>
              <a:gdLst/>
              <a:ahLst/>
              <a:cxnLst/>
              <a:rect l="l" t="t" r="r" b="b"/>
              <a:pathLst>
                <a:path w="18795335" h="1568334">
                  <a:moveTo>
                    <a:pt x="0" y="0"/>
                  </a:moveTo>
                  <a:lnTo>
                    <a:pt x="18795335" y="0"/>
                  </a:lnTo>
                  <a:lnTo>
                    <a:pt x="18795335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25879" b="-131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33668"/>
              <a:ext cx="18795331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Tell Your Personal Story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85800" y="1714515"/>
            <a:ext cx="6366223" cy="3894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Laws and dates are good to know. </a:t>
            </a:r>
          </a:p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But there is one tool that is more powerful than anything else. </a:t>
            </a:r>
          </a:p>
          <a:p>
            <a:pPr marL="518185" lvl="1" indent="-259093">
              <a:lnSpc>
                <a:spcPts val="3173"/>
              </a:lnSpc>
            </a:pPr>
            <a:endParaRPr lang="en-US" sz="2266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5040"/>
              </a:lnSpc>
            </a:pPr>
            <a:r>
              <a:rPr lang="en-US" sz="36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It’s YOUR STORY.</a:t>
            </a:r>
          </a:p>
          <a:p>
            <a:pPr marL="502764" lvl="1" indent="-251382">
              <a:lnSpc>
                <a:spcPts val="3173"/>
              </a:lnSpc>
            </a:pPr>
            <a:endParaRPr lang="en-US" sz="3600" b="1">
              <a:solidFill>
                <a:srgbClr val="383F7F"/>
              </a:solidFill>
              <a:latin typeface="Roboto Slab Bold"/>
              <a:ea typeface="Roboto Slab Bold"/>
              <a:cs typeface="Roboto Slab Bold"/>
              <a:sym typeface="Roboto Slab Bold"/>
            </a:endParaRPr>
          </a:p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most powerful tool is your story! Telling an elected official how something will impact your life is powerful.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313569" y="2471289"/>
            <a:ext cx="4262846" cy="2365878"/>
            <a:chOff x="0" y="0"/>
            <a:chExt cx="7530351" cy="4179341"/>
          </a:xfrm>
        </p:grpSpPr>
        <p:sp>
          <p:nvSpPr>
            <p:cNvPr id="11" name="Freeform 11" descr="This is My Story"/>
            <p:cNvSpPr/>
            <p:nvPr/>
          </p:nvSpPr>
          <p:spPr>
            <a:xfrm>
              <a:off x="0" y="0"/>
              <a:ext cx="7530338" cy="4179316"/>
            </a:xfrm>
            <a:custGeom>
              <a:avLst/>
              <a:gdLst/>
              <a:ahLst/>
              <a:cxnLst/>
              <a:rect l="l" t="t" r="r" b="b"/>
              <a:pathLst>
                <a:path w="7530338" h="4179316">
                  <a:moveTo>
                    <a:pt x="0" y="0"/>
                  </a:moveTo>
                  <a:lnTo>
                    <a:pt x="7530338" y="0"/>
                  </a:lnTo>
                  <a:lnTo>
                    <a:pt x="7530338" y="4179316"/>
                  </a:lnTo>
                  <a:lnTo>
                    <a:pt x="0" y="4179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4" r="-10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2" name="AutoShape 12"/>
          <p:cNvSpPr/>
          <p:nvPr/>
        </p:nvSpPr>
        <p:spPr>
          <a:xfrm flipV="1">
            <a:off x="685800" y="1306513"/>
            <a:ext cx="5931737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89" y="533771"/>
            <a:ext cx="10044023" cy="863229"/>
            <a:chOff x="0" y="0"/>
            <a:chExt cx="20088047" cy="172645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088047" cy="1568331"/>
            </a:xfrm>
            <a:custGeom>
              <a:avLst/>
              <a:gdLst/>
              <a:ahLst/>
              <a:cxnLst/>
              <a:rect l="l" t="t" r="r" b="b"/>
              <a:pathLst>
                <a:path w="20088047" h="1568331">
                  <a:moveTo>
                    <a:pt x="0" y="0"/>
                  </a:moveTo>
                  <a:lnTo>
                    <a:pt x="20088047" y="0"/>
                  </a:lnTo>
                  <a:lnTo>
                    <a:pt x="20088047" y="1568331"/>
                  </a:lnTo>
                  <a:lnTo>
                    <a:pt x="0" y="156833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609" b="-20554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4803"/>
              <a:ext cx="20088047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4320"/>
                </a:lnSpc>
              </a:pPr>
              <a:r>
                <a:rPr lang="en-US" sz="4000" b="1">
                  <a:solidFill>
                    <a:srgbClr val="002060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Build Your Story: </a:t>
              </a:r>
              <a:r>
                <a:rPr lang="en-US" sz="4000">
                  <a:solidFill>
                    <a:srgbClr val="002060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"/>
                </a:rPr>
                <a:t>Three Easy Steps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 rot="5400000">
            <a:off x="7433596" y="-1145261"/>
            <a:ext cx="1225937" cy="7012857"/>
            <a:chOff x="0" y="0"/>
            <a:chExt cx="2451875" cy="140257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51862" cy="14025753"/>
            </a:xfrm>
            <a:custGeom>
              <a:avLst/>
              <a:gdLst/>
              <a:ahLst/>
              <a:cxnLst/>
              <a:rect l="l" t="t" r="r" b="b"/>
              <a:pathLst>
                <a:path w="2451862" h="14025753">
                  <a:moveTo>
                    <a:pt x="408686" y="0"/>
                  </a:moveTo>
                  <a:lnTo>
                    <a:pt x="2043176" y="0"/>
                  </a:lnTo>
                  <a:cubicBezTo>
                    <a:pt x="2268855" y="0"/>
                    <a:pt x="2451862" y="183007"/>
                    <a:pt x="2451862" y="408686"/>
                  </a:cubicBezTo>
                  <a:lnTo>
                    <a:pt x="2451862" y="14025753"/>
                  </a:lnTo>
                  <a:lnTo>
                    <a:pt x="0" y="14025753"/>
                  </a:lnTo>
                  <a:lnTo>
                    <a:pt x="0" y="408686"/>
                  </a:lnTo>
                  <a:cubicBezTo>
                    <a:pt x="0" y="183007"/>
                    <a:pt x="183007" y="0"/>
                    <a:pt x="408686" y="0"/>
                  </a:cubicBezTo>
                  <a:close/>
                </a:path>
              </a:pathLst>
            </a:custGeom>
            <a:solidFill>
              <a:srgbClr val="9A2B26">
                <a:alpha val="25882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890706" y="1904311"/>
            <a:ext cx="6493818" cy="913719"/>
            <a:chOff x="0" y="0"/>
            <a:chExt cx="12987636" cy="18274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987643" cy="1827441"/>
            </a:xfrm>
            <a:custGeom>
              <a:avLst/>
              <a:gdLst/>
              <a:ahLst/>
              <a:cxnLst/>
              <a:rect l="l" t="t" r="r" b="b"/>
              <a:pathLst>
                <a:path w="12987643" h="1827441">
                  <a:moveTo>
                    <a:pt x="0" y="0"/>
                  </a:moveTo>
                  <a:lnTo>
                    <a:pt x="12987643" y="0"/>
                  </a:lnTo>
                  <a:lnTo>
                    <a:pt x="12987643" y="1827441"/>
                  </a:lnTo>
                  <a:lnTo>
                    <a:pt x="0" y="18274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7655" r="-7085" b="-10892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8100"/>
              <a:ext cx="12987636" cy="178933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880"/>
                </a:lnSpc>
              </a:pPr>
              <a:r>
                <a:rPr lang="en-US" sz="2667" b="1" i="1">
                  <a:solidFill>
                    <a:srgbClr val="9A2B26"/>
                  </a:solidFill>
                  <a:latin typeface="Roboto Bold Italics"/>
                  <a:ea typeface="Roboto Bold Italics"/>
                  <a:cs typeface="Roboto Bold Italics"/>
                  <a:sym typeface="Roboto Bold Italics"/>
                </a:rPr>
                <a:t>Tell them your name and what is your connection to Down syndrome.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24764" y="1597336"/>
            <a:ext cx="3953065" cy="1527664"/>
            <a:chOff x="0" y="0"/>
            <a:chExt cx="7906131" cy="30553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906131" cy="3055366"/>
            </a:xfrm>
            <a:custGeom>
              <a:avLst/>
              <a:gdLst/>
              <a:ahLst/>
              <a:cxnLst/>
              <a:rect l="l" t="t" r="r" b="b"/>
              <a:pathLst>
                <a:path w="7906131" h="3055366">
                  <a:moveTo>
                    <a:pt x="0" y="509270"/>
                  </a:moveTo>
                  <a:cubicBezTo>
                    <a:pt x="0" y="227965"/>
                    <a:pt x="227965" y="0"/>
                    <a:pt x="509270" y="0"/>
                  </a:cubicBezTo>
                  <a:lnTo>
                    <a:pt x="7396861" y="0"/>
                  </a:lnTo>
                  <a:cubicBezTo>
                    <a:pt x="7678039" y="0"/>
                    <a:pt x="7906131" y="227965"/>
                    <a:pt x="7906131" y="509270"/>
                  </a:cubicBezTo>
                  <a:lnTo>
                    <a:pt x="7906131" y="2546096"/>
                  </a:lnTo>
                  <a:cubicBezTo>
                    <a:pt x="7906131" y="2827274"/>
                    <a:pt x="7678166" y="3055366"/>
                    <a:pt x="7396861" y="3055366"/>
                  </a:cubicBezTo>
                  <a:lnTo>
                    <a:pt x="509270" y="3055366"/>
                  </a:lnTo>
                  <a:cubicBezTo>
                    <a:pt x="228092" y="3055366"/>
                    <a:pt x="0" y="2827401"/>
                    <a:pt x="0" y="2546096"/>
                  </a:cubicBezTo>
                  <a:close/>
                </a:path>
              </a:pathLst>
            </a:custGeom>
            <a:solidFill>
              <a:srgbClr val="9A2B2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98405" y="1670984"/>
            <a:ext cx="3805777" cy="1380373"/>
            <a:chOff x="0" y="0"/>
            <a:chExt cx="7611554" cy="27607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11560" cy="2760741"/>
            </a:xfrm>
            <a:custGeom>
              <a:avLst/>
              <a:gdLst/>
              <a:ahLst/>
              <a:cxnLst/>
              <a:rect l="l" t="t" r="r" b="b"/>
              <a:pathLst>
                <a:path w="7611560" h="2760741">
                  <a:moveTo>
                    <a:pt x="0" y="0"/>
                  </a:moveTo>
                  <a:lnTo>
                    <a:pt x="7611560" y="0"/>
                  </a:lnTo>
                  <a:lnTo>
                    <a:pt x="7611560" y="2760741"/>
                  </a:lnTo>
                  <a:lnTo>
                    <a:pt x="0" y="27607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21" b="-3721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57150"/>
              <a:ext cx="7611554" cy="2703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88"/>
                </a:lnSpc>
              </a:pPr>
              <a:r>
                <a:rPr lang="en-US" sz="3600" b="1">
                  <a:solidFill>
                    <a:srgbClr val="FFFFFF"/>
                  </a:solidFill>
                  <a:latin typeface="Roboto Slab Bold"/>
                  <a:ea typeface="Roboto Slab Bold"/>
                  <a:cs typeface="Roboto Slab Bold"/>
                  <a:sym typeface="Roboto Slab Bold"/>
                </a:rPr>
                <a:t>This is me: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 rot="5400000">
            <a:off x="7452240" y="438786"/>
            <a:ext cx="1225937" cy="7012857"/>
            <a:chOff x="0" y="0"/>
            <a:chExt cx="2451875" cy="1402571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451862" cy="14025753"/>
            </a:xfrm>
            <a:custGeom>
              <a:avLst/>
              <a:gdLst/>
              <a:ahLst/>
              <a:cxnLst/>
              <a:rect l="l" t="t" r="r" b="b"/>
              <a:pathLst>
                <a:path w="2451862" h="14025753">
                  <a:moveTo>
                    <a:pt x="408686" y="0"/>
                  </a:moveTo>
                  <a:lnTo>
                    <a:pt x="2043176" y="0"/>
                  </a:lnTo>
                  <a:cubicBezTo>
                    <a:pt x="2268855" y="0"/>
                    <a:pt x="2451862" y="183007"/>
                    <a:pt x="2451862" y="408686"/>
                  </a:cubicBezTo>
                  <a:lnTo>
                    <a:pt x="2451862" y="14025753"/>
                  </a:lnTo>
                  <a:lnTo>
                    <a:pt x="0" y="14025753"/>
                  </a:lnTo>
                  <a:lnTo>
                    <a:pt x="0" y="408686"/>
                  </a:lnTo>
                  <a:cubicBezTo>
                    <a:pt x="0" y="183007"/>
                    <a:pt x="183007" y="0"/>
                    <a:pt x="408686" y="0"/>
                  </a:cubicBezTo>
                  <a:close/>
                </a:path>
              </a:pathLst>
            </a:custGeom>
            <a:solidFill>
              <a:srgbClr val="383F7F">
                <a:alpha val="25882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890706" y="3469172"/>
            <a:ext cx="6559233" cy="952085"/>
            <a:chOff x="0" y="0"/>
            <a:chExt cx="13118465" cy="19041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118471" cy="1904172"/>
            </a:xfrm>
            <a:custGeom>
              <a:avLst/>
              <a:gdLst/>
              <a:ahLst/>
              <a:cxnLst/>
              <a:rect l="l" t="t" r="r" b="b"/>
              <a:pathLst>
                <a:path w="13118471" h="1904172">
                  <a:moveTo>
                    <a:pt x="0" y="0"/>
                  </a:moveTo>
                  <a:lnTo>
                    <a:pt x="13118471" y="0"/>
                  </a:lnTo>
                  <a:lnTo>
                    <a:pt x="13118471" y="1904172"/>
                  </a:lnTo>
                  <a:lnTo>
                    <a:pt x="0" y="1904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4123" r="-6017" b="-10051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38100"/>
              <a:ext cx="13118465" cy="18660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880"/>
                </a:lnSpc>
              </a:pPr>
              <a:r>
                <a:rPr lang="en-US" sz="2667" b="1" i="1">
                  <a:solidFill>
                    <a:srgbClr val="383F7F"/>
                  </a:solidFill>
                  <a:latin typeface="Roboto Bold Italics"/>
                  <a:ea typeface="Roboto Bold Italics"/>
                  <a:cs typeface="Roboto Bold Italics"/>
                  <a:sym typeface="Roboto Bold Italics"/>
                </a:rPr>
                <a:t>What is happening and how it impacts you or someone you value.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24764" y="3181382"/>
            <a:ext cx="3953065" cy="1527664"/>
            <a:chOff x="0" y="0"/>
            <a:chExt cx="7906131" cy="305532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906131" cy="3055366"/>
            </a:xfrm>
            <a:custGeom>
              <a:avLst/>
              <a:gdLst/>
              <a:ahLst/>
              <a:cxnLst/>
              <a:rect l="l" t="t" r="r" b="b"/>
              <a:pathLst>
                <a:path w="7906131" h="3055366">
                  <a:moveTo>
                    <a:pt x="0" y="509270"/>
                  </a:moveTo>
                  <a:cubicBezTo>
                    <a:pt x="0" y="227965"/>
                    <a:pt x="227965" y="0"/>
                    <a:pt x="509270" y="0"/>
                  </a:cubicBezTo>
                  <a:lnTo>
                    <a:pt x="7396861" y="0"/>
                  </a:lnTo>
                  <a:cubicBezTo>
                    <a:pt x="7678039" y="0"/>
                    <a:pt x="7906131" y="227965"/>
                    <a:pt x="7906131" y="509270"/>
                  </a:cubicBezTo>
                  <a:lnTo>
                    <a:pt x="7906131" y="2546096"/>
                  </a:lnTo>
                  <a:cubicBezTo>
                    <a:pt x="7906131" y="2827274"/>
                    <a:pt x="7678166" y="3055366"/>
                    <a:pt x="7396861" y="3055366"/>
                  </a:cubicBezTo>
                  <a:lnTo>
                    <a:pt x="509270" y="3055366"/>
                  </a:lnTo>
                  <a:cubicBezTo>
                    <a:pt x="228092" y="3055366"/>
                    <a:pt x="0" y="2827401"/>
                    <a:pt x="0" y="2546096"/>
                  </a:cubicBezTo>
                  <a:close/>
                </a:path>
              </a:pathLst>
            </a:custGeom>
            <a:solidFill>
              <a:srgbClr val="383F7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98405" y="3255023"/>
            <a:ext cx="3805777" cy="1380373"/>
            <a:chOff x="0" y="0"/>
            <a:chExt cx="7611554" cy="276074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11560" cy="2760741"/>
            </a:xfrm>
            <a:custGeom>
              <a:avLst/>
              <a:gdLst/>
              <a:ahLst/>
              <a:cxnLst/>
              <a:rect l="l" t="t" r="r" b="b"/>
              <a:pathLst>
                <a:path w="7611560" h="2760741">
                  <a:moveTo>
                    <a:pt x="0" y="0"/>
                  </a:moveTo>
                  <a:lnTo>
                    <a:pt x="7611560" y="0"/>
                  </a:lnTo>
                  <a:lnTo>
                    <a:pt x="7611560" y="2760741"/>
                  </a:lnTo>
                  <a:lnTo>
                    <a:pt x="0" y="27607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21" b="-3721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57150"/>
              <a:ext cx="7611554" cy="2703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88"/>
                </a:lnSpc>
              </a:pPr>
              <a:r>
                <a:rPr lang="en-US" sz="3600" b="1">
                  <a:solidFill>
                    <a:srgbClr val="FFFFFF"/>
                  </a:solidFill>
                  <a:latin typeface="Roboto Slab Bold"/>
                  <a:ea typeface="Roboto Slab Bold"/>
                  <a:cs typeface="Roboto Slab Bold"/>
                  <a:sym typeface="Roboto Slab Bold"/>
                </a:rPr>
                <a:t>This is what’s happening: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 rot="5400000">
            <a:off x="7452240" y="2022824"/>
            <a:ext cx="1225937" cy="7012857"/>
            <a:chOff x="0" y="0"/>
            <a:chExt cx="2451875" cy="1402571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451862" cy="14025753"/>
            </a:xfrm>
            <a:custGeom>
              <a:avLst/>
              <a:gdLst/>
              <a:ahLst/>
              <a:cxnLst/>
              <a:rect l="l" t="t" r="r" b="b"/>
              <a:pathLst>
                <a:path w="2451862" h="14025753">
                  <a:moveTo>
                    <a:pt x="408686" y="0"/>
                  </a:moveTo>
                  <a:lnTo>
                    <a:pt x="2043176" y="0"/>
                  </a:lnTo>
                  <a:cubicBezTo>
                    <a:pt x="2268855" y="0"/>
                    <a:pt x="2451862" y="183007"/>
                    <a:pt x="2451862" y="408686"/>
                  </a:cubicBezTo>
                  <a:lnTo>
                    <a:pt x="2451862" y="14025753"/>
                  </a:lnTo>
                  <a:lnTo>
                    <a:pt x="0" y="14025753"/>
                  </a:lnTo>
                  <a:lnTo>
                    <a:pt x="0" y="408686"/>
                  </a:lnTo>
                  <a:cubicBezTo>
                    <a:pt x="0" y="183007"/>
                    <a:pt x="183007" y="0"/>
                    <a:pt x="408686" y="0"/>
                  </a:cubicBezTo>
                  <a:close/>
                </a:path>
              </a:pathLst>
            </a:custGeom>
            <a:solidFill>
              <a:srgbClr val="C79D4F">
                <a:alpha val="25882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890707" y="5091586"/>
            <a:ext cx="6622015" cy="875335"/>
            <a:chOff x="0" y="0"/>
            <a:chExt cx="13244030" cy="175066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3244037" cy="1750671"/>
            </a:xfrm>
            <a:custGeom>
              <a:avLst/>
              <a:gdLst/>
              <a:ahLst/>
              <a:cxnLst/>
              <a:rect l="l" t="t" r="r" b="b"/>
              <a:pathLst>
                <a:path w="13244037" h="1750671">
                  <a:moveTo>
                    <a:pt x="0" y="0"/>
                  </a:moveTo>
                  <a:lnTo>
                    <a:pt x="13244037" y="0"/>
                  </a:lnTo>
                  <a:lnTo>
                    <a:pt x="13244037" y="1750671"/>
                  </a:lnTo>
                  <a:lnTo>
                    <a:pt x="0" y="175067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1499" r="-5012" b="-11809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38100"/>
              <a:ext cx="13244030" cy="171256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880"/>
                </a:lnSpc>
              </a:pPr>
              <a:r>
                <a:rPr lang="en-US" sz="2667" b="1" i="1">
                  <a:solidFill>
                    <a:srgbClr val="C79D4F"/>
                  </a:solidFill>
                  <a:latin typeface="Roboto Bold Italics"/>
                  <a:ea typeface="Roboto Bold Italics"/>
                  <a:cs typeface="Roboto Bold Italics"/>
                  <a:sym typeface="Roboto Bold Italics"/>
                </a:rPr>
                <a:t>What is the one specific action you want this person to take? Often called “The Ask.” 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24764" y="4765421"/>
            <a:ext cx="3953065" cy="1527664"/>
            <a:chOff x="0" y="0"/>
            <a:chExt cx="7906131" cy="305532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906131" cy="3055366"/>
            </a:xfrm>
            <a:custGeom>
              <a:avLst/>
              <a:gdLst/>
              <a:ahLst/>
              <a:cxnLst/>
              <a:rect l="l" t="t" r="r" b="b"/>
              <a:pathLst>
                <a:path w="7906131" h="3055366">
                  <a:moveTo>
                    <a:pt x="0" y="509270"/>
                  </a:moveTo>
                  <a:cubicBezTo>
                    <a:pt x="0" y="227965"/>
                    <a:pt x="227965" y="0"/>
                    <a:pt x="509270" y="0"/>
                  </a:cubicBezTo>
                  <a:lnTo>
                    <a:pt x="7396861" y="0"/>
                  </a:lnTo>
                  <a:cubicBezTo>
                    <a:pt x="7678039" y="0"/>
                    <a:pt x="7906131" y="227965"/>
                    <a:pt x="7906131" y="509270"/>
                  </a:cubicBezTo>
                  <a:lnTo>
                    <a:pt x="7906131" y="2546096"/>
                  </a:lnTo>
                  <a:cubicBezTo>
                    <a:pt x="7906131" y="2827274"/>
                    <a:pt x="7678166" y="3055366"/>
                    <a:pt x="7396861" y="3055366"/>
                  </a:cubicBezTo>
                  <a:lnTo>
                    <a:pt x="509270" y="3055366"/>
                  </a:lnTo>
                  <a:cubicBezTo>
                    <a:pt x="228092" y="3055366"/>
                    <a:pt x="0" y="2827401"/>
                    <a:pt x="0" y="2546096"/>
                  </a:cubicBezTo>
                  <a:close/>
                </a:path>
              </a:pathLst>
            </a:custGeom>
            <a:solidFill>
              <a:srgbClr val="C79D4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98405" y="4839068"/>
            <a:ext cx="3805777" cy="1380373"/>
            <a:chOff x="0" y="0"/>
            <a:chExt cx="7611554" cy="276074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11560" cy="2760741"/>
            </a:xfrm>
            <a:custGeom>
              <a:avLst/>
              <a:gdLst/>
              <a:ahLst/>
              <a:cxnLst/>
              <a:rect l="l" t="t" r="r" b="b"/>
              <a:pathLst>
                <a:path w="7611560" h="2760741">
                  <a:moveTo>
                    <a:pt x="0" y="0"/>
                  </a:moveTo>
                  <a:lnTo>
                    <a:pt x="7611560" y="0"/>
                  </a:lnTo>
                  <a:lnTo>
                    <a:pt x="7611560" y="2760741"/>
                  </a:lnTo>
                  <a:lnTo>
                    <a:pt x="0" y="276074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21" b="-372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57150"/>
              <a:ext cx="7611554" cy="2703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888"/>
                </a:lnSpc>
              </a:pPr>
              <a:r>
                <a:rPr lang="en-US" sz="3600" b="1">
                  <a:solidFill>
                    <a:srgbClr val="FFFFFF"/>
                  </a:solidFill>
                  <a:latin typeface="Roboto Slab Bold"/>
                  <a:ea typeface="Roboto Slab Bold"/>
                  <a:cs typeface="Roboto Slab Bold"/>
                  <a:sym typeface="Roboto Slab Bold"/>
                </a:rPr>
                <a:t>This is what I need: 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4059053" y="304500"/>
            <a:ext cx="7831575" cy="6249001"/>
            <a:chOff x="0" y="0"/>
            <a:chExt cx="3093956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93956" cy="2468741"/>
            </a:xfrm>
            <a:custGeom>
              <a:avLst/>
              <a:gdLst/>
              <a:ahLst/>
              <a:cxnLst/>
              <a:rect l="l" t="t" r="r" b="b"/>
              <a:pathLst>
                <a:path w="3093956" h="2468741">
                  <a:moveTo>
                    <a:pt x="0" y="0"/>
                  </a:moveTo>
                  <a:lnTo>
                    <a:pt x="3093956" y="0"/>
                  </a:lnTo>
                  <a:lnTo>
                    <a:pt x="3093956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093956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250836" y="3373608"/>
            <a:ext cx="6875818" cy="128603"/>
            <a:chOff x="0" y="0"/>
            <a:chExt cx="13751636" cy="2572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51688" cy="257232"/>
            </a:xfrm>
            <a:custGeom>
              <a:avLst/>
              <a:gdLst/>
              <a:ahLst/>
              <a:cxnLst/>
              <a:rect l="l" t="t" r="r" b="b"/>
              <a:pathLst>
                <a:path w="13751688" h="257232">
                  <a:moveTo>
                    <a:pt x="13751688" y="0"/>
                  </a:moveTo>
                  <a:lnTo>
                    <a:pt x="0" y="0"/>
                  </a:lnTo>
                  <a:lnTo>
                    <a:pt x="0" y="257232"/>
                  </a:lnTo>
                  <a:lnTo>
                    <a:pt x="13751688" y="2572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-1625687" y="1625687"/>
            <a:ext cx="6875818" cy="3624444"/>
            <a:chOff x="0" y="0"/>
            <a:chExt cx="13751636" cy="72488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751688" cy="7248913"/>
            </a:xfrm>
            <a:custGeom>
              <a:avLst/>
              <a:gdLst/>
              <a:ahLst/>
              <a:cxnLst/>
              <a:rect l="l" t="t" r="r" b="b"/>
              <a:pathLst>
                <a:path w="13751688" h="7248913">
                  <a:moveTo>
                    <a:pt x="13751688" y="0"/>
                  </a:moveTo>
                  <a:lnTo>
                    <a:pt x="0" y="0"/>
                  </a:lnTo>
                  <a:lnTo>
                    <a:pt x="0" y="7248913"/>
                  </a:lnTo>
                  <a:lnTo>
                    <a:pt x="13751688" y="7248913"/>
                  </a:lnTo>
                  <a:close/>
                </a:path>
              </a:pathLst>
            </a:custGeom>
            <a:solidFill>
              <a:srgbClr val="383F7F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15651" y="392112"/>
            <a:ext cx="283559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00"/>
              </a:lnSpc>
            </a:pPr>
            <a:r>
              <a:rPr lang="en-US" sz="3334" b="1">
                <a:solidFill>
                  <a:srgbClr val="FFFFF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Your Story is Your Strategy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456440" y="409239"/>
            <a:ext cx="5285213" cy="6057341"/>
            <a:chOff x="0" y="0"/>
            <a:chExt cx="11994750" cy="137470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94700" cy="13747114"/>
            </a:xfrm>
            <a:custGeom>
              <a:avLst/>
              <a:gdLst/>
              <a:ahLst/>
              <a:cxnLst/>
              <a:rect l="l" t="t" r="r" b="b"/>
              <a:pathLst>
                <a:path w="11994700" h="13747114">
                  <a:moveTo>
                    <a:pt x="0" y="0"/>
                  </a:moveTo>
                  <a:lnTo>
                    <a:pt x="11994700" y="0"/>
                  </a:lnTo>
                  <a:lnTo>
                    <a:pt x="11994700" y="13747114"/>
                  </a:lnTo>
                  <a:lnTo>
                    <a:pt x="0" y="13747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5962" t="-13373" r="-60182" b="-1724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776538" y="1309688"/>
            <a:ext cx="9525" cy="9525"/>
            <a:chOff x="0" y="0"/>
            <a:chExt cx="19050" cy="190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050" cy="19050"/>
            </a:xfrm>
            <a:custGeom>
              <a:avLst/>
              <a:gdLst/>
              <a:ahLst/>
              <a:cxnLst/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0"/>
                  </a:lnTo>
                  <a:lnTo>
                    <a:pt x="1905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156082"/>
            </a:solidFill>
            <a:ln w="14288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98845" y="7180897"/>
            <a:ext cx="1445895" cy="209626"/>
            <a:chOff x="0" y="0"/>
            <a:chExt cx="2891790" cy="41925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91790" cy="419212"/>
            </a:xfrm>
            <a:custGeom>
              <a:avLst/>
              <a:gdLst/>
              <a:ahLst/>
              <a:cxnLst/>
              <a:rect l="l" t="t" r="r" b="b"/>
              <a:pathLst>
                <a:path w="2891790" h="419212">
                  <a:moveTo>
                    <a:pt x="0" y="0"/>
                  </a:moveTo>
                  <a:lnTo>
                    <a:pt x="2891790" y="0"/>
                  </a:lnTo>
                  <a:lnTo>
                    <a:pt x="2891790" y="419212"/>
                  </a:lnTo>
                  <a:lnTo>
                    <a:pt x="0" y="4192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2891790" cy="428777"/>
            </a:xfrm>
            <a:prstGeom prst="rect">
              <a:avLst/>
            </a:prstGeom>
          </p:spPr>
          <p:txBody>
            <a:bodyPr lIns="33867" tIns="33867" rIns="33867" bIns="33867" rtlCol="0" anchor="t"/>
            <a:lstStyle/>
            <a:p>
              <a:pPr>
                <a:lnSpc>
                  <a:spcPts val="1059"/>
                </a:lnSpc>
              </a:pPr>
              <a:r>
                <a:rPr lang="en-US" sz="825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 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1" y="480780"/>
            <a:ext cx="9895951" cy="916221"/>
            <a:chOff x="0" y="0"/>
            <a:chExt cx="19791902" cy="18324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791902" cy="1568326"/>
            </a:xfrm>
            <a:custGeom>
              <a:avLst/>
              <a:gdLst/>
              <a:ahLst/>
              <a:cxnLst/>
              <a:rect l="l" t="t" r="r" b="b"/>
              <a:pathLst>
                <a:path w="19791902" h="1568326">
                  <a:moveTo>
                    <a:pt x="0" y="0"/>
                  </a:moveTo>
                  <a:lnTo>
                    <a:pt x="19791902" y="0"/>
                  </a:lnTo>
                  <a:lnTo>
                    <a:pt x="19791902" y="1568326"/>
                  </a:lnTo>
                  <a:lnTo>
                    <a:pt x="0" y="15683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9987" b="-21180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30787"/>
              <a:ext cx="19791895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Jessie’s Story - Elevator Speech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98260" y="1659266"/>
            <a:ext cx="10807940" cy="4322743"/>
            <a:chOff x="0" y="0"/>
            <a:chExt cx="21615880" cy="86454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615882" cy="8645485"/>
            </a:xfrm>
            <a:custGeom>
              <a:avLst/>
              <a:gdLst/>
              <a:ahLst/>
              <a:cxnLst/>
              <a:rect l="l" t="t" r="r" b="b"/>
              <a:pathLst>
                <a:path w="21615882" h="8645485">
                  <a:moveTo>
                    <a:pt x="0" y="0"/>
                  </a:moveTo>
                  <a:lnTo>
                    <a:pt x="21615882" y="0"/>
                  </a:lnTo>
                  <a:lnTo>
                    <a:pt x="21615882" y="8645485"/>
                  </a:lnTo>
                  <a:lnTo>
                    <a:pt x="0" y="864548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5000" r="-5912" b="-806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21615880" cy="87216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Hello, and thank you for meeting with us today.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My name is Jessie Smart. I am a self-advocate with Down syndrome from Olive Branch, Mississippi.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I work two jobs, and I get paid a fair wage for my work.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But many of my friends with disabilities do not get paid a fair wage. Some get paid only a few dollars for the work they do. This happens because of an old law that lets some employers pay us less than minimum wage.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That is not fair.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Would you please sponsor the Transformation to Competitive Integrated Employment Act, or TCIEA. It would end that old law over time and help businesses create good, fair-paying jobs for people with disabilities. 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Wouldn't you agree that people with disabilities deserve to be treated with respect just like everyone else?</a:t>
              </a:r>
            </a:p>
            <a:p>
              <a:pPr marL="337837" lvl="1" indent="-168918">
                <a:lnSpc>
                  <a:spcPts val="2613"/>
                </a:lnSpc>
                <a:buFont typeface="Arial"/>
                <a:buChar char="•"/>
              </a:pPr>
              <a:r>
                <a:rPr lang="en-US" sz="1866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Thank you for listening and thank you for your support.</a:t>
              </a:r>
            </a:p>
          </p:txBody>
        </p:sp>
      </p:grpSp>
      <p:sp>
        <p:nvSpPr>
          <p:cNvPr id="12" name="AutoShape 12"/>
          <p:cNvSpPr/>
          <p:nvPr/>
        </p:nvSpPr>
        <p:spPr>
          <a:xfrm>
            <a:off x="685800" y="1306513"/>
            <a:ext cx="7577497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5800" y="590550"/>
            <a:ext cx="1082040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Why Jessie’s Speech Works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5800" y="1550977"/>
            <a:ext cx="10820400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z="1999" i="1">
                <a:solidFill>
                  <a:srgbClr val="BF984D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Jessie's model focuses on TCIEA — yours doesn't have 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2385625"/>
            <a:ext cx="10820400" cy="3539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en-US" sz="24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Jessie’s story works because it is:</a:t>
            </a:r>
          </a:p>
          <a:p>
            <a:pPr marL="518186" lvl="1" indent="-259093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Short and to the point</a:t>
            </a:r>
          </a:p>
          <a:p>
            <a:pPr marL="518186" lvl="1" indent="-259093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Specific to her Ask</a:t>
            </a:r>
          </a:p>
          <a:p>
            <a:pPr marL="518186" lvl="1" indent="-259093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Personal and emotional out of concern for her friends</a:t>
            </a:r>
          </a:p>
          <a:p>
            <a:pPr marL="518186" lvl="1" indent="-259093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Connected directly to the Ask</a:t>
            </a:r>
          </a:p>
          <a:p>
            <a:pPr marL="518186" lvl="1" indent="-259093">
              <a:lnSpc>
                <a:spcPts val="3360"/>
              </a:lnSpc>
              <a:buFont typeface="Arial"/>
              <a:buChar char="•"/>
            </a:pPr>
            <a:r>
              <a:rPr lang="en-US" sz="24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Actionable steps for legislators to take</a:t>
            </a:r>
          </a:p>
          <a:p>
            <a:pPr algn="ctr">
              <a:lnSpc>
                <a:spcPts val="3360"/>
              </a:lnSpc>
            </a:pPr>
            <a:endParaRPr lang="en-US" sz="2400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4106"/>
              </a:lnSpc>
            </a:pPr>
            <a:r>
              <a:rPr lang="en-US" sz="2933" b="1" i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Bold Italics"/>
              </a:rPr>
              <a:t>Here’s another example of an elevator speech...</a:t>
            </a:r>
          </a:p>
        </p:txBody>
      </p:sp>
      <p:sp>
        <p:nvSpPr>
          <p:cNvPr id="9" name="AutoShape 9"/>
          <p:cNvSpPr/>
          <p:nvPr/>
        </p:nvSpPr>
        <p:spPr>
          <a:xfrm>
            <a:off x="685800" y="1306513"/>
            <a:ext cx="669280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1" y="480780"/>
            <a:ext cx="9895951" cy="865421"/>
            <a:chOff x="0" y="0"/>
            <a:chExt cx="19791902" cy="17308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791902" cy="1568326"/>
            </a:xfrm>
            <a:custGeom>
              <a:avLst/>
              <a:gdLst/>
              <a:ahLst/>
              <a:cxnLst/>
              <a:rect l="l" t="t" r="r" b="b"/>
              <a:pathLst>
                <a:path w="19791902" h="1568326">
                  <a:moveTo>
                    <a:pt x="0" y="0"/>
                  </a:moveTo>
                  <a:lnTo>
                    <a:pt x="19791902" y="0"/>
                  </a:lnTo>
                  <a:lnTo>
                    <a:pt x="19791902" y="1568326"/>
                  </a:lnTo>
                  <a:lnTo>
                    <a:pt x="0" y="15683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9987" b="-21180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29187"/>
              <a:ext cx="19791895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Sam’s Story - Elevator Speech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98260" y="1621166"/>
            <a:ext cx="7093959" cy="4360843"/>
            <a:chOff x="0" y="-76200"/>
            <a:chExt cx="14187918" cy="87216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187918" cy="8645485"/>
            </a:xfrm>
            <a:custGeom>
              <a:avLst/>
              <a:gdLst/>
              <a:ahLst/>
              <a:cxnLst/>
              <a:rect l="l" t="t" r="r" b="b"/>
              <a:pathLst>
                <a:path w="14187918" h="8645485">
                  <a:moveTo>
                    <a:pt x="0" y="0"/>
                  </a:moveTo>
                  <a:lnTo>
                    <a:pt x="14187918" y="0"/>
                  </a:lnTo>
                  <a:lnTo>
                    <a:pt x="14187918" y="8645485"/>
                  </a:lnTo>
                  <a:lnTo>
                    <a:pt x="0" y="864548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618" r="-61362" b="-806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4187916" cy="872168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My name is Sam Iannone. I’m the National Down Syndrome Congress Communications Coordinator and I live in New Jersey.</a:t>
              </a:r>
              <a:endParaRPr lang="en-US" sz="1850"/>
            </a:p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My sister, Gabby, is 21 and has Down syndrome. She is medically complex, and takes many medications including an eye-sight saving medication.</a:t>
              </a:r>
              <a:endParaRPr lang="en-US" sz="1850">
                <a:solidFill>
                  <a:srgbClr val="383F7F"/>
                </a:solidFill>
                <a:latin typeface="Roboto"/>
                <a:ea typeface="Roboto"/>
                <a:cs typeface="Roboto"/>
              </a:endParaRPr>
            </a:p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This medication is extremely expensive and Gabby needs Medicaid in order to pay for this medication.</a:t>
              </a:r>
              <a:endParaRPr lang="en-US" sz="1850">
                <a:solidFill>
                  <a:srgbClr val="383F7F"/>
                </a:solidFill>
                <a:latin typeface="Roboto"/>
                <a:ea typeface="Roboto"/>
                <a:cs typeface="Roboto"/>
              </a:endParaRPr>
            </a:p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Gabby uses the HCBS waiver to get involved in the community through classes such as choir, art, and music.</a:t>
              </a:r>
              <a:endParaRPr lang="en-US" sz="1850">
                <a:solidFill>
                  <a:srgbClr val="383F7F"/>
                </a:solidFill>
                <a:latin typeface="Roboto"/>
                <a:ea typeface="Roboto"/>
                <a:cs typeface="Roboto"/>
              </a:endParaRPr>
            </a:p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Her ability to be involved in the community is dependent upon the supports provided on the HCBS waiver.</a:t>
              </a:r>
              <a:endParaRPr lang="en-US" sz="1850">
                <a:solidFill>
                  <a:srgbClr val="383F7F"/>
                </a:solidFill>
                <a:latin typeface="Roboto"/>
                <a:ea typeface="Roboto"/>
                <a:cs typeface="Roboto"/>
              </a:endParaRPr>
            </a:p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Will you please support the HCBS Access Act?</a:t>
              </a:r>
              <a:endParaRPr lang="en-US" sz="1850">
                <a:solidFill>
                  <a:srgbClr val="383F7F"/>
                </a:solidFill>
                <a:latin typeface="Roboto"/>
                <a:ea typeface="Roboto"/>
                <a:cs typeface="Roboto"/>
              </a:endParaRPr>
            </a:p>
            <a:p>
              <a:pPr marL="337820" lvl="1" indent="-168910">
                <a:lnSpc>
                  <a:spcPts val="2613"/>
                </a:lnSpc>
                <a:buFont typeface="Arial"/>
                <a:buChar char="•"/>
              </a:pPr>
              <a:r>
                <a:rPr lang="en-US" sz="185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Thank you for your support!</a:t>
              </a:r>
              <a:endParaRPr lang="en-US" sz="1850">
                <a:solidFill>
                  <a:srgbClr val="383F7F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>
            <a:off x="685800" y="1306513"/>
            <a:ext cx="721600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3" name="Freeform 13"/>
          <p:cNvSpPr/>
          <p:nvPr/>
        </p:nvSpPr>
        <p:spPr>
          <a:xfrm>
            <a:off x="8085781" y="1518632"/>
            <a:ext cx="3595183" cy="4793577"/>
          </a:xfrm>
          <a:custGeom>
            <a:avLst/>
            <a:gdLst/>
            <a:ahLst/>
            <a:cxnLst/>
            <a:rect l="l" t="t" r="r" b="b"/>
            <a:pathLst>
              <a:path w="5392774" h="7190365">
                <a:moveTo>
                  <a:pt x="0" y="0"/>
                </a:moveTo>
                <a:lnTo>
                  <a:pt x="5392774" y="0"/>
                </a:lnTo>
                <a:lnTo>
                  <a:pt x="5392774" y="7190366"/>
                </a:lnTo>
                <a:lnTo>
                  <a:pt x="0" y="71903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5800" y="1978026"/>
            <a:ext cx="10820400" cy="2694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9"/>
              </a:lnSpc>
            </a:pPr>
            <a:r>
              <a:rPr lang="en-US" sz="70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Hands-On Activity</a:t>
            </a:r>
          </a:p>
          <a:p>
            <a:pPr algn="ctr">
              <a:lnSpc>
                <a:spcPts val="6400"/>
              </a:lnSpc>
            </a:pPr>
            <a:endParaRPr lang="en-US" sz="7066" b="1">
              <a:solidFill>
                <a:srgbClr val="383F7F"/>
              </a:solidFill>
              <a:latin typeface="Roboto Slab Bold"/>
              <a:ea typeface="Roboto Slab Bold"/>
              <a:cs typeface="Roboto Slab Bold"/>
              <a:sym typeface="Roboto Slab Bold"/>
            </a:endParaRPr>
          </a:p>
          <a:p>
            <a:pPr algn="ctr">
              <a:lnSpc>
                <a:spcPts val="6400"/>
              </a:lnSpc>
            </a:pPr>
            <a:r>
              <a:rPr lang="en-US" sz="5333">
                <a:solidFill>
                  <a:srgbClr val="383F7F"/>
                </a:solidFill>
                <a:latin typeface="Roboto Slab"/>
                <a:ea typeface="Roboto Slab"/>
                <a:cs typeface="Roboto Slab"/>
                <a:sym typeface="Roboto Slab"/>
              </a:rPr>
              <a:t>Elevator Speech Practice</a:t>
            </a:r>
          </a:p>
        </p:txBody>
      </p:sp>
      <p:sp>
        <p:nvSpPr>
          <p:cNvPr id="7" name="AutoShape 7"/>
          <p:cNvSpPr/>
          <p:nvPr/>
        </p:nvSpPr>
        <p:spPr>
          <a:xfrm>
            <a:off x="1477865" y="3441700"/>
            <a:ext cx="9236271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5800" y="921340"/>
            <a:ext cx="10820400" cy="322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9"/>
              </a:lnSpc>
            </a:pPr>
            <a:r>
              <a:rPr lang="en-US" sz="70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The Not-So-Secret Secrets of</a:t>
            </a:r>
          </a:p>
          <a:p>
            <a:pPr algn="ctr">
              <a:lnSpc>
                <a:spcPts val="8479"/>
              </a:lnSpc>
            </a:pPr>
            <a:r>
              <a:rPr lang="en-US" sz="70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Social Media Advocacy</a:t>
            </a:r>
          </a:p>
        </p:txBody>
      </p:sp>
      <p:sp>
        <p:nvSpPr>
          <p:cNvPr id="7" name="AutoShape 7"/>
          <p:cNvSpPr/>
          <p:nvPr/>
        </p:nvSpPr>
        <p:spPr>
          <a:xfrm>
            <a:off x="1477865" y="4545744"/>
            <a:ext cx="9236271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8" name="Group 8"/>
          <p:cNvGrpSpPr/>
          <p:nvPr/>
        </p:nvGrpSpPr>
        <p:grpSpPr>
          <a:xfrm>
            <a:off x="2413982" y="5115028"/>
            <a:ext cx="7364036" cy="821632"/>
            <a:chOff x="0" y="0"/>
            <a:chExt cx="10983602" cy="12254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83602" cy="1225480"/>
            </a:xfrm>
            <a:custGeom>
              <a:avLst/>
              <a:gdLst/>
              <a:ahLst/>
              <a:cxnLst/>
              <a:rect l="l" t="t" r="r" b="b"/>
              <a:pathLst>
                <a:path w="10983602" h="1225480">
                  <a:moveTo>
                    <a:pt x="0" y="163397"/>
                  </a:moveTo>
                  <a:cubicBezTo>
                    <a:pt x="0" y="73188"/>
                    <a:pt x="41342" y="0"/>
                    <a:pt x="92299" y="0"/>
                  </a:cubicBezTo>
                  <a:lnTo>
                    <a:pt x="10891303" y="0"/>
                  </a:lnTo>
                  <a:cubicBezTo>
                    <a:pt x="10942259" y="0"/>
                    <a:pt x="10983602" y="73188"/>
                    <a:pt x="10983602" y="163397"/>
                  </a:cubicBezTo>
                  <a:lnTo>
                    <a:pt x="10983602" y="1062083"/>
                  </a:lnTo>
                  <a:cubicBezTo>
                    <a:pt x="10983602" y="1152292"/>
                    <a:pt x="10942259" y="1225480"/>
                    <a:pt x="10891303" y="1225480"/>
                  </a:cubicBezTo>
                  <a:lnTo>
                    <a:pt x="92299" y="1225480"/>
                  </a:lnTo>
                  <a:cubicBezTo>
                    <a:pt x="41342" y="1225480"/>
                    <a:pt x="0" y="1152292"/>
                    <a:pt x="0" y="1062083"/>
                  </a:cubicBezTo>
                  <a:close/>
                </a:path>
              </a:pathLst>
            </a:custGeom>
            <a:solidFill>
              <a:srgbClr val="9A2B26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0" name="Freeform 10"/>
          <p:cNvSpPr/>
          <p:nvPr/>
        </p:nvSpPr>
        <p:spPr>
          <a:xfrm>
            <a:off x="2858379" y="5115028"/>
            <a:ext cx="6475243" cy="821632"/>
          </a:xfrm>
          <a:custGeom>
            <a:avLst/>
            <a:gdLst/>
            <a:ahLst/>
            <a:cxnLst/>
            <a:rect l="l" t="t" r="r" b="b"/>
            <a:pathLst>
              <a:path w="9712865" h="1232448">
                <a:moveTo>
                  <a:pt x="0" y="0"/>
                </a:moveTo>
                <a:lnTo>
                  <a:pt x="9712864" y="0"/>
                </a:lnTo>
                <a:lnTo>
                  <a:pt x="9712864" y="1232449"/>
                </a:lnTo>
                <a:lnTo>
                  <a:pt x="0" y="1232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116922" cy="1452590"/>
            <a:chOff x="0" y="0"/>
            <a:chExt cx="22233844" cy="2905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33844" cy="2660534"/>
            </a:xfrm>
            <a:custGeom>
              <a:avLst/>
              <a:gdLst/>
              <a:ahLst/>
              <a:cxnLst/>
              <a:rect l="l" t="t" r="r" b="b"/>
              <a:pathLst>
                <a:path w="22233844" h="2660534">
                  <a:moveTo>
                    <a:pt x="0" y="0"/>
                  </a:moveTo>
                  <a:lnTo>
                    <a:pt x="22233844" y="0"/>
                  </a:lnTo>
                  <a:lnTo>
                    <a:pt x="22233844" y="2660534"/>
                  </a:lnTo>
                  <a:lnTo>
                    <a:pt x="0" y="26605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501" r="37342" b="-3655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11324"/>
              <a:ext cx="22233840" cy="25938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The Not-So-Secret Secrets of</a:t>
              </a:r>
            </a:p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Social Media Advocacy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558182" y="4259559"/>
            <a:ext cx="9075638" cy="1166963"/>
            <a:chOff x="0" y="0"/>
            <a:chExt cx="18151276" cy="23339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151277" cy="2333926"/>
            </a:xfrm>
            <a:custGeom>
              <a:avLst/>
              <a:gdLst/>
              <a:ahLst/>
              <a:cxnLst/>
              <a:rect l="l" t="t" r="r" b="b"/>
              <a:pathLst>
                <a:path w="18151277" h="2333926">
                  <a:moveTo>
                    <a:pt x="0" y="71813"/>
                  </a:moveTo>
                  <a:cubicBezTo>
                    <a:pt x="0" y="32166"/>
                    <a:pt x="174220" y="0"/>
                    <a:pt x="388956" y="0"/>
                  </a:cubicBezTo>
                  <a:lnTo>
                    <a:pt x="17762320" y="0"/>
                  </a:lnTo>
                  <a:cubicBezTo>
                    <a:pt x="17977056" y="0"/>
                    <a:pt x="18151277" y="32166"/>
                    <a:pt x="18151277" y="71813"/>
                  </a:cubicBezTo>
                  <a:lnTo>
                    <a:pt x="18151277" y="2262113"/>
                  </a:lnTo>
                  <a:cubicBezTo>
                    <a:pt x="18151277" y="2301759"/>
                    <a:pt x="17977056" y="2333926"/>
                    <a:pt x="17762320" y="2333926"/>
                  </a:cubicBezTo>
                  <a:lnTo>
                    <a:pt x="388956" y="2333926"/>
                  </a:lnTo>
                  <a:cubicBezTo>
                    <a:pt x="174220" y="2333926"/>
                    <a:pt x="0" y="2301759"/>
                    <a:pt x="0" y="2262113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1373" y="4297660"/>
            <a:ext cx="11589256" cy="1214141"/>
            <a:chOff x="0" y="0"/>
            <a:chExt cx="23178512" cy="24282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178512" cy="2095334"/>
            </a:xfrm>
            <a:custGeom>
              <a:avLst/>
              <a:gdLst/>
              <a:ahLst/>
              <a:cxnLst/>
              <a:rect l="l" t="t" r="r" b="b"/>
              <a:pathLst>
                <a:path w="23178512" h="2095334">
                  <a:moveTo>
                    <a:pt x="0" y="0"/>
                  </a:moveTo>
                  <a:lnTo>
                    <a:pt x="23178512" y="0"/>
                  </a:lnTo>
                  <a:lnTo>
                    <a:pt x="23178512" y="2095334"/>
                  </a:lnTo>
                  <a:lnTo>
                    <a:pt x="0" y="2095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5709" r="39896" b="-7338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18676"/>
              <a:ext cx="23178508" cy="200960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5760"/>
                </a:lnSpc>
              </a:pPr>
              <a:r>
                <a:rPr lang="en-US" sz="533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Short. Concise. Impactful.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5800" y="2799483"/>
            <a:ext cx="10955024" cy="983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Short-form content has made our on-screen attention spans drop significantly</a:t>
            </a:r>
          </a:p>
          <a:p>
            <a:pPr>
              <a:lnSpc>
                <a:spcPts val="1493"/>
              </a:lnSpc>
            </a:pPr>
            <a:endParaRPr lang="en-US" sz="2266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content should adapt to these trends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94887" y="5778924"/>
            <a:ext cx="740222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i="1">
                <a:solidFill>
                  <a:srgbClr val="C79D4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Social media is your elevator speech for the virtual world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85801" y="1879453"/>
            <a:ext cx="7045887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7" name="TextBox 17"/>
          <p:cNvSpPr txBox="1"/>
          <p:nvPr/>
        </p:nvSpPr>
        <p:spPr>
          <a:xfrm>
            <a:off x="685800" y="2107693"/>
            <a:ext cx="10820400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z="1999" i="1">
                <a:solidFill>
                  <a:srgbClr val="BF984D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Gen Z’s digital screen attention span is 1.7 seconds on average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030342" cy="866862"/>
            <a:chOff x="0" y="0"/>
            <a:chExt cx="22060683" cy="17337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60683" cy="1568334"/>
            </a:xfrm>
            <a:custGeom>
              <a:avLst/>
              <a:gdLst/>
              <a:ahLst/>
              <a:cxnLst/>
              <a:rect l="l" t="t" r="r" b="b"/>
              <a:pathLst>
                <a:path w="22060683" h="1568334">
                  <a:moveTo>
                    <a:pt x="0" y="0"/>
                  </a:moveTo>
                  <a:lnTo>
                    <a:pt x="22060683" y="0"/>
                  </a:lnTo>
                  <a:lnTo>
                    <a:pt x="22060683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36850" b="-131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2068"/>
              <a:ext cx="22060676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Three Must-Haves for Your Post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85800" y="1838196"/>
            <a:ext cx="10955024" cy="4283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24" lvl="1" indent="-228612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Always ask for a photo with your legislator or staffers to recap the meeting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Smiling faces of their constituents make a huge impact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OR film a video reiterating your Ask</a:t>
            </a:r>
          </a:p>
          <a:p>
            <a:pPr marL="431823" lvl="1" indent="-215911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Tag your legislator, not the campaign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During campaign season, legislators typically have a separate social media account for their run. Make sure to know the difference.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Make sure you are following the legislator, even if you disagree with them.</a:t>
            </a:r>
          </a:p>
          <a:p>
            <a:pPr marL="431823" lvl="1" indent="-215911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Get to the point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Your caption should hit three specific points fairly quickly:</a:t>
            </a:r>
          </a:p>
          <a:p>
            <a:pPr marL="1295468" lvl="3" indent="-323867">
              <a:lnSpc>
                <a:spcPts val="2800"/>
              </a:lnSpc>
              <a:buFont typeface="Arial"/>
              <a:buChar char="￭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Thank you to your legislator</a:t>
            </a:r>
          </a:p>
          <a:p>
            <a:pPr marL="1295468" lvl="3" indent="-323867">
              <a:lnSpc>
                <a:spcPts val="2800"/>
              </a:lnSpc>
              <a:buFont typeface="Arial"/>
              <a:buChar char="￭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The Ask</a:t>
            </a:r>
          </a:p>
          <a:p>
            <a:pPr marL="1295468" lvl="3" indent="-323867">
              <a:lnSpc>
                <a:spcPts val="2800"/>
              </a:lnSpc>
              <a:buFont typeface="Arial"/>
              <a:buChar char="￭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How it impacts YOU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85800" y="1306513"/>
            <a:ext cx="7778256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030342" cy="866862"/>
            <a:chOff x="0" y="0"/>
            <a:chExt cx="22060683" cy="17337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60683" cy="1568334"/>
            </a:xfrm>
            <a:custGeom>
              <a:avLst/>
              <a:gdLst/>
              <a:ahLst/>
              <a:cxnLst/>
              <a:rect l="l" t="t" r="r" b="b"/>
              <a:pathLst>
                <a:path w="22060683" h="1568334">
                  <a:moveTo>
                    <a:pt x="0" y="0"/>
                  </a:moveTo>
                  <a:lnTo>
                    <a:pt x="22060683" y="0"/>
                  </a:lnTo>
                  <a:lnTo>
                    <a:pt x="22060683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36850" b="-131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2068"/>
              <a:ext cx="22060676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Identify Your Audience and Adapt</a:t>
              </a:r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685800" y="1306513"/>
            <a:ext cx="8215118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0" name="TextBox 10"/>
          <p:cNvSpPr txBox="1"/>
          <p:nvPr/>
        </p:nvSpPr>
        <p:spPr>
          <a:xfrm>
            <a:off x="685800" y="1550977"/>
            <a:ext cx="10820400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z="1999" i="1">
                <a:solidFill>
                  <a:srgbClr val="BF984D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Who are you trying to reach?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85800" y="2147877"/>
            <a:ext cx="10820400" cy="4024323"/>
            <a:chOff x="0" y="0"/>
            <a:chExt cx="21640800" cy="80486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640800" cy="8048645"/>
            </a:xfrm>
            <a:custGeom>
              <a:avLst/>
              <a:gdLst/>
              <a:ahLst/>
              <a:cxnLst/>
              <a:rect l="l" t="t" r="r" b="b"/>
              <a:pathLst>
                <a:path w="21640800" h="8048645">
                  <a:moveTo>
                    <a:pt x="0" y="247651"/>
                  </a:moveTo>
                  <a:cubicBezTo>
                    <a:pt x="0" y="110927"/>
                    <a:pt x="207713" y="0"/>
                    <a:pt x="463731" y="0"/>
                  </a:cubicBezTo>
                  <a:lnTo>
                    <a:pt x="21177069" y="0"/>
                  </a:lnTo>
                  <a:cubicBezTo>
                    <a:pt x="21433086" y="0"/>
                    <a:pt x="21640800" y="110927"/>
                    <a:pt x="21640800" y="247651"/>
                  </a:cubicBezTo>
                  <a:lnTo>
                    <a:pt x="21640800" y="7800994"/>
                  </a:lnTo>
                  <a:cubicBezTo>
                    <a:pt x="21640800" y="7937718"/>
                    <a:pt x="21433086" y="8048645"/>
                    <a:pt x="21177069" y="8048645"/>
                  </a:cubicBezTo>
                  <a:lnTo>
                    <a:pt x="463731" y="8048645"/>
                  </a:lnTo>
                  <a:cubicBezTo>
                    <a:pt x="207713" y="8048644"/>
                    <a:pt x="0" y="7937718"/>
                    <a:pt x="0" y="7800994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17594" y="3226570"/>
            <a:ext cx="10356813" cy="2440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Easy to digest, plain-language points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The </a:t>
            </a:r>
            <a:r>
              <a:rPr lang="en-US" sz="1733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less</a:t>
            </a: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 words, the better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 clear ask that is easy to agree with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Photos showing </a:t>
            </a:r>
            <a:r>
              <a:rPr lang="en-US" sz="1733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WHO</a:t>
            </a: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 this is impacting</a:t>
            </a:r>
          </a:p>
          <a:p>
            <a:pPr marL="748496" lvl="2" indent="-249498">
              <a:lnSpc>
                <a:spcPts val="2427"/>
              </a:lnSpc>
              <a:buFont typeface="Arial"/>
              <a:buChar char="⚬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OR a simple graphic that can easily be related to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Specific stories that relate to the </a:t>
            </a:r>
            <a:r>
              <a:rPr lang="en-US" sz="1733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shared experiences</a:t>
            </a: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 of those within the Down syndrome community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Think of the </a:t>
            </a:r>
            <a:r>
              <a:rPr lang="en-US" sz="1733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RESHARE VALUE</a:t>
            </a:r>
          </a:p>
          <a:p>
            <a:pPr marL="748496" lvl="2" indent="-249498">
              <a:lnSpc>
                <a:spcPts val="2427"/>
              </a:lnSpc>
              <a:buFont typeface="Arial"/>
              <a:buChar char="⚬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Will someone look at this and immediately say, “YES! I am ON BOARD.”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5800" y="2362143"/>
            <a:ext cx="10820400" cy="487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6"/>
              </a:lnSpc>
            </a:pPr>
            <a:r>
              <a:rPr lang="en-US" sz="2933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For Elected Officials and Policy Makers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030339" cy="784165"/>
            <a:chOff x="0" y="0"/>
            <a:chExt cx="22060677" cy="15683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60683" cy="1568334"/>
            </a:xfrm>
            <a:custGeom>
              <a:avLst/>
              <a:gdLst/>
              <a:ahLst/>
              <a:cxnLst/>
              <a:rect l="l" t="t" r="r" b="b"/>
              <a:pathLst>
                <a:path w="22060683" h="1568334">
                  <a:moveTo>
                    <a:pt x="0" y="0"/>
                  </a:moveTo>
                  <a:lnTo>
                    <a:pt x="22060683" y="0"/>
                  </a:lnTo>
                  <a:lnTo>
                    <a:pt x="22060683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36850" b="-131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6675"/>
              <a:ext cx="22060677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 Bold"/>
                  <a:ea typeface="Roboto Slab Bold"/>
                  <a:cs typeface="Roboto Slab Bold"/>
                  <a:sym typeface="Roboto Slab Bold"/>
                </a:rPr>
                <a:t>Reshare Value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685801" y="1306513"/>
            <a:ext cx="3498031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10" name="TextBox 10"/>
          <p:cNvSpPr txBox="1"/>
          <p:nvPr/>
        </p:nvSpPr>
        <p:spPr>
          <a:xfrm>
            <a:off x="685800" y="1550977"/>
            <a:ext cx="10820400" cy="289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99"/>
              </a:lnSpc>
            </a:pPr>
            <a:r>
              <a:rPr lang="en-US" sz="1999" i="1">
                <a:solidFill>
                  <a:srgbClr val="BF984D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Social media is a curated archive of someone’s life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15460" y="2147877"/>
            <a:ext cx="10964953" cy="4024323"/>
            <a:chOff x="0" y="0"/>
            <a:chExt cx="21929906" cy="80486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929906" cy="8048645"/>
            </a:xfrm>
            <a:custGeom>
              <a:avLst/>
              <a:gdLst/>
              <a:ahLst/>
              <a:cxnLst/>
              <a:rect l="l" t="t" r="r" b="b"/>
              <a:pathLst>
                <a:path w="21929906" h="8048645">
                  <a:moveTo>
                    <a:pt x="0" y="247651"/>
                  </a:moveTo>
                  <a:cubicBezTo>
                    <a:pt x="0" y="110927"/>
                    <a:pt x="210488" y="0"/>
                    <a:pt x="469927" y="0"/>
                  </a:cubicBezTo>
                  <a:lnTo>
                    <a:pt x="21459980" y="0"/>
                  </a:lnTo>
                  <a:cubicBezTo>
                    <a:pt x="21719417" y="0"/>
                    <a:pt x="21929906" y="110927"/>
                    <a:pt x="21929906" y="247651"/>
                  </a:cubicBezTo>
                  <a:lnTo>
                    <a:pt x="21929906" y="7800994"/>
                  </a:lnTo>
                  <a:cubicBezTo>
                    <a:pt x="21929906" y="7937718"/>
                    <a:pt x="21719417" y="8048645"/>
                    <a:pt x="21459980" y="8048645"/>
                  </a:cubicBezTo>
                  <a:lnTo>
                    <a:pt x="469927" y="8048645"/>
                  </a:lnTo>
                  <a:cubicBezTo>
                    <a:pt x="210488" y="8048644"/>
                    <a:pt x="0" y="7937718"/>
                    <a:pt x="0" y="7800994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37189" y="2351477"/>
            <a:ext cx="10435537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>
                <a:solidFill>
                  <a:srgbClr val="383F7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The Archives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3062" y="4379114"/>
            <a:ext cx="10435537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>
                <a:solidFill>
                  <a:srgbClr val="383F7F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Mood Board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189" y="2918191"/>
            <a:ext cx="10435537" cy="1209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Social media acts as an archive of the different aspects and chapters of your life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We strive to relate to others, so a simple like or repost can make someone feel less alone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You don’t know who is dealing with something behind the scenes. Your reshare could open a door to the community for someone longing to find it.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3062" y="4943841"/>
            <a:ext cx="10435537" cy="901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Think of someone’s profile as their mood board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I repost what speaks to me and what my followers need to know about me</a:t>
            </a:r>
          </a:p>
          <a:p>
            <a:pPr marL="374248" lvl="1" indent="-187124">
              <a:lnSpc>
                <a:spcPts val="2427"/>
              </a:lnSpc>
              <a:buFont typeface="Arial"/>
              <a:buChar char="•"/>
            </a:pPr>
            <a:r>
              <a:rPr lang="en-US" sz="17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 “to the point” graphic or a photo can show my followers what I’m passionate about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030342" cy="906490"/>
            <a:chOff x="0" y="0"/>
            <a:chExt cx="22060683" cy="18129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60683" cy="1568334"/>
            </a:xfrm>
            <a:custGeom>
              <a:avLst/>
              <a:gdLst/>
              <a:ahLst/>
              <a:cxnLst/>
              <a:rect l="l" t="t" r="r" b="b"/>
              <a:pathLst>
                <a:path w="22060683" h="1568334">
                  <a:moveTo>
                    <a:pt x="0" y="0"/>
                  </a:moveTo>
                  <a:lnTo>
                    <a:pt x="22060683" y="0"/>
                  </a:lnTo>
                  <a:lnTo>
                    <a:pt x="22060683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36850" b="-131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311324"/>
              <a:ext cx="22060676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Kindness is Key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685800" y="1306513"/>
            <a:ext cx="490680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 rot="886249">
            <a:off x="8000256" y="-158900"/>
            <a:ext cx="3722961" cy="7366518"/>
            <a:chOff x="0" y="0"/>
            <a:chExt cx="2620010" cy="5184140"/>
          </a:xfrm>
        </p:grpSpPr>
        <p:sp>
          <p:nvSpPr>
            <p:cNvPr id="11" name="Freeform 11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5"/>
              <a:stretch>
                <a:fillRect t="-22" b="-2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5800" y="1640302"/>
            <a:ext cx="6232553" cy="461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24" lvl="1" indent="-228612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Social media can be a nasty place, especially in the political-sphere</a:t>
            </a:r>
          </a:p>
          <a:p>
            <a:pPr>
              <a:lnSpc>
                <a:spcPts val="1307"/>
              </a:lnSpc>
            </a:pPr>
            <a:endParaRPr lang="en-US" sz="2000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31823" lvl="1" indent="-215911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AVOID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Name calling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Pitting sides against each other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Shaming them for their votes</a:t>
            </a:r>
          </a:p>
          <a:p>
            <a:pPr>
              <a:lnSpc>
                <a:spcPts val="1307"/>
              </a:lnSpc>
            </a:pPr>
            <a:endParaRPr lang="en-US" sz="2000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31823" lvl="1" indent="-215911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383F7F"/>
                </a:solidFill>
                <a:latin typeface="Roboto Bold"/>
                <a:ea typeface="Roboto Bold"/>
                <a:cs typeface="Roboto Bold"/>
                <a:sym typeface="Roboto Bold"/>
              </a:rPr>
              <a:t>DO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Thank them for meeting with you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Share how this Ask will specifically impact YOU (their constituent)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Ask others to join your advocacy efforts</a:t>
            </a:r>
          </a:p>
          <a:p>
            <a:pPr marL="863645" lvl="2" indent="-287882">
              <a:lnSpc>
                <a:spcPts val="2800"/>
              </a:lnSpc>
              <a:buFont typeface="Arial"/>
              <a:buChar char="⚬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Be respectful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030342" cy="866862"/>
            <a:chOff x="0" y="0"/>
            <a:chExt cx="22060683" cy="17337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60683" cy="1568334"/>
            </a:xfrm>
            <a:custGeom>
              <a:avLst/>
              <a:gdLst/>
              <a:ahLst/>
              <a:cxnLst/>
              <a:rect l="l" t="t" r="r" b="b"/>
              <a:pathLst>
                <a:path w="22060683" h="1568334">
                  <a:moveTo>
                    <a:pt x="0" y="0"/>
                  </a:moveTo>
                  <a:lnTo>
                    <a:pt x="22060683" y="0"/>
                  </a:lnTo>
                  <a:lnTo>
                    <a:pt x="22060683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36850" b="-1316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32068"/>
              <a:ext cx="22060676" cy="150165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Let’s See It In Action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685800" y="1306513"/>
            <a:ext cx="490680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0" name="Group 10"/>
          <p:cNvGrpSpPr/>
          <p:nvPr/>
        </p:nvGrpSpPr>
        <p:grpSpPr>
          <a:xfrm>
            <a:off x="6275846" y="1605065"/>
            <a:ext cx="5300695" cy="4567135"/>
            <a:chOff x="0" y="0"/>
            <a:chExt cx="10601391" cy="9134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01392" cy="9134271"/>
            </a:xfrm>
            <a:custGeom>
              <a:avLst/>
              <a:gdLst/>
              <a:ahLst/>
              <a:cxnLst/>
              <a:rect l="l" t="t" r="r" b="b"/>
              <a:pathLst>
                <a:path w="10601392" h="9134271">
                  <a:moveTo>
                    <a:pt x="0" y="281054"/>
                  </a:moveTo>
                  <a:cubicBezTo>
                    <a:pt x="0" y="125889"/>
                    <a:pt x="101754" y="0"/>
                    <a:pt x="227173" y="0"/>
                  </a:cubicBezTo>
                  <a:lnTo>
                    <a:pt x="10374219" y="0"/>
                  </a:lnTo>
                  <a:cubicBezTo>
                    <a:pt x="10499637" y="0"/>
                    <a:pt x="10601392" y="125889"/>
                    <a:pt x="10601392" y="281054"/>
                  </a:cubicBezTo>
                  <a:lnTo>
                    <a:pt x="10601392" y="8853216"/>
                  </a:lnTo>
                  <a:cubicBezTo>
                    <a:pt x="10601392" y="9008381"/>
                    <a:pt x="10499637" y="9134271"/>
                    <a:pt x="10374219" y="9134271"/>
                  </a:cubicBezTo>
                  <a:lnTo>
                    <a:pt x="227173" y="9134271"/>
                  </a:lnTo>
                  <a:cubicBezTo>
                    <a:pt x="101754" y="9134270"/>
                    <a:pt x="0" y="9008381"/>
                    <a:pt x="0" y="8853216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15460" y="1605065"/>
            <a:ext cx="5300695" cy="4567135"/>
            <a:chOff x="0" y="0"/>
            <a:chExt cx="10601391" cy="91342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01392" cy="9134271"/>
            </a:xfrm>
            <a:custGeom>
              <a:avLst/>
              <a:gdLst/>
              <a:ahLst/>
              <a:cxnLst/>
              <a:rect l="l" t="t" r="r" b="b"/>
              <a:pathLst>
                <a:path w="10601392" h="9134271">
                  <a:moveTo>
                    <a:pt x="0" y="281054"/>
                  </a:moveTo>
                  <a:cubicBezTo>
                    <a:pt x="0" y="125889"/>
                    <a:pt x="101754" y="0"/>
                    <a:pt x="227173" y="0"/>
                  </a:cubicBezTo>
                  <a:lnTo>
                    <a:pt x="10374219" y="0"/>
                  </a:lnTo>
                  <a:cubicBezTo>
                    <a:pt x="10499637" y="0"/>
                    <a:pt x="10601392" y="125889"/>
                    <a:pt x="10601392" y="281054"/>
                  </a:cubicBezTo>
                  <a:lnTo>
                    <a:pt x="10601392" y="8853216"/>
                  </a:lnTo>
                  <a:cubicBezTo>
                    <a:pt x="10601392" y="9008381"/>
                    <a:pt x="10499637" y="9134271"/>
                    <a:pt x="10374219" y="9134271"/>
                  </a:cubicBezTo>
                  <a:lnTo>
                    <a:pt x="227173" y="9134271"/>
                  </a:lnTo>
                  <a:cubicBezTo>
                    <a:pt x="101754" y="9134270"/>
                    <a:pt x="0" y="9008381"/>
                    <a:pt x="0" y="8853216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37189" y="1791540"/>
            <a:ext cx="4857237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Good Example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7189" y="2375116"/>
            <a:ext cx="4944879" cy="374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</a:pP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Thank you to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Senator Cory Booker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’s office for meeting with us to discuss ways to support the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Down syndrome community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 in New Jersey!</a:t>
            </a:r>
          </a:p>
          <a:p>
            <a:pPr>
              <a:lnSpc>
                <a:spcPts val="2053"/>
              </a:lnSpc>
            </a:pPr>
            <a:endParaRPr lang="en-US" sz="1467">
              <a:solidFill>
                <a:srgbClr val="383F7F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>
              <a:lnSpc>
                <a:spcPts val="2053"/>
              </a:lnSpc>
            </a:pP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We spoke about the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SSI Penalty Elimination Act</a:t>
            </a:r>
          </a:p>
          <a:p>
            <a:pPr>
              <a:lnSpc>
                <a:spcPts val="2053"/>
              </a:lnSpc>
            </a:pP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(S. 1234)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, which would raise the outdated asset limit for individuals and couples with disabilities, like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my sister Gabby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, and allow them to save for their future. This is the beginning of a long advocacy journey, but we are happy to have our voices heard. The first step to speaking up is to SHOW UP!</a:t>
            </a:r>
          </a:p>
          <a:p>
            <a:pPr>
              <a:lnSpc>
                <a:spcPts val="2053"/>
              </a:lnSpc>
            </a:pPr>
            <a:endParaRPr lang="en-US" sz="1467">
              <a:solidFill>
                <a:srgbClr val="383F7F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>
              <a:lnSpc>
                <a:spcPts val="2053"/>
              </a:lnSpc>
            </a:pP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Contact your own Senators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 to discuss this important legislation!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97575" y="2375116"/>
            <a:ext cx="4857237" cy="3479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</a:pP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We had a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very unproductive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 meeting with our local representative’s office today. We were met with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young staffers instead of the elected official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, who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didn’t know anything about the bills we were talking about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, which was the first red flag.</a:t>
            </a:r>
          </a:p>
          <a:p>
            <a:pPr>
              <a:lnSpc>
                <a:spcPts val="2053"/>
              </a:lnSpc>
            </a:pPr>
            <a:endParaRPr lang="en-US" sz="1467">
              <a:solidFill>
                <a:srgbClr val="383F7F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>
              <a:lnSpc>
                <a:spcPts val="2053"/>
              </a:lnSpc>
            </a:pP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The second red flag? Finding out that our representative </a:t>
            </a: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voted directly against people with disabilities</a:t>
            </a:r>
            <a:r>
              <a:rPr lang="en-US" sz="1467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. Why did we spend the time to go to their office if we are just met with kids and no one listens to us? Clearly, we were not a priority for them.</a:t>
            </a:r>
          </a:p>
          <a:p>
            <a:pPr>
              <a:lnSpc>
                <a:spcPts val="2053"/>
              </a:lnSpc>
            </a:pPr>
            <a:endParaRPr lang="en-US" sz="1467">
              <a:solidFill>
                <a:srgbClr val="383F7F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"/>
            </a:endParaRPr>
          </a:p>
          <a:p>
            <a:pPr>
              <a:lnSpc>
                <a:spcPts val="2053"/>
              </a:lnSpc>
            </a:pPr>
            <a:r>
              <a:rPr lang="en-US" sz="146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Pro tip: Do not trust this person to advocate for us.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97575" y="1791540"/>
            <a:ext cx="4857237" cy="37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Bad Example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554554" y="685800"/>
            <a:ext cx="9082892" cy="1075461"/>
            <a:chOff x="0" y="0"/>
            <a:chExt cx="18165783" cy="215092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8165783" cy="2150921"/>
              <a:chOff x="0" y="0"/>
              <a:chExt cx="11947567" cy="141465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1947568" cy="1414653"/>
              </a:xfrm>
              <a:custGeom>
                <a:avLst/>
                <a:gdLst/>
                <a:ahLst/>
                <a:cxnLst/>
                <a:rect l="l" t="t" r="r" b="b"/>
                <a:pathLst>
                  <a:path w="11947568" h="1414653">
                    <a:moveTo>
                      <a:pt x="0" y="43528"/>
                    </a:moveTo>
                    <a:cubicBezTo>
                      <a:pt x="0" y="19497"/>
                      <a:pt x="114675" y="0"/>
                      <a:pt x="256019" y="0"/>
                    </a:cubicBezTo>
                    <a:lnTo>
                      <a:pt x="11691548" y="0"/>
                    </a:lnTo>
                    <a:cubicBezTo>
                      <a:pt x="11832891" y="0"/>
                      <a:pt x="11947568" y="19497"/>
                      <a:pt x="11947568" y="43528"/>
                    </a:cubicBezTo>
                    <a:lnTo>
                      <a:pt x="11947568" y="1371125"/>
                    </a:lnTo>
                    <a:cubicBezTo>
                      <a:pt x="11947568" y="1395156"/>
                      <a:pt x="11832891" y="1414653"/>
                      <a:pt x="11691548" y="1414653"/>
                    </a:cubicBezTo>
                    <a:lnTo>
                      <a:pt x="256019" y="1414653"/>
                    </a:lnTo>
                    <a:cubicBezTo>
                      <a:pt x="114675" y="1414653"/>
                      <a:pt x="0" y="1395156"/>
                      <a:pt x="0" y="1371125"/>
                    </a:cubicBezTo>
                    <a:close/>
                  </a:path>
                </a:pathLst>
              </a:custGeom>
              <a:solidFill>
                <a:srgbClr val="E9F9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0" y="259230"/>
              <a:ext cx="18165783" cy="1423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960"/>
                </a:lnSpc>
              </a:pPr>
              <a:r>
                <a:rPr lang="en-US" sz="4257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Educate, Don’t </a:t>
              </a:r>
              <a:r>
                <a:rPr lang="en-US" sz="4257" b="1" err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Condesate</a:t>
              </a:r>
              <a:endParaRPr lang="en-US" sz="4257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endParaRP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0292214" y="1769499"/>
              <a:ext cx="5280597" cy="0"/>
            </a:xfrm>
            <a:prstGeom prst="line">
              <a:avLst/>
            </a:prstGeom>
            <a:ln w="77239" cap="flat">
              <a:solidFill>
                <a:srgbClr val="FF3131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096000" y="2111137"/>
            <a:ext cx="5581594" cy="4186195"/>
          </a:xfrm>
          <a:custGeom>
            <a:avLst/>
            <a:gdLst/>
            <a:ahLst/>
            <a:cxnLst/>
            <a:rect l="l" t="t" r="r" b="b"/>
            <a:pathLst>
              <a:path w="8372391" h="6279293">
                <a:moveTo>
                  <a:pt x="0" y="0"/>
                </a:moveTo>
                <a:lnTo>
                  <a:pt x="8372391" y="0"/>
                </a:lnTo>
                <a:lnTo>
                  <a:pt x="8372391" y="6279293"/>
                </a:lnTo>
                <a:lnTo>
                  <a:pt x="0" y="6279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TextBox 12"/>
          <p:cNvSpPr txBox="1"/>
          <p:nvPr/>
        </p:nvSpPr>
        <p:spPr>
          <a:xfrm>
            <a:off x="544132" y="2212648"/>
            <a:ext cx="5309771" cy="3496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A made-up word for a very real point</a:t>
            </a:r>
          </a:p>
          <a:p>
            <a:pPr>
              <a:lnSpc>
                <a:spcPts val="2146"/>
              </a:lnSpc>
            </a:pPr>
            <a:r>
              <a:rPr lang="en-US" sz="1533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          </a:t>
            </a:r>
            <a:r>
              <a:rPr lang="en-US" sz="1533" i="1">
                <a:solidFill>
                  <a:srgbClr val="383F7F"/>
                </a:solidFill>
                <a:latin typeface="Roboto Italics"/>
                <a:ea typeface="Roboto Italics"/>
                <a:cs typeface="Roboto Italics"/>
                <a:sym typeface="Roboto Italics"/>
              </a:rPr>
              <a:t>(The verb is actually condescend, but it doesn’t rhyme)</a:t>
            </a:r>
          </a:p>
          <a:p>
            <a:pPr>
              <a:lnSpc>
                <a:spcPts val="1493"/>
              </a:lnSpc>
            </a:pPr>
            <a:endParaRPr lang="en-US" sz="1533" i="1">
              <a:solidFill>
                <a:srgbClr val="383F7F"/>
              </a:solidFill>
              <a:latin typeface="Roboto Italics"/>
              <a:ea typeface="Roboto Italics"/>
              <a:cs typeface="Roboto Italics"/>
              <a:sym typeface="Roboto Italics"/>
            </a:endParaRPr>
          </a:p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We are there to educate legislative offices on the impact that these Asks will have on the Down syndrome community, NOT to argue or accuse</a:t>
            </a:r>
          </a:p>
          <a:p>
            <a:pPr>
              <a:lnSpc>
                <a:spcPts val="1493"/>
              </a:lnSpc>
            </a:pPr>
            <a:endParaRPr lang="en-US" sz="2266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18185" lvl="1" indent="-259093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Relationship building is the first step to creating policy change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2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8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5800" y="479338"/>
            <a:ext cx="11030339" cy="784165"/>
            <a:chOff x="0" y="0"/>
            <a:chExt cx="22060677" cy="15683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60683" cy="1568334"/>
            </a:xfrm>
            <a:custGeom>
              <a:avLst/>
              <a:gdLst/>
              <a:ahLst/>
              <a:cxnLst/>
              <a:rect l="l" t="t" r="r" b="b"/>
              <a:pathLst>
                <a:path w="22060683" h="1568334">
                  <a:moveTo>
                    <a:pt x="0" y="0"/>
                  </a:moveTo>
                  <a:lnTo>
                    <a:pt x="22060683" y="0"/>
                  </a:lnTo>
                  <a:lnTo>
                    <a:pt x="22060683" y="1568334"/>
                  </a:lnTo>
                  <a:lnTo>
                    <a:pt x="0" y="156833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4510" r="36850" b="-131652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66675"/>
              <a:ext cx="22060677" cy="1501656"/>
            </a:xfrm>
            <a:prstGeom prst="rect">
              <a:avLst/>
            </a:prstGeom>
          </p:spPr>
          <p:txBody>
            <a:bodyPr lIns="0" tIns="0" rIns="0" bIns="0" rtlCol="0" anchor="t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320"/>
                </a:lnSpc>
              </a:pPr>
              <a:r>
                <a:rPr lang="en-US" sz="4000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TLDR</a:t>
              </a:r>
            </a:p>
          </p:txBody>
        </p:sp>
      </p:grpSp>
      <p:sp>
        <p:nvSpPr>
          <p:cNvPr id="9" name="AutoShape 9"/>
          <p:cNvSpPr/>
          <p:nvPr/>
        </p:nvSpPr>
        <p:spPr>
          <a:xfrm>
            <a:off x="685800" y="1306513"/>
            <a:ext cx="1347035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sp>
        <p:nvSpPr>
          <p:cNvPr id="10" name="TextBox 10"/>
          <p:cNvSpPr txBox="1"/>
          <p:nvPr/>
        </p:nvSpPr>
        <p:spPr>
          <a:xfrm>
            <a:off x="685801" y="1640302"/>
            <a:ext cx="3905737" cy="4283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24" lvl="1" indent="-228612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Get to the point!</a:t>
            </a:r>
          </a:p>
          <a:p>
            <a:pPr marL="457224" lvl="1" indent="-228612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Grab a photo</a:t>
            </a:r>
          </a:p>
          <a:p>
            <a:pPr marL="457224" lvl="1" indent="-228612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Tag the legislator</a:t>
            </a:r>
          </a:p>
          <a:p>
            <a:pPr marL="457224" lvl="1" indent="-228612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Know your audience</a:t>
            </a:r>
          </a:p>
          <a:p>
            <a:pPr marL="457224" lvl="1" indent="-228612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Be kind!!!</a:t>
            </a:r>
          </a:p>
          <a:p>
            <a:pPr marL="457224" lvl="1" indent="-228612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Educate, Don’t </a:t>
            </a:r>
            <a:r>
              <a:rPr lang="en-US" sz="2000" err="1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Condesate</a:t>
            </a:r>
            <a:endParaRPr lang="en-US" sz="2000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52454" indent="-228612">
              <a:lnSpc>
                <a:spcPts val="2800"/>
              </a:lnSpc>
              <a:buFont typeface="Arial"/>
              <a:buChar char="•"/>
            </a:pPr>
            <a:endParaRPr lang="en-US" sz="2000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2800"/>
              </a:lnSpc>
            </a:pPr>
            <a:r>
              <a:rPr lang="en-US" sz="2000" b="1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WE WANT TO SEE YOUR BEAUTIFUL POSTS!</a:t>
            </a:r>
          </a:p>
          <a:p>
            <a:pPr marL="457224" lvl="1" indent="-228612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#NDSC</a:t>
            </a:r>
          </a:p>
          <a:p>
            <a:pPr marL="457224" lvl="1" indent="-228612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#NDSCSummit2026</a:t>
            </a:r>
          </a:p>
          <a:p>
            <a:pPr marL="457224" lvl="1" indent="-228612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#</a:t>
            </a:r>
            <a:r>
              <a:rPr lang="en-US" sz="2000" err="1">
                <a:solidFill>
                  <a:srgbClr val="383F7F"/>
                </a:solidFill>
                <a:latin typeface="Roboto"/>
                <a:ea typeface="Roboto"/>
                <a:cs typeface="Roboto"/>
                <a:sym typeface="Roboto"/>
              </a:rPr>
              <a:t>DSpolicysummit</a:t>
            </a:r>
            <a:endParaRPr lang="en-US" sz="2000">
              <a:solidFill>
                <a:srgbClr val="383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" name="Picture 11" descr="COVID-19: Navigating life in quarantine, one Schitt's Creek GIF at a time |  India Development Review">
            <a:extLst>
              <a:ext uri="{FF2B5EF4-FFF2-40B4-BE49-F238E27FC236}">
                <a16:creationId xmlns:a16="http://schemas.microsoft.com/office/drawing/2014/main" id="{A4249ADF-1E4A-168B-852E-ED519DEAA1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9536" y="602488"/>
            <a:ext cx="5777992" cy="578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5130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74294" y="2148840"/>
            <a:ext cx="2654078" cy="4154681"/>
            <a:chOff x="0" y="0"/>
            <a:chExt cx="5308157" cy="830936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08157" cy="8309361"/>
            </a:xfrm>
            <a:custGeom>
              <a:avLst/>
              <a:gdLst/>
              <a:ahLst/>
              <a:cxnLst/>
              <a:rect l="l" t="t" r="r" b="b"/>
              <a:pathLst>
                <a:path w="5308157" h="8309361">
                  <a:moveTo>
                    <a:pt x="0" y="255673"/>
                  </a:moveTo>
                  <a:cubicBezTo>
                    <a:pt x="0" y="114520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114520"/>
                    <a:pt x="5308157" y="255673"/>
                  </a:cubicBezTo>
                  <a:lnTo>
                    <a:pt x="5308157" y="8053688"/>
                  </a:lnTo>
                  <a:cubicBezTo>
                    <a:pt x="5308157" y="8194841"/>
                    <a:pt x="5257208" y="8309361"/>
                    <a:pt x="5194410" y="8309361"/>
                  </a:cubicBezTo>
                  <a:lnTo>
                    <a:pt x="113746" y="8309361"/>
                  </a:lnTo>
                  <a:cubicBezTo>
                    <a:pt x="50949" y="8309360"/>
                    <a:pt x="0" y="8194841"/>
                    <a:pt x="0" y="8053688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385094" y="2148840"/>
            <a:ext cx="2654078" cy="4154681"/>
            <a:chOff x="0" y="0"/>
            <a:chExt cx="5308157" cy="830936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08157" cy="8309361"/>
            </a:xfrm>
            <a:custGeom>
              <a:avLst/>
              <a:gdLst/>
              <a:ahLst/>
              <a:cxnLst/>
              <a:rect l="l" t="t" r="r" b="b"/>
              <a:pathLst>
                <a:path w="5308157" h="8309361">
                  <a:moveTo>
                    <a:pt x="0" y="255673"/>
                  </a:moveTo>
                  <a:cubicBezTo>
                    <a:pt x="0" y="114520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114520"/>
                    <a:pt x="5308157" y="255673"/>
                  </a:cubicBezTo>
                  <a:lnTo>
                    <a:pt x="5308157" y="8053688"/>
                  </a:lnTo>
                  <a:cubicBezTo>
                    <a:pt x="5308157" y="8194841"/>
                    <a:pt x="5257208" y="8309361"/>
                    <a:pt x="5194410" y="8309361"/>
                  </a:cubicBezTo>
                  <a:lnTo>
                    <a:pt x="113746" y="8309361"/>
                  </a:lnTo>
                  <a:cubicBezTo>
                    <a:pt x="50949" y="8309360"/>
                    <a:pt x="0" y="8194841"/>
                    <a:pt x="0" y="8053688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196496" y="2148840"/>
            <a:ext cx="2654078" cy="4154681"/>
            <a:chOff x="0" y="0"/>
            <a:chExt cx="5308157" cy="83093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308157" cy="8309361"/>
            </a:xfrm>
            <a:custGeom>
              <a:avLst/>
              <a:gdLst/>
              <a:ahLst/>
              <a:cxnLst/>
              <a:rect l="l" t="t" r="r" b="b"/>
              <a:pathLst>
                <a:path w="5308157" h="8309361">
                  <a:moveTo>
                    <a:pt x="0" y="255673"/>
                  </a:moveTo>
                  <a:cubicBezTo>
                    <a:pt x="0" y="114520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114520"/>
                    <a:pt x="5308157" y="255673"/>
                  </a:cubicBezTo>
                  <a:lnTo>
                    <a:pt x="5308157" y="8053688"/>
                  </a:lnTo>
                  <a:cubicBezTo>
                    <a:pt x="5308157" y="8194841"/>
                    <a:pt x="5257208" y="8309361"/>
                    <a:pt x="5194410" y="8309361"/>
                  </a:cubicBezTo>
                  <a:lnTo>
                    <a:pt x="113746" y="8309361"/>
                  </a:lnTo>
                  <a:cubicBezTo>
                    <a:pt x="50949" y="8309360"/>
                    <a:pt x="0" y="8194841"/>
                    <a:pt x="0" y="8053688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04740" y="2148840"/>
            <a:ext cx="2654078" cy="4154681"/>
            <a:chOff x="0" y="0"/>
            <a:chExt cx="5308157" cy="83093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308157" cy="8309361"/>
            </a:xfrm>
            <a:custGeom>
              <a:avLst/>
              <a:gdLst/>
              <a:ahLst/>
              <a:cxnLst/>
              <a:rect l="l" t="t" r="r" b="b"/>
              <a:pathLst>
                <a:path w="5308157" h="8309361">
                  <a:moveTo>
                    <a:pt x="0" y="255673"/>
                  </a:moveTo>
                  <a:cubicBezTo>
                    <a:pt x="0" y="114520"/>
                    <a:pt x="50949" y="0"/>
                    <a:pt x="113746" y="0"/>
                  </a:cubicBezTo>
                  <a:lnTo>
                    <a:pt x="5194410" y="0"/>
                  </a:lnTo>
                  <a:cubicBezTo>
                    <a:pt x="5257208" y="0"/>
                    <a:pt x="5308157" y="114520"/>
                    <a:pt x="5308157" y="255673"/>
                  </a:cubicBezTo>
                  <a:lnTo>
                    <a:pt x="5308157" y="8053688"/>
                  </a:lnTo>
                  <a:cubicBezTo>
                    <a:pt x="5308157" y="8194841"/>
                    <a:pt x="5257208" y="8309361"/>
                    <a:pt x="5194410" y="8309361"/>
                  </a:cubicBezTo>
                  <a:lnTo>
                    <a:pt x="113746" y="8309361"/>
                  </a:lnTo>
                  <a:cubicBezTo>
                    <a:pt x="50949" y="8309360"/>
                    <a:pt x="0" y="8194841"/>
                    <a:pt x="0" y="8053688"/>
                  </a:cubicBezTo>
                  <a:close/>
                </a:path>
              </a:pathLst>
            </a:custGeom>
            <a:solidFill>
              <a:srgbClr val="E9F9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0080" y="457200"/>
            <a:ext cx="10881360" cy="822960"/>
            <a:chOff x="0" y="0"/>
            <a:chExt cx="21762720" cy="16459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62720" cy="1645920"/>
            </a:xfrm>
            <a:custGeom>
              <a:avLst/>
              <a:gdLst/>
              <a:ahLst/>
              <a:cxnLst/>
              <a:rect l="l" t="t" r="r" b="b"/>
              <a:pathLst>
                <a:path w="21762720" h="1645920">
                  <a:moveTo>
                    <a:pt x="0" y="0"/>
                  </a:moveTo>
                  <a:lnTo>
                    <a:pt x="21762720" y="0"/>
                  </a:lnTo>
                  <a:lnTo>
                    <a:pt x="2176272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7456" b="-20745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8368" y="1234440"/>
            <a:ext cx="10515600" cy="457200"/>
            <a:chOff x="0" y="0"/>
            <a:chExt cx="21031200" cy="914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031200" cy="914400"/>
            </a:xfrm>
            <a:custGeom>
              <a:avLst/>
              <a:gdLst/>
              <a:ahLst/>
              <a:cxnLst/>
              <a:rect l="l" t="t" r="r" b="b"/>
              <a:pathLst>
                <a:path w="21031200" h="914400">
                  <a:moveTo>
                    <a:pt x="0" y="0"/>
                  </a:moveTo>
                  <a:lnTo>
                    <a:pt x="21031200" y="0"/>
                  </a:lnTo>
                  <a:lnTo>
                    <a:pt x="21031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7844" b="-39784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58368" y="1470978"/>
            <a:ext cx="10515600" cy="441325"/>
            <a:chOff x="0" y="0"/>
            <a:chExt cx="21031200" cy="8826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031200" cy="882650"/>
            </a:xfrm>
            <a:custGeom>
              <a:avLst/>
              <a:gdLst/>
              <a:ahLst/>
              <a:cxnLst/>
              <a:rect l="l" t="t" r="r" b="b"/>
              <a:pathLst>
                <a:path w="21031200" h="882650">
                  <a:moveTo>
                    <a:pt x="0" y="0"/>
                  </a:moveTo>
                  <a:lnTo>
                    <a:pt x="21031200" y="0"/>
                  </a:lnTo>
                  <a:lnTo>
                    <a:pt x="21031200" y="882650"/>
                  </a:lnTo>
                  <a:lnTo>
                    <a:pt x="0" y="88265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09240" b="-41931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21031200" cy="89217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2399"/>
                </a:lnSpc>
              </a:pPr>
              <a:r>
                <a:rPr lang="en-US" sz="1999" i="1">
                  <a:solidFill>
                    <a:srgbClr val="C79D4F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A single meeting is a start. These four habits are what turn it into a relationship.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40427" y="2282294"/>
            <a:ext cx="921812" cy="921812"/>
            <a:chOff x="0" y="0"/>
            <a:chExt cx="1371600" cy="1371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225394" y="2309773"/>
            <a:ext cx="921812" cy="921812"/>
            <a:chOff x="0" y="0"/>
            <a:chExt cx="1371600" cy="13716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062629" y="2309773"/>
            <a:ext cx="921812" cy="921812"/>
            <a:chOff x="0" y="0"/>
            <a:chExt cx="1371600" cy="13716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72924" y="2309773"/>
            <a:ext cx="921812" cy="921812"/>
            <a:chOff x="0" y="0"/>
            <a:chExt cx="1371600" cy="1371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95528" y="3200400"/>
            <a:ext cx="2240280" cy="594360"/>
            <a:chOff x="0" y="0"/>
            <a:chExt cx="4480560" cy="1188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480560" cy="1188720"/>
            </a:xfrm>
            <a:custGeom>
              <a:avLst/>
              <a:gdLst/>
              <a:ahLst/>
              <a:cxnLst/>
              <a:rect l="l" t="t" r="r" b="b"/>
              <a:pathLst>
                <a:path w="4480560" h="1188720">
                  <a:moveTo>
                    <a:pt x="0" y="0"/>
                  </a:moveTo>
                  <a:lnTo>
                    <a:pt x="4480560" y="0"/>
                  </a:lnTo>
                  <a:lnTo>
                    <a:pt x="44805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392" b="-2339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95528" y="3282386"/>
            <a:ext cx="2240280" cy="603885"/>
            <a:chOff x="0" y="0"/>
            <a:chExt cx="4480560" cy="120777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480560" cy="1207770"/>
            </a:xfrm>
            <a:custGeom>
              <a:avLst/>
              <a:gdLst/>
              <a:ahLst/>
              <a:cxnLst/>
              <a:rect l="l" t="t" r="r" b="b"/>
              <a:pathLst>
                <a:path w="4480560" h="1207770">
                  <a:moveTo>
                    <a:pt x="0" y="0"/>
                  </a:moveTo>
                  <a:lnTo>
                    <a:pt x="4480560" y="0"/>
                  </a:lnTo>
                  <a:lnTo>
                    <a:pt x="4480560" y="1207770"/>
                  </a:lnTo>
                  <a:lnTo>
                    <a:pt x="0" y="120777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285" b="-2228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0"/>
              <a:ext cx="4480560" cy="12077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859"/>
                </a:lnSpc>
              </a:pPr>
              <a:r>
                <a:rPr lang="en-US" sz="238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Respect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41248" y="3794760"/>
            <a:ext cx="2148840" cy="914400"/>
            <a:chOff x="0" y="0"/>
            <a:chExt cx="4297680" cy="1828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297680" cy="1828800"/>
            </a:xfrm>
            <a:custGeom>
              <a:avLst/>
              <a:gdLst/>
              <a:ahLst/>
              <a:cxnLst/>
              <a:rect l="l" t="t" r="r" b="b"/>
              <a:pathLst>
                <a:path w="4297680" h="1828800">
                  <a:moveTo>
                    <a:pt x="0" y="0"/>
                  </a:moveTo>
                  <a:lnTo>
                    <a:pt x="4297680" y="0"/>
                  </a:lnTo>
                  <a:lnTo>
                    <a:pt x="42976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635" r="-463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26913" y="4226180"/>
            <a:ext cx="2148840" cy="978606"/>
            <a:chOff x="0" y="0"/>
            <a:chExt cx="4297680" cy="195721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297680" cy="1957212"/>
            </a:xfrm>
            <a:custGeom>
              <a:avLst/>
              <a:gdLst/>
              <a:ahLst/>
              <a:cxnLst/>
              <a:rect l="l" t="t" r="r" b="b"/>
              <a:pathLst>
                <a:path w="4297680" h="1957212">
                  <a:moveTo>
                    <a:pt x="0" y="0"/>
                  </a:moveTo>
                  <a:lnTo>
                    <a:pt x="4297680" y="0"/>
                  </a:lnTo>
                  <a:lnTo>
                    <a:pt x="4297680" y="1957212"/>
                  </a:lnTo>
                  <a:lnTo>
                    <a:pt x="0" y="19572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165" r="-5165" b="558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4297680" cy="19667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399"/>
                </a:lnSpc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Keep it respectful, even when you disagree.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3566160" y="3200400"/>
            <a:ext cx="2240280" cy="594360"/>
            <a:chOff x="0" y="0"/>
            <a:chExt cx="4480560" cy="118872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480560" cy="1188720"/>
            </a:xfrm>
            <a:custGeom>
              <a:avLst/>
              <a:gdLst/>
              <a:ahLst/>
              <a:cxnLst/>
              <a:rect l="l" t="t" r="r" b="b"/>
              <a:pathLst>
                <a:path w="4480560" h="1188720">
                  <a:moveTo>
                    <a:pt x="0" y="0"/>
                  </a:moveTo>
                  <a:lnTo>
                    <a:pt x="4480560" y="0"/>
                  </a:lnTo>
                  <a:lnTo>
                    <a:pt x="44805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392" b="-2339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3566160" y="3282386"/>
            <a:ext cx="2240280" cy="603885"/>
            <a:chOff x="0" y="0"/>
            <a:chExt cx="4480560" cy="120777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480560" cy="1207770"/>
            </a:xfrm>
            <a:custGeom>
              <a:avLst/>
              <a:gdLst/>
              <a:ahLst/>
              <a:cxnLst/>
              <a:rect l="l" t="t" r="r" b="b"/>
              <a:pathLst>
                <a:path w="4480560" h="1207770">
                  <a:moveTo>
                    <a:pt x="0" y="0"/>
                  </a:moveTo>
                  <a:lnTo>
                    <a:pt x="4480560" y="0"/>
                  </a:lnTo>
                  <a:lnTo>
                    <a:pt x="4480560" y="1207770"/>
                  </a:lnTo>
                  <a:lnTo>
                    <a:pt x="0" y="120777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285" b="-2228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0"/>
              <a:ext cx="4480560" cy="12077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859"/>
                </a:lnSpc>
              </a:pPr>
              <a:r>
                <a:rPr lang="en-US" sz="238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Recognition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611880" y="3794760"/>
            <a:ext cx="2148840" cy="914400"/>
            <a:chOff x="0" y="0"/>
            <a:chExt cx="4297680" cy="18288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297680" cy="1828800"/>
            </a:xfrm>
            <a:custGeom>
              <a:avLst/>
              <a:gdLst/>
              <a:ahLst/>
              <a:cxnLst/>
              <a:rect l="l" t="t" r="r" b="b"/>
              <a:pathLst>
                <a:path w="4297680" h="1828800">
                  <a:moveTo>
                    <a:pt x="0" y="0"/>
                  </a:moveTo>
                  <a:lnTo>
                    <a:pt x="4297680" y="0"/>
                  </a:lnTo>
                  <a:lnTo>
                    <a:pt x="42976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635" r="-463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611880" y="4226180"/>
            <a:ext cx="2148840" cy="1277056"/>
            <a:chOff x="0" y="0"/>
            <a:chExt cx="4297680" cy="255411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297680" cy="2554112"/>
            </a:xfrm>
            <a:custGeom>
              <a:avLst/>
              <a:gdLst/>
              <a:ahLst/>
              <a:cxnLst/>
              <a:rect l="l" t="t" r="r" b="b"/>
              <a:pathLst>
                <a:path w="4297680" h="2554112">
                  <a:moveTo>
                    <a:pt x="0" y="0"/>
                  </a:moveTo>
                  <a:lnTo>
                    <a:pt x="4297680" y="0"/>
                  </a:lnTo>
                  <a:lnTo>
                    <a:pt x="4297680" y="2554112"/>
                  </a:lnTo>
                  <a:lnTo>
                    <a:pt x="0" y="25541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165" r="-5165" b="2765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4297680" cy="25636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399"/>
                </a:lnSpc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Publicly thank officials on social media and in newsletters.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420172" y="3291911"/>
            <a:ext cx="2240280" cy="603885"/>
            <a:chOff x="0" y="0"/>
            <a:chExt cx="4480560" cy="120777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480560" cy="1207770"/>
            </a:xfrm>
            <a:custGeom>
              <a:avLst/>
              <a:gdLst/>
              <a:ahLst/>
              <a:cxnLst/>
              <a:rect l="l" t="t" r="r" b="b"/>
              <a:pathLst>
                <a:path w="4480560" h="1207770">
                  <a:moveTo>
                    <a:pt x="0" y="0"/>
                  </a:moveTo>
                  <a:lnTo>
                    <a:pt x="4480560" y="0"/>
                  </a:lnTo>
                  <a:lnTo>
                    <a:pt x="4480560" y="1207770"/>
                  </a:lnTo>
                  <a:lnTo>
                    <a:pt x="0" y="120777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285" b="-2228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0"/>
              <a:ext cx="4480560" cy="120777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859"/>
                </a:lnSpc>
              </a:pPr>
              <a:r>
                <a:rPr lang="en-US" sz="238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Relationships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382512" y="3794760"/>
            <a:ext cx="2148840" cy="914400"/>
            <a:chOff x="0" y="0"/>
            <a:chExt cx="4297680" cy="1828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297680" cy="1828800"/>
            </a:xfrm>
            <a:custGeom>
              <a:avLst/>
              <a:gdLst/>
              <a:ahLst/>
              <a:cxnLst/>
              <a:rect l="l" t="t" r="r" b="b"/>
              <a:pathLst>
                <a:path w="4297680" h="1828800">
                  <a:moveTo>
                    <a:pt x="0" y="0"/>
                  </a:moveTo>
                  <a:lnTo>
                    <a:pt x="4297680" y="0"/>
                  </a:lnTo>
                  <a:lnTo>
                    <a:pt x="42976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635" r="-4635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6449115" y="4226180"/>
            <a:ext cx="2148840" cy="1277056"/>
            <a:chOff x="0" y="0"/>
            <a:chExt cx="4297680" cy="255411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297680" cy="2554112"/>
            </a:xfrm>
            <a:custGeom>
              <a:avLst/>
              <a:gdLst/>
              <a:ahLst/>
              <a:cxnLst/>
              <a:rect l="l" t="t" r="r" b="b"/>
              <a:pathLst>
                <a:path w="4297680" h="2554112">
                  <a:moveTo>
                    <a:pt x="0" y="0"/>
                  </a:moveTo>
                  <a:lnTo>
                    <a:pt x="4297680" y="0"/>
                  </a:lnTo>
                  <a:lnTo>
                    <a:pt x="4297680" y="2554112"/>
                  </a:lnTo>
                  <a:lnTo>
                    <a:pt x="0" y="25541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165" r="-5165" b="2765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9525"/>
              <a:ext cx="4297680" cy="25636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399"/>
                </a:lnSpc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Advocacy is a long game built on people, not just votes.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107424" y="3200400"/>
            <a:ext cx="2240280" cy="594360"/>
            <a:chOff x="0" y="0"/>
            <a:chExt cx="4480560" cy="118872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480560" cy="1188720"/>
            </a:xfrm>
            <a:custGeom>
              <a:avLst/>
              <a:gdLst/>
              <a:ahLst/>
              <a:cxnLst/>
              <a:rect l="l" t="t" r="r" b="b"/>
              <a:pathLst>
                <a:path w="4480560" h="1188720">
                  <a:moveTo>
                    <a:pt x="0" y="0"/>
                  </a:moveTo>
                  <a:lnTo>
                    <a:pt x="4480560" y="0"/>
                  </a:lnTo>
                  <a:lnTo>
                    <a:pt x="44805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3392" b="-2339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9211639" y="3291911"/>
            <a:ext cx="2240280" cy="829424"/>
            <a:chOff x="0" y="0"/>
            <a:chExt cx="4480560" cy="1658849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480560" cy="1658849"/>
            </a:xfrm>
            <a:custGeom>
              <a:avLst/>
              <a:gdLst/>
              <a:ahLst/>
              <a:cxnLst/>
              <a:rect l="l" t="t" r="r" b="b"/>
              <a:pathLst>
                <a:path w="4480560" h="1658849">
                  <a:moveTo>
                    <a:pt x="0" y="0"/>
                  </a:moveTo>
                  <a:lnTo>
                    <a:pt x="4480560" y="0"/>
                  </a:lnTo>
                  <a:lnTo>
                    <a:pt x="4480560" y="1658849"/>
                  </a:lnTo>
                  <a:lnTo>
                    <a:pt x="0" y="1658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225" b="1096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0"/>
              <a:ext cx="4480560" cy="165884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859"/>
                </a:lnSpc>
              </a:pPr>
              <a:r>
                <a:rPr lang="en-US" sz="2383" b="1">
                  <a:solidFill>
                    <a:srgbClr val="383F7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Realize the Power of Staff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9256974" y="4226180"/>
            <a:ext cx="2148840" cy="1873956"/>
            <a:chOff x="0" y="0"/>
            <a:chExt cx="4297680" cy="374791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297680" cy="3747912"/>
            </a:xfrm>
            <a:custGeom>
              <a:avLst/>
              <a:gdLst/>
              <a:ahLst/>
              <a:cxnLst/>
              <a:rect l="l" t="t" r="r" b="b"/>
              <a:pathLst>
                <a:path w="4297680" h="3747912">
                  <a:moveTo>
                    <a:pt x="0" y="0"/>
                  </a:moveTo>
                  <a:lnTo>
                    <a:pt x="4297680" y="0"/>
                  </a:lnTo>
                  <a:lnTo>
                    <a:pt x="4297680" y="3747912"/>
                  </a:lnTo>
                  <a:lnTo>
                    <a:pt x="0" y="37479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165" r="-5165" b="5069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9525"/>
              <a:ext cx="4297680" cy="375743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399"/>
                </a:lnSpc>
              </a:pPr>
              <a:r>
                <a:rPr lang="en-US" sz="2000">
                  <a:solidFill>
                    <a:srgbClr val="383F7F"/>
                  </a:solidFill>
                  <a:latin typeface="Roboto"/>
                  <a:ea typeface="Roboto"/>
                  <a:cs typeface="Roboto"/>
                  <a:sym typeface="Roboto"/>
                </a:rPr>
                <a:t>Staff can matter as much as the elected official, focus on building that relationship too.</a:t>
              </a:r>
            </a:p>
          </p:txBody>
        </p:sp>
      </p:grpSp>
      <p:sp>
        <p:nvSpPr>
          <p:cNvPr id="65" name="AutoShape 65"/>
          <p:cNvSpPr/>
          <p:nvPr/>
        </p:nvSpPr>
        <p:spPr>
          <a:xfrm>
            <a:off x="685800" y="1306513"/>
            <a:ext cx="8645917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66" name="Freeform 66"/>
          <p:cNvSpPr/>
          <p:nvPr/>
        </p:nvSpPr>
        <p:spPr>
          <a:xfrm>
            <a:off x="1562360" y="2542079"/>
            <a:ext cx="706617" cy="469900"/>
          </a:xfrm>
          <a:custGeom>
            <a:avLst/>
            <a:gdLst/>
            <a:ahLst/>
            <a:cxnLst/>
            <a:rect l="l" t="t" r="r" b="b"/>
            <a:pathLst>
              <a:path w="1059925" h="704850">
                <a:moveTo>
                  <a:pt x="0" y="0"/>
                </a:moveTo>
                <a:lnTo>
                  <a:pt x="1059924" y="0"/>
                </a:lnTo>
                <a:lnTo>
                  <a:pt x="1059924" y="704850"/>
                </a:lnTo>
                <a:lnTo>
                  <a:pt x="0" y="704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7" name="Freeform 67"/>
          <p:cNvSpPr/>
          <p:nvPr/>
        </p:nvSpPr>
        <p:spPr>
          <a:xfrm>
            <a:off x="4471093" y="2477473"/>
            <a:ext cx="430414" cy="606217"/>
          </a:xfrm>
          <a:custGeom>
            <a:avLst/>
            <a:gdLst/>
            <a:ahLst/>
            <a:cxnLst/>
            <a:rect l="l" t="t" r="r" b="b"/>
            <a:pathLst>
              <a:path w="645621" h="909326">
                <a:moveTo>
                  <a:pt x="0" y="0"/>
                </a:moveTo>
                <a:lnTo>
                  <a:pt x="645622" y="0"/>
                </a:lnTo>
                <a:lnTo>
                  <a:pt x="645622" y="909326"/>
                </a:lnTo>
                <a:lnTo>
                  <a:pt x="0" y="909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8" name="Freeform 68"/>
          <p:cNvSpPr/>
          <p:nvPr/>
        </p:nvSpPr>
        <p:spPr>
          <a:xfrm>
            <a:off x="7199032" y="2489529"/>
            <a:ext cx="649007" cy="522451"/>
          </a:xfrm>
          <a:custGeom>
            <a:avLst/>
            <a:gdLst/>
            <a:ahLst/>
            <a:cxnLst/>
            <a:rect l="l" t="t" r="r" b="b"/>
            <a:pathLst>
              <a:path w="973511" h="783677">
                <a:moveTo>
                  <a:pt x="0" y="0"/>
                </a:moveTo>
                <a:lnTo>
                  <a:pt x="973511" y="0"/>
                </a:lnTo>
                <a:lnTo>
                  <a:pt x="973511" y="783677"/>
                </a:lnTo>
                <a:lnTo>
                  <a:pt x="0" y="7836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9" name="Freeform 69"/>
          <p:cNvSpPr/>
          <p:nvPr/>
        </p:nvSpPr>
        <p:spPr>
          <a:xfrm>
            <a:off x="10067391" y="2525523"/>
            <a:ext cx="545579" cy="510116"/>
          </a:xfrm>
          <a:custGeom>
            <a:avLst/>
            <a:gdLst/>
            <a:ahLst/>
            <a:cxnLst/>
            <a:rect l="l" t="t" r="r" b="b"/>
            <a:pathLst>
              <a:path w="818368" h="765174">
                <a:moveTo>
                  <a:pt x="0" y="0"/>
                </a:moveTo>
                <a:lnTo>
                  <a:pt x="818367" y="0"/>
                </a:lnTo>
                <a:lnTo>
                  <a:pt x="818367" y="765174"/>
                </a:lnTo>
                <a:lnTo>
                  <a:pt x="0" y="7651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0" name="TextBox 70"/>
          <p:cNvSpPr txBox="1"/>
          <p:nvPr/>
        </p:nvSpPr>
        <p:spPr>
          <a:xfrm>
            <a:off x="685800" y="590550"/>
            <a:ext cx="1082040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000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The 4 Rs of Advocacy Relationships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85800" y="1006476"/>
            <a:ext cx="10820400" cy="491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9"/>
              </a:lnSpc>
            </a:pPr>
            <a:r>
              <a:rPr lang="en-US" sz="7066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Advocacy is a marathon, not a sprint.</a:t>
            </a:r>
          </a:p>
          <a:p>
            <a:pPr algn="ctr">
              <a:lnSpc>
                <a:spcPts val="8479"/>
              </a:lnSpc>
            </a:pPr>
            <a:endParaRPr lang="en-US" sz="7066" b="1">
              <a:solidFill>
                <a:srgbClr val="383F7F"/>
              </a:solidFill>
              <a:latin typeface="Roboto Slab" pitchFamily="2" charset="0"/>
              <a:ea typeface="Roboto Slab" pitchFamily="2" charset="0"/>
              <a:cs typeface="Roboto Slab" pitchFamily="2" charset="0"/>
              <a:sym typeface="Roboto Slab Bold"/>
            </a:endParaRPr>
          </a:p>
          <a:p>
            <a:pPr algn="ctr">
              <a:lnSpc>
                <a:spcPts val="6400"/>
              </a:lnSpc>
            </a:pPr>
            <a:r>
              <a:rPr lang="en-US" sz="5334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No permanent friends.</a:t>
            </a:r>
          </a:p>
          <a:p>
            <a:pPr algn="ctr">
              <a:lnSpc>
                <a:spcPts val="6400"/>
              </a:lnSpc>
            </a:pPr>
            <a:r>
              <a:rPr lang="en-US" sz="5334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"/>
              </a:rPr>
              <a:t>No permanent enemies. ​</a:t>
            </a:r>
          </a:p>
        </p:txBody>
      </p:sp>
      <p:sp>
        <p:nvSpPr>
          <p:cNvPr id="7" name="AutoShape 7"/>
          <p:cNvSpPr/>
          <p:nvPr/>
        </p:nvSpPr>
        <p:spPr>
          <a:xfrm>
            <a:off x="1477865" y="3702050"/>
            <a:ext cx="9236271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2667000" y="-2667000"/>
            <a:ext cx="6858000" cy="12192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3"/>
            <a:stretch>
              <a:fillRect l="-21111" r="-21111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301374" y="304500"/>
            <a:ext cx="11589254" cy="6249001"/>
            <a:chOff x="0" y="0"/>
            <a:chExt cx="4578471" cy="2468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78471" cy="2468741"/>
            </a:xfrm>
            <a:custGeom>
              <a:avLst/>
              <a:gdLst/>
              <a:ahLst/>
              <a:cxnLst/>
              <a:rect l="l" t="t" r="r" b="b"/>
              <a:pathLst>
                <a:path w="4578471" h="2468741">
                  <a:moveTo>
                    <a:pt x="0" y="0"/>
                  </a:moveTo>
                  <a:lnTo>
                    <a:pt x="4578471" y="0"/>
                  </a:lnTo>
                  <a:lnTo>
                    <a:pt x="4578471" y="2468741"/>
                  </a:lnTo>
                  <a:lnTo>
                    <a:pt x="0" y="246874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578471" cy="2506841"/>
            </a:xfrm>
            <a:prstGeom prst="rect">
              <a:avLst/>
            </a:prstGeom>
          </p:spPr>
          <p:txBody>
            <a:bodyPr lIns="47625" tIns="47625" rIns="47625" bIns="47625" rtlCol="0" anchor="ctr"/>
            <a:lstStyle/>
            <a:p>
              <a:pPr algn="ctr">
                <a:lnSpc>
                  <a:spcPts val="1837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29704" y="577717"/>
            <a:ext cx="2446381" cy="2367369"/>
            <a:chOff x="0" y="0"/>
            <a:chExt cx="5192420" cy="50247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92395" cy="5024755"/>
            </a:xfrm>
            <a:custGeom>
              <a:avLst/>
              <a:gdLst/>
              <a:ahLst/>
              <a:cxnLst/>
              <a:rect l="l" t="t" r="r" b="b"/>
              <a:pathLst>
                <a:path w="5192395" h="5024755">
                  <a:moveTo>
                    <a:pt x="0" y="0"/>
                  </a:moveTo>
                  <a:lnTo>
                    <a:pt x="5192395" y="0"/>
                  </a:lnTo>
                  <a:lnTo>
                    <a:pt x="5192395" y="5024755"/>
                  </a:lnTo>
                  <a:lnTo>
                    <a:pt x="0" y="50247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-3333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17312" y="577717"/>
            <a:ext cx="2366893" cy="2367369"/>
            <a:chOff x="0" y="0"/>
            <a:chExt cx="5178362" cy="51794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178425" cy="5179441"/>
            </a:xfrm>
            <a:custGeom>
              <a:avLst/>
              <a:gdLst/>
              <a:ahLst/>
              <a:cxnLst/>
              <a:rect l="l" t="t" r="r" b="b"/>
              <a:pathLst>
                <a:path w="5178425" h="5179441">
                  <a:moveTo>
                    <a:pt x="0" y="0"/>
                  </a:moveTo>
                  <a:lnTo>
                    <a:pt x="5178425" y="0"/>
                  </a:lnTo>
                  <a:lnTo>
                    <a:pt x="5178425" y="5179441"/>
                  </a:lnTo>
                  <a:lnTo>
                    <a:pt x="0" y="5179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6" b="-7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627809" y="577717"/>
            <a:ext cx="2187383" cy="2367369"/>
            <a:chOff x="0" y="0"/>
            <a:chExt cx="5088115" cy="550678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88128" cy="5506720"/>
            </a:xfrm>
            <a:custGeom>
              <a:avLst/>
              <a:gdLst/>
              <a:ahLst/>
              <a:cxnLst/>
              <a:rect l="l" t="t" r="r" b="b"/>
              <a:pathLst>
                <a:path w="5088128" h="5506720">
                  <a:moveTo>
                    <a:pt x="0" y="0"/>
                  </a:moveTo>
                  <a:lnTo>
                    <a:pt x="5088128" y="0"/>
                  </a:lnTo>
                  <a:lnTo>
                    <a:pt x="5088128" y="5506720"/>
                  </a:lnTo>
                  <a:lnTo>
                    <a:pt x="0" y="550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61" b="-3998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958796" y="577717"/>
            <a:ext cx="3699008" cy="2367369"/>
            <a:chOff x="0" y="0"/>
            <a:chExt cx="9143987" cy="58521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44000" cy="5852160"/>
            </a:xfrm>
            <a:custGeom>
              <a:avLst/>
              <a:gdLst/>
              <a:ahLst/>
              <a:cxnLst/>
              <a:rect l="l" t="t" r="r" b="b"/>
              <a:pathLst>
                <a:path w="9144000" h="5852160">
                  <a:moveTo>
                    <a:pt x="0" y="0"/>
                  </a:moveTo>
                  <a:lnTo>
                    <a:pt x="9144000" y="0"/>
                  </a:lnTo>
                  <a:lnTo>
                    <a:pt x="914400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6" r="-3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89526" y="3937000"/>
            <a:ext cx="10212949" cy="1729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4"/>
              </a:lnSpc>
            </a:pPr>
            <a:r>
              <a:rPr lang="en-US" sz="5712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Building Relationships That </a:t>
            </a:r>
          </a:p>
          <a:p>
            <a:pPr algn="ctr">
              <a:lnSpc>
                <a:spcPts val="6854"/>
              </a:lnSpc>
            </a:pPr>
            <a:r>
              <a:rPr lang="en-US" sz="5712" b="1">
                <a:solidFill>
                  <a:srgbClr val="383F7F"/>
                </a:solidFill>
                <a:latin typeface="Roboto Slab" pitchFamily="2" charset="0"/>
                <a:ea typeface="Roboto Slab" pitchFamily="2" charset="0"/>
                <a:cs typeface="Roboto Slab" pitchFamily="2" charset="0"/>
                <a:sym typeface="Roboto Slab Bold"/>
              </a:rPr>
              <a:t>Make Advocacy Stronger 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477865" y="3441700"/>
            <a:ext cx="9236271" cy="0"/>
          </a:xfrm>
          <a:prstGeom prst="line">
            <a:avLst/>
          </a:prstGeom>
          <a:ln w="38100" cap="flat">
            <a:solidFill>
              <a:srgbClr val="C79D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59" b="-14062"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3" name="Group 3"/>
          <p:cNvGrpSpPr/>
          <p:nvPr/>
        </p:nvGrpSpPr>
        <p:grpSpPr>
          <a:xfrm>
            <a:off x="7664992" y="143069"/>
            <a:ext cx="4378234" cy="1500052"/>
            <a:chOff x="0" y="0"/>
            <a:chExt cx="8756468" cy="30001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756469" cy="3000104"/>
            </a:xfrm>
            <a:custGeom>
              <a:avLst/>
              <a:gdLst/>
              <a:ahLst/>
              <a:cxnLst/>
              <a:rect l="l" t="t" r="r" b="b"/>
              <a:pathLst>
                <a:path w="8756469" h="3000104">
                  <a:moveTo>
                    <a:pt x="0" y="0"/>
                  </a:moveTo>
                  <a:lnTo>
                    <a:pt x="8756469" y="0"/>
                  </a:lnTo>
                  <a:lnTo>
                    <a:pt x="8756469" y="3000104"/>
                  </a:lnTo>
                  <a:lnTo>
                    <a:pt x="0" y="300010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1735" r="-150621" b="-7332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8756468" cy="29905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196"/>
                </a:lnSpc>
              </a:pPr>
              <a:r>
                <a:rPr lang="en-US" sz="4333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Tomorrow,</a:t>
              </a:r>
            </a:p>
            <a:p>
              <a:pPr algn="ctr">
                <a:lnSpc>
                  <a:spcPts val="5199"/>
                </a:lnSpc>
              </a:pPr>
              <a:r>
                <a:rPr lang="en-US" sz="4333" b="1">
                  <a:solidFill>
                    <a:srgbClr val="FFFFFF"/>
                  </a:solidFill>
                  <a:latin typeface="Roboto Slab" pitchFamily="2" charset="0"/>
                  <a:ea typeface="Roboto Slab" pitchFamily="2" charset="0"/>
                  <a:cs typeface="Roboto Slab" pitchFamily="2" charset="0"/>
                  <a:sym typeface="Roboto Slab Bold"/>
                </a:rPr>
                <a:t>You Tell It.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664992" y="1782822"/>
            <a:ext cx="4378234" cy="978445"/>
            <a:chOff x="0" y="0"/>
            <a:chExt cx="8756468" cy="195689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56469" cy="1956891"/>
            </a:xfrm>
            <a:custGeom>
              <a:avLst/>
              <a:gdLst/>
              <a:ahLst/>
              <a:cxnLst/>
              <a:rect l="l" t="t" r="r" b="b"/>
              <a:pathLst>
                <a:path w="8756469" h="1956891">
                  <a:moveTo>
                    <a:pt x="0" y="0"/>
                  </a:moveTo>
                  <a:lnTo>
                    <a:pt x="8756469" y="0"/>
                  </a:lnTo>
                  <a:lnTo>
                    <a:pt x="8756469" y="1956891"/>
                  </a:lnTo>
                  <a:lnTo>
                    <a:pt x="0" y="19568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8659" r="-119293" b="-13374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8756468" cy="1966416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399"/>
                </a:lnSpc>
              </a:pPr>
              <a:r>
                <a:rPr lang="en-US" sz="1999" i="1">
                  <a:solidFill>
                    <a:srgbClr val="FFFFFF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You know your story.</a:t>
              </a:r>
            </a:p>
            <a:p>
              <a:pPr algn="ctr">
                <a:lnSpc>
                  <a:spcPts val="2399"/>
                </a:lnSpc>
              </a:pPr>
              <a:r>
                <a:rPr lang="en-US" sz="1999" i="1">
                  <a:solidFill>
                    <a:srgbClr val="FFFFFF"/>
                  </a:solidFill>
                  <a:latin typeface="Roboto Italics"/>
                  <a:ea typeface="Roboto Italics"/>
                  <a:cs typeface="Roboto Italics"/>
                  <a:sym typeface="Roboto Italics"/>
                </a:rPr>
                <a:t>You know your ask. You are the expert decision makers need to hear from.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64992" y="3397135"/>
            <a:ext cx="4378234" cy="461963"/>
            <a:chOff x="0" y="0"/>
            <a:chExt cx="8756468" cy="9239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56469" cy="923925"/>
            </a:xfrm>
            <a:custGeom>
              <a:avLst/>
              <a:gdLst/>
              <a:ahLst/>
              <a:cxnLst/>
              <a:rect l="l" t="t" r="r" b="b"/>
              <a:pathLst>
                <a:path w="8756469" h="923925">
                  <a:moveTo>
                    <a:pt x="0" y="0"/>
                  </a:moveTo>
                  <a:lnTo>
                    <a:pt x="8756469" y="0"/>
                  </a:lnTo>
                  <a:lnTo>
                    <a:pt x="8756469" y="923925"/>
                  </a:lnTo>
                  <a:lnTo>
                    <a:pt x="0" y="92392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52390" r="-119293" b="-357544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8756468" cy="92392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2080"/>
                </a:lnSpc>
              </a:pPr>
              <a:r>
                <a:rPr lang="en-US" sz="1733" b="1">
                  <a:solidFill>
                    <a:srgbClr val="FFFFFF"/>
                  </a:solidFill>
                  <a:latin typeface="Roboto Slab Bold"/>
                  <a:ea typeface="Roboto Slab Bold"/>
                  <a:cs typeface="Roboto Slab Bold"/>
                  <a:sym typeface="Roboto Slab Bold"/>
                </a:rPr>
                <a:t>See you bright and early for Hill Day.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703418" y="3909655"/>
            <a:ext cx="4301383" cy="549077"/>
            <a:chOff x="0" y="0"/>
            <a:chExt cx="8602766" cy="10981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02766" cy="1098153"/>
            </a:xfrm>
            <a:custGeom>
              <a:avLst/>
              <a:gdLst/>
              <a:ahLst/>
              <a:cxnLst/>
              <a:rect l="l" t="t" r="r" b="b"/>
              <a:pathLst>
                <a:path w="8602766" h="1098153">
                  <a:moveTo>
                    <a:pt x="0" y="0"/>
                  </a:moveTo>
                  <a:lnTo>
                    <a:pt x="8602766" y="0"/>
                  </a:lnTo>
                  <a:lnTo>
                    <a:pt x="8602766" y="1098153"/>
                  </a:lnTo>
                  <a:lnTo>
                    <a:pt x="0" y="10981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96915" r="-123211" b="-284519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8602766" cy="11076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919"/>
                </a:lnSpc>
              </a:pPr>
              <a:r>
                <a:rPr lang="en-US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Questions tonight?</a:t>
              </a:r>
            </a:p>
            <a:p>
              <a:pPr algn="ctr">
                <a:lnSpc>
                  <a:spcPts val="1919"/>
                </a:lnSpc>
              </a:pPr>
              <a:r>
                <a:rPr lang="en-US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Find Jawanda, Sam, or Jessie.</a:t>
              </a:r>
            </a:p>
          </p:txBody>
        </p:sp>
      </p:grpSp>
      <p:sp>
        <p:nvSpPr>
          <p:cNvPr id="15" name="AutoShape 15"/>
          <p:cNvSpPr/>
          <p:nvPr/>
        </p:nvSpPr>
        <p:spPr>
          <a:xfrm>
            <a:off x="7664992" y="3079635"/>
            <a:ext cx="4378234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grpSp>
        <p:nvGrpSpPr>
          <p:cNvPr id="16" name="Group 16"/>
          <p:cNvGrpSpPr/>
          <p:nvPr/>
        </p:nvGrpSpPr>
        <p:grpSpPr>
          <a:xfrm>
            <a:off x="3350100" y="6051011"/>
            <a:ext cx="5491801" cy="612740"/>
            <a:chOff x="0" y="0"/>
            <a:chExt cx="10983602" cy="12254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3602" cy="1225480"/>
            </a:xfrm>
            <a:custGeom>
              <a:avLst/>
              <a:gdLst/>
              <a:ahLst/>
              <a:cxnLst/>
              <a:rect l="l" t="t" r="r" b="b"/>
              <a:pathLst>
                <a:path w="10983602" h="1225480">
                  <a:moveTo>
                    <a:pt x="0" y="163397"/>
                  </a:moveTo>
                  <a:cubicBezTo>
                    <a:pt x="0" y="73188"/>
                    <a:pt x="41342" y="0"/>
                    <a:pt x="92299" y="0"/>
                  </a:cubicBezTo>
                  <a:lnTo>
                    <a:pt x="10891303" y="0"/>
                  </a:lnTo>
                  <a:cubicBezTo>
                    <a:pt x="10942259" y="0"/>
                    <a:pt x="10983602" y="73188"/>
                    <a:pt x="10983602" y="163397"/>
                  </a:cubicBezTo>
                  <a:lnTo>
                    <a:pt x="10983602" y="1062083"/>
                  </a:lnTo>
                  <a:cubicBezTo>
                    <a:pt x="10983602" y="1152292"/>
                    <a:pt x="10942259" y="1225480"/>
                    <a:pt x="10891303" y="1225480"/>
                  </a:cubicBezTo>
                  <a:lnTo>
                    <a:pt x="92299" y="1225480"/>
                  </a:lnTo>
                  <a:cubicBezTo>
                    <a:pt x="41342" y="1225480"/>
                    <a:pt x="0" y="1152292"/>
                    <a:pt x="0" y="1062083"/>
                  </a:cubicBezTo>
                  <a:close/>
                </a:path>
              </a:pathLst>
            </a:custGeom>
            <a:solidFill>
              <a:srgbClr val="9A2B26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8" name="Freeform 18"/>
          <p:cNvSpPr/>
          <p:nvPr/>
        </p:nvSpPr>
        <p:spPr>
          <a:xfrm>
            <a:off x="3681513" y="6051011"/>
            <a:ext cx="4828975" cy="612740"/>
          </a:xfrm>
          <a:custGeom>
            <a:avLst/>
            <a:gdLst/>
            <a:ahLst/>
            <a:cxnLst/>
            <a:rect l="l" t="t" r="r" b="b"/>
            <a:pathLst>
              <a:path w="7243463" h="919110">
                <a:moveTo>
                  <a:pt x="0" y="0"/>
                </a:moveTo>
                <a:lnTo>
                  <a:pt x="7243462" y="0"/>
                </a:lnTo>
                <a:lnTo>
                  <a:pt x="7243462" y="919110"/>
                </a:lnTo>
                <a:lnTo>
                  <a:pt x="0" y="9191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838A97BBDDA64BAFE926C1E1FD1678" ma:contentTypeVersion="18" ma:contentTypeDescription="Create a new document." ma:contentTypeScope="" ma:versionID="ff834d147519dc27d0f4d402f57741c3">
  <xsd:schema xmlns:xsd="http://www.w3.org/2001/XMLSchema" xmlns:xs="http://www.w3.org/2001/XMLSchema" xmlns:p="http://schemas.microsoft.com/office/2006/metadata/properties" xmlns:ns2="6e0e227d-66a9-4839-ac63-1359af84a10b" xmlns:ns3="8ce2d35f-2ec9-40a5-ba4a-a6f38d28ebd2" targetNamespace="http://schemas.microsoft.com/office/2006/metadata/properties" ma:root="true" ma:fieldsID="fadf637937de4b259021aadb570a6b7b" ns2:_="" ns3:_="">
    <xsd:import namespace="6e0e227d-66a9-4839-ac63-1359af84a10b"/>
    <xsd:import namespace="8ce2d35f-2ec9-40a5-ba4a-a6f38d28eb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e227d-66a9-4839-ac63-1359af84a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6d96783-f69f-464d-b4f6-7e0963237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e2d35f-2ec9-40a5-ba4a-a6f38d28ebd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47d7bc6-02aa-4c37-be2d-080bd4129dc9}" ma:internalName="TaxCatchAll" ma:showField="CatchAllData" ma:web="8ce2d35f-2ec9-40a5-ba4a-a6f38d28eb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0e227d-66a9-4839-ac63-1359af84a10b">
      <Terms xmlns="http://schemas.microsoft.com/office/infopath/2007/PartnerControls"/>
    </lcf76f155ced4ddcb4097134ff3c332f>
    <TaxCatchAll xmlns="8ce2d35f-2ec9-40a5-ba4a-a6f38d28ebd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F64506-7260-43EC-AED3-7F451157F3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0e227d-66a9-4839-ac63-1359af84a10b"/>
    <ds:schemaRef ds:uri="8ce2d35f-2ec9-40a5-ba4a-a6f38d28eb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3371BB-5667-4EB8-9895-383E7B6F6A45}">
  <ds:schemaRefs>
    <ds:schemaRef ds:uri="http://schemas.microsoft.com/office/2006/metadata/properties"/>
    <ds:schemaRef ds:uri="http://schemas.microsoft.com/office/infopath/2007/PartnerControls"/>
    <ds:schemaRef ds:uri="6e0e227d-66a9-4839-ac63-1359af84a10b"/>
    <ds:schemaRef ds:uri="8ce2d35f-2ec9-40a5-ba4a-a6f38d28ebd2"/>
  </ds:schemaRefs>
</ds:datastoreItem>
</file>

<file path=customXml/itemProps3.xml><?xml version="1.0" encoding="utf-8"?>
<ds:datastoreItem xmlns:ds="http://schemas.openxmlformats.org/officeDocument/2006/customXml" ds:itemID="{4363A1D9-C64F-4707-BAC2-BBD8361D14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36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5</cp:revision>
  <dcterms:created xsi:type="dcterms:W3CDTF">2026-09-29T11:48:21Z</dcterms:created>
  <dcterms:modified xsi:type="dcterms:W3CDTF">2026-09-29T11:49:35Z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0x0101006D838A97BBDDA64BAFE926C1E1FD1678</vt:lpwstr>
  </property>
  <property fmtid="{D5CDD505-2E9C-101B-9397-08002B2CF9AE}" pid="3" name="MediaServiceImageTags">
    <vt:lpwstr/>
  </property>
</Properties>
</file>