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86" r:id="rId5"/>
    <p:sldMasterId id="2147483713" r:id="rId6"/>
  </p:sldMasterIdLst>
  <p:notesMasterIdLst>
    <p:notesMasterId r:id="rId38"/>
  </p:notesMasterIdLst>
  <p:sldIdLst>
    <p:sldId id="1301" r:id="rId7"/>
    <p:sldId id="1271" r:id="rId8"/>
    <p:sldId id="1272" r:id="rId9"/>
    <p:sldId id="1273" r:id="rId10"/>
    <p:sldId id="1274" r:id="rId11"/>
    <p:sldId id="1275" r:id="rId12"/>
    <p:sldId id="1276" r:id="rId13"/>
    <p:sldId id="1277" r:id="rId14"/>
    <p:sldId id="1278" r:id="rId15"/>
    <p:sldId id="1279" r:id="rId16"/>
    <p:sldId id="1280" r:id="rId17"/>
    <p:sldId id="1281" r:id="rId18"/>
    <p:sldId id="1282" r:id="rId19"/>
    <p:sldId id="1283" r:id="rId20"/>
    <p:sldId id="1284" r:id="rId21"/>
    <p:sldId id="1285" r:id="rId22"/>
    <p:sldId id="1286" r:id="rId23"/>
    <p:sldId id="1287" r:id="rId24"/>
    <p:sldId id="1288" r:id="rId25"/>
    <p:sldId id="1289" r:id="rId26"/>
    <p:sldId id="1290" r:id="rId27"/>
    <p:sldId id="1291" r:id="rId28"/>
    <p:sldId id="1292" r:id="rId29"/>
    <p:sldId id="1293" r:id="rId30"/>
    <p:sldId id="1294" r:id="rId31"/>
    <p:sldId id="1295" r:id="rId32"/>
    <p:sldId id="1296" r:id="rId33"/>
    <p:sldId id="1297" r:id="rId34"/>
    <p:sldId id="1298" r:id="rId35"/>
    <p:sldId id="1299" r:id="rId36"/>
    <p:sldId id="1300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02687D-A789-151B-DD02-8A394551F1B9}" v="14" dt="2026-09-29T11:34:54.2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presProps" Target="presProps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microsoft.com/office/2015/10/relationships/revisionInfo" Target="revisionInfo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46E6AD-D8F0-40E2-80EE-7EAE2C909C5B}" type="datetimeFigureOut"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6ED02F-10F3-4E60-815E-658E5BDA01B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489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fb3b8d235b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g3fb3b8d235b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fb3b8d235b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5" name="Google Shape;185;g3fb3b8d235b_0_1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 work at Papa John’s Pizza. I have worked there for over ten years. </a:t>
            </a:r>
            <a:endParaRPr/>
          </a:p>
        </p:txBody>
      </p:sp>
      <p:sp>
        <p:nvSpPr>
          <p:cNvPr id="186" name="Google Shape;186;g3fb3b8d235b_0_1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fb3b8d235b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g3fb3b8d235b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fb3b8d235b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g3fb3b8d235b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fb3b8d235b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g3fb3b8d235b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fb3b8d235b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g3fb3b8d235b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fb3b8d235b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3" name="Google Shape;223;g3fb3b8d235b_0_46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 work at Papa John’s Pizza. I have worked there for over ten years. </a:t>
            </a:r>
            <a:endParaRPr/>
          </a:p>
        </p:txBody>
      </p:sp>
      <p:sp>
        <p:nvSpPr>
          <p:cNvPr id="224" name="Google Shape;224;g3fb3b8d235b_0_4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10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fb3b8d235b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1" name="Google Shape;231;g3fb3b8d235b_0_5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g3fb3b8d235b_0_5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fb3b8d235b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2" name="Google Shape;242;g3fb3b8d235b_0_6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 am paid more than minimum wage now. Before I worked at a sheltered workshop making $3.50 per hour. </a:t>
            </a:r>
            <a:endParaRPr/>
          </a:p>
        </p:txBody>
      </p:sp>
      <p:sp>
        <p:nvSpPr>
          <p:cNvPr id="243" name="Google Shape;243;g3fb3b8d235b_0_6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12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fb3b8d235b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g3fb3b8d235b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fb3b8d235b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g3fb3b8d235b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fb3b8d235b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8" name="Google Shape;268;g3fb3b8d235b_0_85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few years ago I had the opportunity to present my story at a legislative briefing in Washington DC. </a:t>
            </a:r>
            <a:endParaRPr/>
          </a:p>
        </p:txBody>
      </p:sp>
      <p:sp>
        <p:nvSpPr>
          <p:cNvPr id="269" name="Google Shape;269;g3fb3b8d235b_0_85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15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fb3b8d235b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g3fb3b8d235b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fb3b8d235b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g3fb3b8d235b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fb3b8d235b_0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g3fb3b8d235b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fb3b8d235b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g3fb3b8d235b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fb3b8d235b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g3fb3b8d235b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fb3b8d235b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g3fb3b8d235b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fb3b8d235b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g3fb3b8d235b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fb3b8d235b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g3fb3b8d235b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fb3b8d235b_0_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g3fb3b8d235b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3fb3b8d235b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g3fb3b8d235b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fb3b8d235b_0_6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3fb3b8d235b_0_6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3fb3b8d235b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3fb3b8d235b_0_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3fb3b8d235b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9" name="Google Shape;369;g3fb3b8d235b_0_1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it is and why it was created 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subminimum wage works 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sheltered workshops are 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expectations for people with disabilities have changed over time 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Why many disability organizations support transitioning away from subminimum wage 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3fb3b8d235b_2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6" name="Google Shape;376;g3fb3b8d235b_2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it is and why it was created 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subminimum wage works 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sheltered workshops are 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expectations for people with disabilities have changed over time 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Why many disability organizations support transitioning away from subminimum wage 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3fb3b8d235b_0_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2" name="Google Shape;382;g3fb3b8d235b_0_1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CIE means in plain language 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Working alongside people with and without disabilities 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Earning at least minimum wage with the same benefits and opportunities for advancement. 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Individualized supports, including supported employment and job coaching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Real-world employment examples (consider inviting attendees to briefly share where they work) 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3fb3b8d235b_0_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9" name="Google Shape;389;g3fb3b8d235b_0_17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the bill would do 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Five-year phaseout of Section 14(c) 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Investments in supported employment and provider transition 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Protecting individuals during the transition 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Why NDSC supports a thoughtful transition that expands opportunities while ensuring no one is left behind 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3fb3b8d235b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5" name="Google Shape;395;g3fb3b8d235b_0_1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Ways advocates can support Competitive Integrated Employment at the federal and state levels, including support for the TCIEA and state efforts to eliminate subminimum wage.</a:t>
            </a:r>
            <a:endParaRPr sz="1000">
              <a:solidFill>
                <a:srgbClr val="000000"/>
              </a:solidFill>
              <a:latin typeface="Noto Sans Symbols"/>
              <a:ea typeface="Noto Sans Symbols"/>
              <a:cs typeface="Noto Sans Symbols"/>
              <a:sym typeface="Noto Sans Symbol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03012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177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8393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762588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109928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318920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541211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29363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13686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764432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541110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817573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68879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with Picture">
  <p:cSld name="Title with Picture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b3b8d235b_0_5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DED1">
              <a:alpha val="60000"/>
            </a:srgbClr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2" name="Google Shape;82;g3fb3b8d235b_0_519"/>
          <p:cNvSpPr txBox="1">
            <a:spLocks noGrp="1"/>
          </p:cNvSpPr>
          <p:nvPr>
            <p:ph type="title"/>
          </p:nvPr>
        </p:nvSpPr>
        <p:spPr>
          <a:xfrm>
            <a:off x="699660" y="1133061"/>
            <a:ext cx="4576800" cy="35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rmAutofit/>
          </a:bodyPr>
          <a:lstStyle>
            <a:lvl1pPr lvl="0" algn="l">
              <a:lnSpc>
                <a:spcPct val="5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JasmineUPC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g3fb3b8d235b_0_519"/>
          <p:cNvSpPr txBox="1">
            <a:spLocks noGrp="1"/>
          </p:cNvSpPr>
          <p:nvPr>
            <p:ph type="subTitle" idx="1"/>
          </p:nvPr>
        </p:nvSpPr>
        <p:spPr>
          <a:xfrm>
            <a:off x="699660" y="4721088"/>
            <a:ext cx="4298400" cy="100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b" anchorCtr="0">
            <a:normAutofit/>
          </a:bodyPr>
          <a:lstStyle>
            <a:lvl1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cap="none"/>
            </a:lvl1pPr>
            <a:lvl2pPr lvl="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/>
            </a:lvl2pPr>
            <a:lvl3pPr lvl="2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/>
            </a:lvl3pPr>
            <a:lvl4pPr lvl="3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/>
            </a:lvl4pPr>
            <a:lvl5pPr lvl="4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g3fb3b8d235b_0_519"/>
          <p:cNvSpPr txBox="1">
            <a:spLocks noGrp="1"/>
          </p:cNvSpPr>
          <p:nvPr>
            <p:ph type="ftr" idx="11"/>
          </p:nvPr>
        </p:nvSpPr>
        <p:spPr>
          <a:xfrm>
            <a:off x="700791" y="256032"/>
            <a:ext cx="3256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g3fb3b8d235b_0_519"/>
          <p:cNvSpPr txBox="1">
            <a:spLocks noGrp="1"/>
          </p:cNvSpPr>
          <p:nvPr>
            <p:ph type="dt" idx="10"/>
          </p:nvPr>
        </p:nvSpPr>
        <p:spPr>
          <a:xfrm>
            <a:off x="700789" y="6341920"/>
            <a:ext cx="2420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g3fb3b8d235b_0_519"/>
          <p:cNvSpPr txBox="1">
            <a:spLocks noGrp="1"/>
          </p:cNvSpPr>
          <p:nvPr>
            <p:ph type="sldNum" idx="12"/>
          </p:nvPr>
        </p:nvSpPr>
        <p:spPr>
          <a:xfrm>
            <a:off x="11515104" y="6356351"/>
            <a:ext cx="49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7" name="Google Shape;87;g3fb3b8d235b_0_519"/>
          <p:cNvSpPr/>
          <p:nvPr/>
        </p:nvSpPr>
        <p:spPr>
          <a:xfrm>
            <a:off x="8166776" y="0"/>
            <a:ext cx="4025224" cy="2166290"/>
          </a:xfrm>
          <a:custGeom>
            <a:avLst/>
            <a:gdLst/>
            <a:ahLst/>
            <a:cxnLst/>
            <a:rect l="l" t="t" r="r" b="b"/>
            <a:pathLst>
              <a:path w="4025224" h="2166290" extrusionOk="0">
                <a:moveTo>
                  <a:pt x="0" y="0"/>
                </a:moveTo>
                <a:lnTo>
                  <a:pt x="1171925" y="0"/>
                </a:lnTo>
                <a:lnTo>
                  <a:pt x="1194569" y="50285"/>
                </a:lnTo>
                <a:cubicBezTo>
                  <a:pt x="1305628" y="262859"/>
                  <a:pt x="1462822" y="448910"/>
                  <a:pt x="1616851" y="585873"/>
                </a:cubicBezTo>
                <a:cubicBezTo>
                  <a:pt x="1924912" y="859800"/>
                  <a:pt x="2480917" y="996418"/>
                  <a:pt x="2897449" y="999115"/>
                </a:cubicBezTo>
                <a:cubicBezTo>
                  <a:pt x="3185803" y="971118"/>
                  <a:pt x="3455687" y="888716"/>
                  <a:pt x="3639922" y="748153"/>
                </a:cubicBezTo>
                <a:cubicBezTo>
                  <a:pt x="3766788" y="653840"/>
                  <a:pt x="3909535" y="520978"/>
                  <a:pt x="4008437" y="379803"/>
                </a:cubicBezTo>
                <a:lnTo>
                  <a:pt x="4025224" y="353041"/>
                </a:lnTo>
                <a:lnTo>
                  <a:pt x="4025224" y="1866594"/>
                </a:lnTo>
                <a:lnTo>
                  <a:pt x="3945842" y="1913593"/>
                </a:lnTo>
                <a:cubicBezTo>
                  <a:pt x="3703090" y="2042861"/>
                  <a:pt x="3424499" y="2132939"/>
                  <a:pt x="3108626" y="2153724"/>
                </a:cubicBezTo>
                <a:cubicBezTo>
                  <a:pt x="2240288" y="2247380"/>
                  <a:pt x="1263092" y="1802283"/>
                  <a:pt x="564359" y="1326027"/>
                </a:cubicBezTo>
                <a:cubicBezTo>
                  <a:pt x="211176" y="961314"/>
                  <a:pt x="67059" y="428127"/>
                  <a:pt x="9289" y="63825"/>
                </a:cubicBezTo>
                <a:close/>
              </a:path>
            </a:pathLst>
          </a:custGeom>
          <a:solidFill>
            <a:srgbClr val="E4C17B"/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8" name="Google Shape;88;g3fb3b8d235b_0_519" descr="National Down Syndrome Congress logo"/>
          <p:cNvSpPr/>
          <p:nvPr/>
        </p:nvSpPr>
        <p:spPr>
          <a:xfrm>
            <a:off x="8172915" y="5372091"/>
            <a:ext cx="4024109" cy="1487767"/>
          </a:xfrm>
          <a:custGeom>
            <a:avLst/>
            <a:gdLst/>
            <a:ahLst/>
            <a:cxnLst/>
            <a:rect l="l" t="t" r="r" b="b"/>
            <a:pathLst>
              <a:path w="6028628" h="2228865" extrusionOk="0">
                <a:moveTo>
                  <a:pt x="0" y="0"/>
                </a:moveTo>
                <a:lnTo>
                  <a:pt x="6028628" y="0"/>
                </a:lnTo>
                <a:lnTo>
                  <a:pt x="6028628" y="2228865"/>
                </a:lnTo>
                <a:lnTo>
                  <a:pt x="0" y="22288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5537579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Picture 4">
  <p:cSld name="Content with Picture 4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b3b8d235b_0_529"/>
          <p:cNvSpPr txBox="1">
            <a:spLocks noGrp="1"/>
          </p:cNvSpPr>
          <p:nvPr>
            <p:ph type="title"/>
          </p:nvPr>
        </p:nvSpPr>
        <p:spPr>
          <a:xfrm>
            <a:off x="700792" y="646981"/>
            <a:ext cx="3924300" cy="17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b" anchorCtr="0">
            <a:normAutofit/>
          </a:bodyPr>
          <a:lstStyle>
            <a:lvl1pPr lvl="0" algn="l">
              <a:lnSpc>
                <a:spcPct val="5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g3fb3b8d235b_0_529"/>
          <p:cNvSpPr txBox="1">
            <a:spLocks noGrp="1"/>
          </p:cNvSpPr>
          <p:nvPr>
            <p:ph type="body" idx="1"/>
          </p:nvPr>
        </p:nvSpPr>
        <p:spPr>
          <a:xfrm>
            <a:off x="700792" y="2437419"/>
            <a:ext cx="3924300" cy="36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rmAutofit/>
          </a:bodyPr>
          <a:lstStyle>
            <a:lvl1pPr marL="457200" lvl="0" indent="-3810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/>
            </a:lvl1pPr>
            <a:lvl2pPr marL="914400" lvl="1" indent="-381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/>
            </a:lvl2pPr>
            <a:lvl3pPr marL="1371600" lvl="2" indent="-381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/>
            </a:lvl3pPr>
            <a:lvl4pPr marL="1828800" lvl="3" indent="-381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/>
            </a:lvl4pPr>
            <a:lvl5pPr marL="2286000" lvl="4" indent="-381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/>
            </a:lvl5pPr>
            <a:lvl6pPr marL="2743200" lvl="5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6pPr>
            <a:lvl7pPr marL="3200400" lvl="6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7pPr>
            <a:lvl8pPr marL="3657600" lvl="7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8pPr>
            <a:lvl9pPr marL="4114800" lvl="8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g3fb3b8d235b_0_529"/>
          <p:cNvSpPr txBox="1">
            <a:spLocks noGrp="1"/>
          </p:cNvSpPr>
          <p:nvPr>
            <p:ph type="ftr" idx="11"/>
          </p:nvPr>
        </p:nvSpPr>
        <p:spPr>
          <a:xfrm>
            <a:off x="700791" y="6341920"/>
            <a:ext cx="2649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g3fb3b8d235b_0_529"/>
          <p:cNvSpPr txBox="1">
            <a:spLocks noGrp="1"/>
          </p:cNvSpPr>
          <p:nvPr>
            <p:ph type="dt" idx="10"/>
          </p:nvPr>
        </p:nvSpPr>
        <p:spPr>
          <a:xfrm>
            <a:off x="3350240" y="6356351"/>
            <a:ext cx="1267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g3fb3b8d235b_0_529"/>
          <p:cNvSpPr txBox="1">
            <a:spLocks noGrp="1"/>
          </p:cNvSpPr>
          <p:nvPr>
            <p:ph type="sldNum" idx="12"/>
          </p:nvPr>
        </p:nvSpPr>
        <p:spPr>
          <a:xfrm>
            <a:off x="4799288" y="6356351"/>
            <a:ext cx="49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070289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Picture">
  <p:cSld name="Content with Picture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fb3b8d235b_0_536"/>
          <p:cNvSpPr/>
          <p:nvPr/>
        </p:nvSpPr>
        <p:spPr>
          <a:xfrm rot="7783356">
            <a:off x="3672272" y="4740490"/>
            <a:ext cx="2147842" cy="2045660"/>
          </a:xfrm>
          <a:custGeom>
            <a:avLst/>
            <a:gdLst/>
            <a:ahLst/>
            <a:cxnLst/>
            <a:rect l="l" t="t" r="r" b="b"/>
            <a:pathLst>
              <a:path w="4858845" h="4627689" extrusionOk="0">
                <a:moveTo>
                  <a:pt x="-1" y="1326722"/>
                </a:moveTo>
                <a:cubicBezTo>
                  <a:pt x="633321" y="1386803"/>
                  <a:pt x="1422331" y="1489110"/>
                  <a:pt x="1729268" y="1510421"/>
                </a:cubicBezTo>
                <a:cubicBezTo>
                  <a:pt x="1838388" y="1104512"/>
                  <a:pt x="1849623" y="188812"/>
                  <a:pt x="1951479" y="2926"/>
                </a:cubicBezTo>
                <a:cubicBezTo>
                  <a:pt x="1954761" y="-63939"/>
                  <a:pt x="2603697" y="1034996"/>
                  <a:pt x="2682153" y="1227936"/>
                </a:cubicBezTo>
                <a:cubicBezTo>
                  <a:pt x="3132575" y="810608"/>
                  <a:pt x="3766488" y="313694"/>
                  <a:pt x="3924153" y="242518"/>
                </a:cubicBezTo>
                <a:cubicBezTo>
                  <a:pt x="3844660" y="676883"/>
                  <a:pt x="3460638" y="1725148"/>
                  <a:pt x="3501931" y="1821824"/>
                </a:cubicBezTo>
                <a:cubicBezTo>
                  <a:pt x="3736210" y="1856001"/>
                  <a:pt x="4727255" y="1997138"/>
                  <a:pt x="4858768" y="2100357"/>
                </a:cubicBezTo>
                <a:cubicBezTo>
                  <a:pt x="4868100" y="2242594"/>
                  <a:pt x="4037744" y="2385170"/>
                  <a:pt x="3585367" y="2566643"/>
                </a:cubicBezTo>
                <a:cubicBezTo>
                  <a:pt x="3779726" y="2810820"/>
                  <a:pt x="4357567" y="3385338"/>
                  <a:pt x="4549996" y="3742434"/>
                </a:cubicBezTo>
                <a:cubicBezTo>
                  <a:pt x="4377750" y="3753626"/>
                  <a:pt x="3367928" y="3296337"/>
                  <a:pt x="3070883" y="3227554"/>
                </a:cubicBezTo>
                <a:cubicBezTo>
                  <a:pt x="3024507" y="3542861"/>
                  <a:pt x="2850188" y="4337729"/>
                  <a:pt x="2769357" y="4626531"/>
                </a:cubicBezTo>
                <a:cubicBezTo>
                  <a:pt x="2633062" y="4675001"/>
                  <a:pt x="2081636" y="3188308"/>
                  <a:pt x="2017367" y="3201989"/>
                </a:cubicBezTo>
                <a:cubicBezTo>
                  <a:pt x="1885985" y="3196322"/>
                  <a:pt x="500172" y="3770483"/>
                  <a:pt x="354842" y="3634400"/>
                </a:cubicBezTo>
                <a:cubicBezTo>
                  <a:pt x="407329" y="3527906"/>
                  <a:pt x="1071571" y="2713522"/>
                  <a:pt x="1306698" y="2408644"/>
                </a:cubicBezTo>
                <a:cubicBezTo>
                  <a:pt x="1218705" y="2337313"/>
                  <a:pt x="52034" y="1463538"/>
                  <a:pt x="-1" y="1326722"/>
                </a:cubicBezTo>
                <a:close/>
              </a:path>
            </a:pathLst>
          </a:custGeom>
          <a:solidFill>
            <a:srgbClr val="E4C17B"/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7" name="Google Shape;97;g3fb3b8d235b_0_536"/>
          <p:cNvSpPr txBox="1">
            <a:spLocks noGrp="1"/>
          </p:cNvSpPr>
          <p:nvPr>
            <p:ph type="title"/>
          </p:nvPr>
        </p:nvSpPr>
        <p:spPr>
          <a:xfrm>
            <a:off x="700789" y="970540"/>
            <a:ext cx="3672000" cy="21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b" anchorCtr="0">
            <a:normAutofit/>
          </a:bodyPr>
          <a:lstStyle>
            <a:lvl1pPr lvl="0" algn="l">
              <a:lnSpc>
                <a:spcPct val="5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g3fb3b8d235b_0_536"/>
          <p:cNvSpPr txBox="1">
            <a:spLocks noGrp="1"/>
          </p:cNvSpPr>
          <p:nvPr>
            <p:ph type="body" idx="1"/>
          </p:nvPr>
        </p:nvSpPr>
        <p:spPr>
          <a:xfrm>
            <a:off x="700791" y="3102503"/>
            <a:ext cx="2694300" cy="274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/>
            </a:lvl5pPr>
            <a:lvl6pPr marL="2743200" lvl="5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6pPr>
            <a:lvl7pPr marL="3200400" lvl="6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7pPr>
            <a:lvl8pPr marL="3657600" lvl="7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8pPr>
            <a:lvl9pPr marL="4114800" lvl="8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g3fb3b8d235b_0_536"/>
          <p:cNvSpPr txBox="1">
            <a:spLocks noGrp="1"/>
          </p:cNvSpPr>
          <p:nvPr>
            <p:ph type="ftr" idx="11"/>
          </p:nvPr>
        </p:nvSpPr>
        <p:spPr>
          <a:xfrm>
            <a:off x="699660" y="6356351"/>
            <a:ext cx="2173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g3fb3b8d235b_0_536"/>
          <p:cNvSpPr txBox="1">
            <a:spLocks noGrp="1"/>
          </p:cNvSpPr>
          <p:nvPr>
            <p:ph type="dt" idx="10"/>
          </p:nvPr>
        </p:nvSpPr>
        <p:spPr>
          <a:xfrm>
            <a:off x="2873141" y="6356351"/>
            <a:ext cx="1252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g3fb3b8d235b_0_536"/>
          <p:cNvSpPr txBox="1">
            <a:spLocks noGrp="1"/>
          </p:cNvSpPr>
          <p:nvPr>
            <p:ph type="sldNum" idx="12"/>
          </p:nvPr>
        </p:nvSpPr>
        <p:spPr>
          <a:xfrm>
            <a:off x="11515104" y="6356351"/>
            <a:ext cx="49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102" name="Google Shape;102;g3fb3b8d235b_0_536"/>
          <p:cNvGrpSpPr/>
          <p:nvPr/>
        </p:nvGrpSpPr>
        <p:grpSpPr>
          <a:xfrm>
            <a:off x="4517464" y="5593414"/>
            <a:ext cx="549967" cy="277588"/>
            <a:chOff x="1148834" y="1742782"/>
            <a:chExt cx="665819" cy="336063"/>
          </a:xfrm>
        </p:grpSpPr>
        <p:sp>
          <p:nvSpPr>
            <p:cNvPr id="103" name="Google Shape;103;g3fb3b8d235b_0_536"/>
            <p:cNvSpPr/>
            <p:nvPr/>
          </p:nvSpPr>
          <p:spPr>
            <a:xfrm rot="10461871" flipH="1">
              <a:off x="1162629" y="1771841"/>
              <a:ext cx="250511" cy="295407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60925" rIns="121900" bIns="6092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04" name="Google Shape;104;g3fb3b8d235b_0_536"/>
            <p:cNvSpPr/>
            <p:nvPr/>
          </p:nvSpPr>
          <p:spPr>
            <a:xfrm rot="7820236" flipH="1">
              <a:off x="1298274" y="1860996"/>
              <a:ext cx="149929" cy="131581"/>
            </a:xfrm>
            <a:custGeom>
              <a:avLst/>
              <a:gdLst/>
              <a:ahLst/>
              <a:cxnLst/>
              <a:rect l="l" t="t" r="r" b="b"/>
              <a:pathLst>
                <a:path w="149879" h="131537" extrusionOk="0">
                  <a:moveTo>
                    <a:pt x="149879" y="105628"/>
                  </a:moveTo>
                  <a:lnTo>
                    <a:pt x="147897" y="97833"/>
                  </a:lnTo>
                  <a:cubicBezTo>
                    <a:pt x="140174" y="80720"/>
                    <a:pt x="129193" y="64312"/>
                    <a:pt x="115021" y="49643"/>
                  </a:cubicBezTo>
                  <a:cubicBezTo>
                    <a:pt x="86678" y="20305"/>
                    <a:pt x="50939" y="3482"/>
                    <a:pt x="16070" y="0"/>
                  </a:cubicBezTo>
                  <a:lnTo>
                    <a:pt x="4741" y="1093"/>
                  </a:lnTo>
                  <a:lnTo>
                    <a:pt x="2207" y="2021"/>
                  </a:lnTo>
                  <a:lnTo>
                    <a:pt x="878" y="7595"/>
                  </a:lnTo>
                  <a:cubicBezTo>
                    <a:pt x="-6520" y="84025"/>
                    <a:pt x="33831" y="127304"/>
                    <a:pt x="85594" y="131308"/>
                  </a:cubicBezTo>
                  <a:cubicBezTo>
                    <a:pt x="98535" y="132309"/>
                    <a:pt x="111115" y="130004"/>
                    <a:pt x="122784" y="1249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60925" rIns="121900" bIns="6092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05" name="Google Shape;105;g3fb3b8d235b_0_536"/>
            <p:cNvSpPr/>
            <p:nvPr/>
          </p:nvSpPr>
          <p:spPr>
            <a:xfrm rot="10461871" flipH="1">
              <a:off x="1505373" y="1754378"/>
              <a:ext cx="250511" cy="295407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60925" rIns="121900" bIns="6092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06" name="Google Shape;106;g3fb3b8d235b_0_536"/>
            <p:cNvSpPr/>
            <p:nvPr/>
          </p:nvSpPr>
          <p:spPr>
            <a:xfrm rot="7820236" flipH="1">
              <a:off x="1641018" y="1843533"/>
              <a:ext cx="149929" cy="131581"/>
            </a:xfrm>
            <a:custGeom>
              <a:avLst/>
              <a:gdLst/>
              <a:ahLst/>
              <a:cxnLst/>
              <a:rect l="l" t="t" r="r" b="b"/>
              <a:pathLst>
                <a:path w="149879" h="131537" extrusionOk="0">
                  <a:moveTo>
                    <a:pt x="149879" y="105628"/>
                  </a:moveTo>
                  <a:lnTo>
                    <a:pt x="147897" y="97833"/>
                  </a:lnTo>
                  <a:cubicBezTo>
                    <a:pt x="140174" y="80720"/>
                    <a:pt x="129193" y="64312"/>
                    <a:pt x="115021" y="49643"/>
                  </a:cubicBezTo>
                  <a:cubicBezTo>
                    <a:pt x="86678" y="20305"/>
                    <a:pt x="50939" y="3482"/>
                    <a:pt x="16070" y="0"/>
                  </a:cubicBezTo>
                  <a:lnTo>
                    <a:pt x="4741" y="1093"/>
                  </a:lnTo>
                  <a:lnTo>
                    <a:pt x="2207" y="2021"/>
                  </a:lnTo>
                  <a:lnTo>
                    <a:pt x="878" y="7595"/>
                  </a:lnTo>
                  <a:cubicBezTo>
                    <a:pt x="-6520" y="84025"/>
                    <a:pt x="33831" y="127304"/>
                    <a:pt x="85594" y="131308"/>
                  </a:cubicBezTo>
                  <a:cubicBezTo>
                    <a:pt x="98535" y="132309"/>
                    <a:pt x="111115" y="130004"/>
                    <a:pt x="122784" y="12497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60925" rIns="121900" bIns="6092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107" name="Google Shape;107;g3fb3b8d235b_0_536"/>
          <p:cNvSpPr/>
          <p:nvPr/>
        </p:nvSpPr>
        <p:spPr>
          <a:xfrm>
            <a:off x="4733079" y="5936344"/>
            <a:ext cx="134995" cy="45821"/>
          </a:xfrm>
          <a:custGeom>
            <a:avLst/>
            <a:gdLst/>
            <a:ahLst/>
            <a:cxnLst/>
            <a:rect l="l" t="t" r="r" b="b"/>
            <a:pathLst>
              <a:path w="202239" h="91643" extrusionOk="0">
                <a:moveTo>
                  <a:pt x="0" y="6914"/>
                </a:moveTo>
                <a:cubicBezTo>
                  <a:pt x="25926" y="61795"/>
                  <a:pt x="73464" y="92764"/>
                  <a:pt x="107170" y="91612"/>
                </a:cubicBezTo>
                <a:cubicBezTo>
                  <a:pt x="140876" y="90460"/>
                  <a:pt x="196335" y="69070"/>
                  <a:pt x="202239" y="0"/>
                </a:cubicBezTo>
              </a:path>
            </a:pathLst>
          </a:custGeom>
          <a:noFill/>
          <a:ln w="71975" cap="rnd" cmpd="sng">
            <a:solidFill>
              <a:schemeClr val="dk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34007034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3">
  <p:cSld name="Content 3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fb3b8d235b_0_550"/>
          <p:cNvSpPr/>
          <p:nvPr/>
        </p:nvSpPr>
        <p:spPr>
          <a:xfrm rot="-5400000">
            <a:off x="10225498" y="4901713"/>
            <a:ext cx="1948972" cy="1963604"/>
          </a:xfrm>
          <a:custGeom>
            <a:avLst/>
            <a:gdLst/>
            <a:ahLst/>
            <a:cxnLst/>
            <a:rect l="l" t="t" r="r" b="b"/>
            <a:pathLst>
              <a:path w="4124808" h="4155776" extrusionOk="0">
                <a:moveTo>
                  <a:pt x="149268" y="1930244"/>
                </a:moveTo>
                <a:cubicBezTo>
                  <a:pt x="399006" y="1782414"/>
                  <a:pt x="476853" y="1752798"/>
                  <a:pt x="873426" y="1752370"/>
                </a:cubicBezTo>
                <a:cubicBezTo>
                  <a:pt x="554660" y="1480356"/>
                  <a:pt x="529230" y="1341769"/>
                  <a:pt x="420312" y="1157626"/>
                </a:cubicBezTo>
                <a:cubicBezTo>
                  <a:pt x="336213" y="1075556"/>
                  <a:pt x="395661" y="804234"/>
                  <a:pt x="465112" y="670027"/>
                </a:cubicBezTo>
                <a:cubicBezTo>
                  <a:pt x="633015" y="483405"/>
                  <a:pt x="991589" y="479291"/>
                  <a:pt x="1141056" y="520879"/>
                </a:cubicBezTo>
                <a:cubicBezTo>
                  <a:pt x="1487764" y="676214"/>
                  <a:pt x="1491149" y="743890"/>
                  <a:pt x="1666195" y="855396"/>
                </a:cubicBezTo>
                <a:cubicBezTo>
                  <a:pt x="1709873" y="614380"/>
                  <a:pt x="1730935" y="361794"/>
                  <a:pt x="1919740" y="154097"/>
                </a:cubicBezTo>
                <a:cubicBezTo>
                  <a:pt x="2173882" y="-112636"/>
                  <a:pt x="2611123" y="6411"/>
                  <a:pt x="2741844" y="212872"/>
                </a:cubicBezTo>
                <a:cubicBezTo>
                  <a:pt x="2862352" y="525918"/>
                  <a:pt x="2850735" y="678008"/>
                  <a:pt x="2817942" y="1051402"/>
                </a:cubicBezTo>
                <a:cubicBezTo>
                  <a:pt x="2985083" y="853970"/>
                  <a:pt x="3012288" y="772951"/>
                  <a:pt x="3270312" y="655892"/>
                </a:cubicBezTo>
                <a:cubicBezTo>
                  <a:pt x="3528336" y="538833"/>
                  <a:pt x="4000361" y="921856"/>
                  <a:pt x="3987709" y="1077757"/>
                </a:cubicBezTo>
                <a:cubicBezTo>
                  <a:pt x="4031680" y="1278519"/>
                  <a:pt x="4005081" y="1461915"/>
                  <a:pt x="3894044" y="1676388"/>
                </a:cubicBezTo>
                <a:cubicBezTo>
                  <a:pt x="3792518" y="1862827"/>
                  <a:pt x="3696908" y="1932276"/>
                  <a:pt x="3543390" y="2103661"/>
                </a:cubicBezTo>
                <a:cubicBezTo>
                  <a:pt x="3612132" y="2139825"/>
                  <a:pt x="3858669" y="2327497"/>
                  <a:pt x="4028144" y="2531670"/>
                </a:cubicBezTo>
                <a:cubicBezTo>
                  <a:pt x="4131856" y="2716593"/>
                  <a:pt x="4154588" y="2975181"/>
                  <a:pt x="4084302" y="3191771"/>
                </a:cubicBezTo>
                <a:cubicBezTo>
                  <a:pt x="4014016" y="3408361"/>
                  <a:pt x="3625395" y="3502451"/>
                  <a:pt x="3436554" y="3480837"/>
                </a:cubicBezTo>
                <a:cubicBezTo>
                  <a:pt x="3162775" y="3475149"/>
                  <a:pt x="3101429" y="3277592"/>
                  <a:pt x="2877177" y="3175279"/>
                </a:cubicBezTo>
                <a:cubicBezTo>
                  <a:pt x="2894504" y="3607375"/>
                  <a:pt x="2914475" y="3710780"/>
                  <a:pt x="2778013" y="3969238"/>
                </a:cubicBezTo>
                <a:cubicBezTo>
                  <a:pt x="2675317" y="4158841"/>
                  <a:pt x="2186666" y="4216948"/>
                  <a:pt x="2055637" y="4082613"/>
                </a:cubicBezTo>
                <a:cubicBezTo>
                  <a:pt x="1864925" y="3886615"/>
                  <a:pt x="1890619" y="3767587"/>
                  <a:pt x="1770949" y="3501246"/>
                </a:cubicBezTo>
                <a:cubicBezTo>
                  <a:pt x="1636244" y="3716694"/>
                  <a:pt x="1416908" y="3960804"/>
                  <a:pt x="1186678" y="4091260"/>
                </a:cubicBezTo>
                <a:cubicBezTo>
                  <a:pt x="897982" y="4266777"/>
                  <a:pt x="590902" y="3785538"/>
                  <a:pt x="593153" y="3510685"/>
                </a:cubicBezTo>
                <a:cubicBezTo>
                  <a:pt x="668024" y="3032803"/>
                  <a:pt x="776703" y="3128308"/>
                  <a:pt x="893661" y="2801538"/>
                </a:cubicBezTo>
                <a:cubicBezTo>
                  <a:pt x="401626" y="2832796"/>
                  <a:pt x="367644" y="2772951"/>
                  <a:pt x="226406" y="2701009"/>
                </a:cubicBezTo>
                <a:cubicBezTo>
                  <a:pt x="-130899" y="2493820"/>
                  <a:pt x="7518" y="2101793"/>
                  <a:pt x="149268" y="1930244"/>
                </a:cubicBezTo>
                <a:close/>
              </a:path>
            </a:pathLst>
          </a:custGeom>
          <a:solidFill>
            <a:srgbClr val="ADC5B2"/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0" name="Google Shape;110;g3fb3b8d235b_0_550"/>
          <p:cNvSpPr/>
          <p:nvPr/>
        </p:nvSpPr>
        <p:spPr>
          <a:xfrm rot="9488747">
            <a:off x="6666259" y="5279202"/>
            <a:ext cx="2238476" cy="1210725"/>
          </a:xfrm>
          <a:custGeom>
            <a:avLst/>
            <a:gdLst/>
            <a:ahLst/>
            <a:cxnLst/>
            <a:rect l="l" t="t" r="r" b="b"/>
            <a:pathLst>
              <a:path w="4444077" h="1723714" extrusionOk="0">
                <a:moveTo>
                  <a:pt x="0" y="233793"/>
                </a:moveTo>
                <a:cubicBezTo>
                  <a:pt x="1291362" y="189652"/>
                  <a:pt x="3168354" y="57895"/>
                  <a:pt x="4444077" y="0"/>
                </a:cubicBezTo>
                <a:cubicBezTo>
                  <a:pt x="4352550" y="749432"/>
                  <a:pt x="4165621" y="965526"/>
                  <a:pt x="3785451" y="1249978"/>
                </a:cubicBezTo>
                <a:cubicBezTo>
                  <a:pt x="3673777" y="1343004"/>
                  <a:pt x="3277609" y="1550393"/>
                  <a:pt x="3094982" y="1618611"/>
                </a:cubicBezTo>
                <a:cubicBezTo>
                  <a:pt x="2720022" y="1693312"/>
                  <a:pt x="2448872" y="1714402"/>
                  <a:pt x="2116960" y="1720870"/>
                </a:cubicBezTo>
                <a:cubicBezTo>
                  <a:pt x="1785048" y="1727338"/>
                  <a:pt x="1342148" y="1728723"/>
                  <a:pt x="1103512" y="1657418"/>
                </a:cubicBezTo>
                <a:cubicBezTo>
                  <a:pt x="754766" y="1482101"/>
                  <a:pt x="340352" y="1121045"/>
                  <a:pt x="0" y="233793"/>
                </a:cubicBezTo>
                <a:close/>
              </a:path>
            </a:pathLst>
          </a:custGeom>
          <a:solidFill>
            <a:srgbClr val="E4C17B"/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1" name="Google Shape;111;g3fb3b8d235b_0_550"/>
          <p:cNvSpPr/>
          <p:nvPr/>
        </p:nvSpPr>
        <p:spPr>
          <a:xfrm rot="-4377256">
            <a:off x="8676509" y="5162956"/>
            <a:ext cx="1902206" cy="1132601"/>
          </a:xfrm>
          <a:custGeom>
            <a:avLst/>
            <a:gdLst/>
            <a:ahLst/>
            <a:cxnLst/>
            <a:rect l="l" t="t" r="r" b="b"/>
            <a:pathLst>
              <a:path w="3431404" h="1967436" extrusionOk="0">
                <a:moveTo>
                  <a:pt x="3383099" y="1967436"/>
                </a:moveTo>
                <a:lnTo>
                  <a:pt x="103200" y="1967436"/>
                </a:lnTo>
                <a:lnTo>
                  <a:pt x="96094" y="1904172"/>
                </a:lnTo>
                <a:cubicBezTo>
                  <a:pt x="59860" y="1517992"/>
                  <a:pt x="52689" y="1111230"/>
                  <a:pt x="30923" y="873691"/>
                </a:cubicBezTo>
                <a:cubicBezTo>
                  <a:pt x="8050" y="534740"/>
                  <a:pt x="-14733" y="250973"/>
                  <a:pt x="12232" y="0"/>
                </a:cubicBezTo>
                <a:lnTo>
                  <a:pt x="3416309" y="4176"/>
                </a:lnTo>
                <a:cubicBezTo>
                  <a:pt x="3456320" y="24310"/>
                  <a:pt x="3402173" y="846636"/>
                  <a:pt x="3419269" y="1195523"/>
                </a:cubicBezTo>
                <a:cubicBezTo>
                  <a:pt x="3424380" y="1414648"/>
                  <a:pt x="3409967" y="1696133"/>
                  <a:pt x="3389093" y="1921570"/>
                </a:cubicBezTo>
                <a:lnTo>
                  <a:pt x="3383099" y="19674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112" name="Google Shape;112;g3fb3b8d235b_0_550"/>
          <p:cNvGrpSpPr/>
          <p:nvPr/>
        </p:nvGrpSpPr>
        <p:grpSpPr>
          <a:xfrm>
            <a:off x="10970349" y="5677762"/>
            <a:ext cx="573299" cy="415126"/>
            <a:chOff x="-1002727" y="993938"/>
            <a:chExt cx="737647" cy="534130"/>
          </a:xfrm>
        </p:grpSpPr>
        <p:sp>
          <p:nvSpPr>
            <p:cNvPr id="113" name="Google Shape;113;g3fb3b8d235b_0_550"/>
            <p:cNvSpPr/>
            <p:nvPr/>
          </p:nvSpPr>
          <p:spPr>
            <a:xfrm rot="-757768" flipH="1">
              <a:off x="-987870" y="1008298"/>
              <a:ext cx="148185" cy="152481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60925" rIns="121900" bIns="6092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14" name="Google Shape;114;g3fb3b8d235b_0_550"/>
            <p:cNvSpPr/>
            <p:nvPr/>
          </p:nvSpPr>
          <p:spPr>
            <a:xfrm>
              <a:off x="-747692" y="1428841"/>
              <a:ext cx="257558" cy="99227"/>
            </a:xfrm>
            <a:custGeom>
              <a:avLst/>
              <a:gdLst/>
              <a:ahLst/>
              <a:cxnLst/>
              <a:rect l="l" t="t" r="r" b="b"/>
              <a:pathLst>
                <a:path w="202403" h="91665" extrusionOk="0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71975" cap="rnd" cmpd="sng">
              <a:solidFill>
                <a:schemeClr val="dk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121900" tIns="60925" rIns="121900" bIns="6092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15" name="Google Shape;115;g3fb3b8d235b_0_550"/>
            <p:cNvSpPr/>
            <p:nvPr/>
          </p:nvSpPr>
          <p:spPr>
            <a:xfrm rot="5636944">
              <a:off x="-455234" y="970430"/>
              <a:ext cx="141384" cy="229729"/>
            </a:xfrm>
            <a:custGeom>
              <a:avLst/>
              <a:gdLst/>
              <a:ahLst/>
              <a:cxnLst/>
              <a:rect l="l" t="t" r="r" b="b"/>
              <a:pathLst>
                <a:path w="111281" h="146914" extrusionOk="0">
                  <a:moveTo>
                    <a:pt x="0" y="4905"/>
                  </a:moveTo>
                  <a:cubicBezTo>
                    <a:pt x="42748" y="79468"/>
                    <a:pt x="72320" y="142563"/>
                    <a:pt x="83651" y="146741"/>
                  </a:cubicBezTo>
                  <a:cubicBezTo>
                    <a:pt x="94982" y="150919"/>
                    <a:pt x="92190" y="78958"/>
                    <a:pt x="111281" y="0"/>
                  </a:cubicBezTo>
                </a:path>
              </a:pathLst>
            </a:custGeom>
            <a:noFill/>
            <a:ln w="71975" cap="rnd" cmpd="sng">
              <a:solidFill>
                <a:schemeClr val="dk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121900" tIns="60925" rIns="121900" bIns="6092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116" name="Google Shape;116;g3fb3b8d235b_0_550"/>
          <p:cNvGrpSpPr/>
          <p:nvPr/>
        </p:nvGrpSpPr>
        <p:grpSpPr>
          <a:xfrm rot="-1185176">
            <a:off x="7459002" y="5731923"/>
            <a:ext cx="654675" cy="291532"/>
            <a:chOff x="10096975" y="5939226"/>
            <a:chExt cx="930042" cy="414156"/>
          </a:xfrm>
        </p:grpSpPr>
        <p:sp>
          <p:nvSpPr>
            <p:cNvPr id="117" name="Google Shape;117;g3fb3b8d235b_0_550"/>
            <p:cNvSpPr/>
            <p:nvPr/>
          </p:nvSpPr>
          <p:spPr>
            <a:xfrm>
              <a:off x="10655179" y="5944357"/>
              <a:ext cx="213535" cy="76311"/>
            </a:xfrm>
            <a:custGeom>
              <a:avLst/>
              <a:gdLst/>
              <a:ahLst/>
              <a:cxnLst/>
              <a:rect l="l" t="t" r="r" b="b"/>
              <a:pathLst>
                <a:path w="202403" h="91665" extrusionOk="0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71975" cap="rnd" cmpd="sng">
              <a:solidFill>
                <a:schemeClr val="dk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121900" tIns="60925" rIns="121900" bIns="6092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18" name="Google Shape;118;g3fb3b8d235b_0_550"/>
            <p:cNvSpPr/>
            <p:nvPr/>
          </p:nvSpPr>
          <p:spPr>
            <a:xfrm>
              <a:off x="10273067" y="5939226"/>
              <a:ext cx="213535" cy="76311"/>
            </a:xfrm>
            <a:custGeom>
              <a:avLst/>
              <a:gdLst/>
              <a:ahLst/>
              <a:cxnLst/>
              <a:rect l="l" t="t" r="r" b="b"/>
              <a:pathLst>
                <a:path w="202403" h="91665" extrusionOk="0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71975" cap="rnd" cmpd="sng">
              <a:solidFill>
                <a:schemeClr val="dk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121900" tIns="60925" rIns="121900" bIns="6092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19" name="Google Shape;119;g3fb3b8d235b_0_550"/>
            <p:cNvSpPr/>
            <p:nvPr/>
          </p:nvSpPr>
          <p:spPr>
            <a:xfrm>
              <a:off x="10096975" y="6085720"/>
              <a:ext cx="930042" cy="267662"/>
            </a:xfrm>
            <a:custGeom>
              <a:avLst/>
              <a:gdLst/>
              <a:ahLst/>
              <a:cxnLst/>
              <a:rect l="l" t="t" r="r" b="b"/>
              <a:pathLst>
                <a:path w="202403" h="91665" extrusionOk="0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71975" cap="rnd" cmpd="sng">
              <a:solidFill>
                <a:schemeClr val="dk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121900" tIns="60925" rIns="121900" bIns="6092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120" name="Google Shape;120;g3fb3b8d235b_0_550"/>
          <p:cNvGrpSpPr/>
          <p:nvPr/>
        </p:nvGrpSpPr>
        <p:grpSpPr>
          <a:xfrm flipH="1">
            <a:off x="9395019" y="5246724"/>
            <a:ext cx="606322" cy="325063"/>
            <a:chOff x="5447388" y="3100610"/>
            <a:chExt cx="1500797" cy="804612"/>
          </a:xfrm>
        </p:grpSpPr>
        <p:sp>
          <p:nvSpPr>
            <p:cNvPr id="121" name="Google Shape;121;g3fb3b8d235b_0_550"/>
            <p:cNvSpPr/>
            <p:nvPr/>
          </p:nvSpPr>
          <p:spPr>
            <a:xfrm>
              <a:off x="5447388" y="3266522"/>
              <a:ext cx="541200" cy="638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60925" rIns="121900" bIns="6092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22" name="Google Shape;122;g3fb3b8d235b_0_550"/>
            <p:cNvSpPr/>
            <p:nvPr/>
          </p:nvSpPr>
          <p:spPr>
            <a:xfrm>
              <a:off x="5648906" y="3266522"/>
              <a:ext cx="325836" cy="289179"/>
            </a:xfrm>
            <a:custGeom>
              <a:avLst/>
              <a:gdLst/>
              <a:ahLst/>
              <a:cxnLst/>
              <a:rect l="l" t="t" r="r" b="b"/>
              <a:pathLst>
                <a:path w="325836" h="289179" extrusionOk="0">
                  <a:moveTo>
                    <a:pt x="66769" y="0"/>
                  </a:moveTo>
                  <a:cubicBezTo>
                    <a:pt x="178875" y="0"/>
                    <a:pt x="275061" y="80416"/>
                    <a:pt x="316147" y="195023"/>
                  </a:cubicBezTo>
                  <a:lnTo>
                    <a:pt x="325836" y="231847"/>
                  </a:lnTo>
                  <a:lnTo>
                    <a:pt x="265409" y="275001"/>
                  </a:lnTo>
                  <a:cubicBezTo>
                    <a:pt x="240185" y="285865"/>
                    <a:pt x="212992" y="290848"/>
                    <a:pt x="185019" y="288684"/>
                  </a:cubicBezTo>
                  <a:cubicBezTo>
                    <a:pt x="73129" y="280029"/>
                    <a:pt x="-14093" y="186477"/>
                    <a:pt x="1897" y="21266"/>
                  </a:cubicBezTo>
                  <a:lnTo>
                    <a:pt x="4770" y="9217"/>
                  </a:lnTo>
                  <a:lnTo>
                    <a:pt x="12224" y="6487"/>
                  </a:lnTo>
                  <a:cubicBezTo>
                    <a:pt x="29843" y="2234"/>
                    <a:pt x="48085" y="0"/>
                    <a:pt x="667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60925" rIns="121900" bIns="6092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23" name="Google Shape;123;g3fb3b8d235b_0_550"/>
            <p:cNvSpPr/>
            <p:nvPr/>
          </p:nvSpPr>
          <p:spPr>
            <a:xfrm>
              <a:off x="6406985" y="3100610"/>
              <a:ext cx="541200" cy="638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60925" rIns="121900" bIns="6092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24" name="Google Shape;124;g3fb3b8d235b_0_550"/>
            <p:cNvSpPr/>
            <p:nvPr/>
          </p:nvSpPr>
          <p:spPr>
            <a:xfrm>
              <a:off x="6611291" y="3100610"/>
              <a:ext cx="325836" cy="289179"/>
            </a:xfrm>
            <a:custGeom>
              <a:avLst/>
              <a:gdLst/>
              <a:ahLst/>
              <a:cxnLst/>
              <a:rect l="l" t="t" r="r" b="b"/>
              <a:pathLst>
                <a:path w="325836" h="289179" extrusionOk="0">
                  <a:moveTo>
                    <a:pt x="66769" y="0"/>
                  </a:moveTo>
                  <a:cubicBezTo>
                    <a:pt x="178875" y="0"/>
                    <a:pt x="275061" y="80416"/>
                    <a:pt x="316147" y="195023"/>
                  </a:cubicBezTo>
                  <a:lnTo>
                    <a:pt x="325836" y="231847"/>
                  </a:lnTo>
                  <a:lnTo>
                    <a:pt x="265409" y="275001"/>
                  </a:lnTo>
                  <a:cubicBezTo>
                    <a:pt x="240185" y="285865"/>
                    <a:pt x="212992" y="290848"/>
                    <a:pt x="185019" y="288684"/>
                  </a:cubicBezTo>
                  <a:cubicBezTo>
                    <a:pt x="73129" y="280029"/>
                    <a:pt x="-14093" y="186477"/>
                    <a:pt x="1897" y="21266"/>
                  </a:cubicBezTo>
                  <a:lnTo>
                    <a:pt x="4770" y="9217"/>
                  </a:lnTo>
                  <a:lnTo>
                    <a:pt x="12224" y="6487"/>
                  </a:lnTo>
                  <a:cubicBezTo>
                    <a:pt x="29843" y="2234"/>
                    <a:pt x="48085" y="0"/>
                    <a:pt x="667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60925" rIns="121900" bIns="6092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25" name="Google Shape;125;g3fb3b8d235b_0_550"/>
            <p:cNvSpPr/>
            <p:nvPr/>
          </p:nvSpPr>
          <p:spPr>
            <a:xfrm>
              <a:off x="6145254" y="3809875"/>
              <a:ext cx="202239" cy="91643"/>
            </a:xfrm>
            <a:custGeom>
              <a:avLst/>
              <a:gdLst/>
              <a:ahLst/>
              <a:cxnLst/>
              <a:rect l="l" t="t" r="r" b="b"/>
              <a:pathLst>
                <a:path w="202239" h="91643" extrusionOk="0">
                  <a:moveTo>
                    <a:pt x="0" y="6914"/>
                  </a:moveTo>
                  <a:cubicBezTo>
                    <a:pt x="25926" y="61795"/>
                    <a:pt x="73464" y="92764"/>
                    <a:pt x="107170" y="91612"/>
                  </a:cubicBezTo>
                  <a:cubicBezTo>
                    <a:pt x="140876" y="90460"/>
                    <a:pt x="196335" y="69070"/>
                    <a:pt x="202239" y="0"/>
                  </a:cubicBezTo>
                </a:path>
              </a:pathLst>
            </a:custGeom>
            <a:noFill/>
            <a:ln w="71975" cap="rnd" cmpd="sng">
              <a:solidFill>
                <a:schemeClr val="dk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121900" tIns="60925" rIns="121900" bIns="6092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126" name="Google Shape;126;g3fb3b8d235b_0_550"/>
          <p:cNvSpPr txBox="1">
            <a:spLocks noGrp="1"/>
          </p:cNvSpPr>
          <p:nvPr>
            <p:ph type="title"/>
          </p:nvPr>
        </p:nvSpPr>
        <p:spPr>
          <a:xfrm>
            <a:off x="699661" y="947057"/>
            <a:ext cx="3848100" cy="21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rmAutofit/>
          </a:bodyPr>
          <a:lstStyle>
            <a:lvl1pPr lvl="0" algn="l">
              <a:lnSpc>
                <a:spcPct val="5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g3fb3b8d235b_0_550"/>
          <p:cNvSpPr txBox="1">
            <a:spLocks noGrp="1"/>
          </p:cNvSpPr>
          <p:nvPr>
            <p:ph type="body" idx="1"/>
          </p:nvPr>
        </p:nvSpPr>
        <p:spPr>
          <a:xfrm>
            <a:off x="5220976" y="922247"/>
            <a:ext cx="5618400" cy="30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rmAutofit/>
          </a:bodyPr>
          <a:lstStyle>
            <a:lvl1pPr marL="457200" lvl="0" indent="-3810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/>
            </a:lvl1pPr>
            <a:lvl2pPr marL="914400" lvl="1" indent="-381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/>
            </a:lvl2pPr>
            <a:lvl3pPr marL="1371600" lvl="2" indent="-381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/>
            </a:lvl3pPr>
            <a:lvl4pPr marL="1828800" lvl="3" indent="-381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/>
            </a:lvl4pPr>
            <a:lvl5pPr marL="2286000" lvl="4" indent="-381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/>
            </a:lvl5pPr>
            <a:lvl6pPr marL="2743200" lvl="5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6pPr>
            <a:lvl7pPr marL="3200400" lvl="6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7pPr>
            <a:lvl8pPr marL="3657600" lvl="7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8pPr>
            <a:lvl9pPr marL="4114800" lvl="8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9pPr>
          </a:lstStyle>
          <a:p>
            <a:endParaRPr/>
          </a:p>
        </p:txBody>
      </p:sp>
      <p:sp>
        <p:nvSpPr>
          <p:cNvPr id="128" name="Google Shape;128;g3fb3b8d235b_0_550"/>
          <p:cNvSpPr txBox="1">
            <a:spLocks noGrp="1"/>
          </p:cNvSpPr>
          <p:nvPr>
            <p:ph type="ftr" idx="11"/>
          </p:nvPr>
        </p:nvSpPr>
        <p:spPr>
          <a:xfrm>
            <a:off x="699660" y="6356351"/>
            <a:ext cx="317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g3fb3b8d235b_0_550"/>
          <p:cNvSpPr txBox="1">
            <a:spLocks noGrp="1"/>
          </p:cNvSpPr>
          <p:nvPr>
            <p:ph type="dt" idx="10"/>
          </p:nvPr>
        </p:nvSpPr>
        <p:spPr>
          <a:xfrm>
            <a:off x="3928992" y="6356351"/>
            <a:ext cx="2066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g3fb3b8d235b_0_550"/>
          <p:cNvSpPr txBox="1">
            <a:spLocks noGrp="1"/>
          </p:cNvSpPr>
          <p:nvPr>
            <p:ph type="sldNum" idx="12"/>
          </p:nvPr>
        </p:nvSpPr>
        <p:spPr>
          <a:xfrm>
            <a:off x="6177381" y="6356351"/>
            <a:ext cx="49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43562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Comparison">
  <p:cSld name="1_Comparison">
    <p:bg>
      <p:bgPr>
        <a:solidFill>
          <a:schemeClr val="lt1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fb3b8d235b_0_573"/>
          <p:cNvSpPr txBox="1">
            <a:spLocks noGrp="1"/>
          </p:cNvSpPr>
          <p:nvPr>
            <p:ph type="title"/>
          </p:nvPr>
        </p:nvSpPr>
        <p:spPr>
          <a:xfrm>
            <a:off x="402335" y="365760"/>
            <a:ext cx="112563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b" anchorCtr="0">
            <a:normAutofit/>
          </a:bodyPr>
          <a:lstStyle>
            <a:lvl1pPr lvl="0" algn="l">
              <a:lnSpc>
                <a:spcPct val="5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g3fb3b8d235b_0_573"/>
          <p:cNvSpPr txBox="1">
            <a:spLocks noGrp="1"/>
          </p:cNvSpPr>
          <p:nvPr>
            <p:ph type="body" idx="1"/>
          </p:nvPr>
        </p:nvSpPr>
        <p:spPr>
          <a:xfrm>
            <a:off x="415048" y="1490472"/>
            <a:ext cx="5322000" cy="6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 b="0" cap="none">
                <a:latin typeface="JasmineUPC"/>
                <a:ea typeface="JasmineUPC"/>
                <a:cs typeface="JasmineUPC"/>
                <a:sym typeface="JasmineUPC"/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34" name="Google Shape;134;g3fb3b8d235b_0_573"/>
          <p:cNvSpPr txBox="1">
            <a:spLocks noGrp="1"/>
          </p:cNvSpPr>
          <p:nvPr>
            <p:ph type="body" idx="2"/>
          </p:nvPr>
        </p:nvSpPr>
        <p:spPr>
          <a:xfrm>
            <a:off x="419100" y="2212975"/>
            <a:ext cx="5304000" cy="38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rmAutofit/>
          </a:bodyPr>
          <a:lstStyle>
            <a:lvl1pPr marL="457200" lvl="0" indent="-3810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/>
            </a:lvl1pPr>
            <a:lvl2pPr marL="914400" lvl="1" indent="-381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/>
            </a:lvl2pPr>
            <a:lvl3pPr marL="1371600" lvl="2" indent="-381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/>
            </a:lvl3pPr>
            <a:lvl4pPr marL="1828800" lvl="3" indent="-381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/>
            </a:lvl4pPr>
            <a:lvl5pPr marL="2286000" lvl="4" indent="-381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/>
            </a:lvl5pPr>
            <a:lvl6pPr marL="2743200" lvl="5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6pPr>
            <a:lvl7pPr marL="3200400" lvl="6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7pPr>
            <a:lvl8pPr marL="3657600" lvl="7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8pPr>
            <a:lvl9pPr marL="4114800" lvl="8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9pPr>
          </a:lstStyle>
          <a:p>
            <a:endParaRPr/>
          </a:p>
        </p:txBody>
      </p:sp>
      <p:sp>
        <p:nvSpPr>
          <p:cNvPr id="135" name="Google Shape;135;g3fb3b8d235b_0_573"/>
          <p:cNvSpPr txBox="1">
            <a:spLocks noGrp="1"/>
          </p:cNvSpPr>
          <p:nvPr>
            <p:ph type="body" idx="3"/>
          </p:nvPr>
        </p:nvSpPr>
        <p:spPr>
          <a:xfrm>
            <a:off x="6345936" y="1490472"/>
            <a:ext cx="5322000" cy="6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 b="0" cap="none">
                <a:latin typeface="JasmineUPC"/>
                <a:ea typeface="JasmineUPC"/>
                <a:cs typeface="JasmineUPC"/>
                <a:sym typeface="JasmineUPC"/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36" name="Google Shape;136;g3fb3b8d235b_0_573"/>
          <p:cNvSpPr txBox="1">
            <a:spLocks noGrp="1"/>
          </p:cNvSpPr>
          <p:nvPr>
            <p:ph type="body" idx="4"/>
          </p:nvPr>
        </p:nvSpPr>
        <p:spPr>
          <a:xfrm>
            <a:off x="6345239" y="2212975"/>
            <a:ext cx="5322000" cy="38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rmAutofit/>
          </a:bodyPr>
          <a:lstStyle>
            <a:lvl1pPr marL="457200" lvl="0" indent="-3810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/>
            </a:lvl1pPr>
            <a:lvl2pPr marL="914400" lvl="1" indent="-381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/>
            </a:lvl2pPr>
            <a:lvl3pPr marL="1371600" lvl="2" indent="-381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/>
            </a:lvl3pPr>
            <a:lvl4pPr marL="1828800" lvl="3" indent="-381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/>
            </a:lvl4pPr>
            <a:lvl5pPr marL="2286000" lvl="4" indent="-381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/>
            </a:lvl5pPr>
            <a:lvl6pPr marL="2743200" lvl="5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6pPr>
            <a:lvl7pPr marL="3200400" lvl="6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7pPr>
            <a:lvl8pPr marL="3657600" lvl="7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8pPr>
            <a:lvl9pPr marL="4114800" lvl="8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9pPr>
          </a:lstStyle>
          <a:p>
            <a:endParaRPr/>
          </a:p>
        </p:txBody>
      </p:sp>
      <p:sp>
        <p:nvSpPr>
          <p:cNvPr id="137" name="Google Shape;137;g3fb3b8d235b_0_573"/>
          <p:cNvSpPr txBox="1">
            <a:spLocks noGrp="1"/>
          </p:cNvSpPr>
          <p:nvPr>
            <p:ph type="ftr" idx="11"/>
          </p:nvPr>
        </p:nvSpPr>
        <p:spPr>
          <a:xfrm>
            <a:off x="699660" y="6356351"/>
            <a:ext cx="317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g3fb3b8d235b_0_573"/>
          <p:cNvSpPr txBox="1">
            <a:spLocks noGrp="1"/>
          </p:cNvSpPr>
          <p:nvPr>
            <p:ph type="dt" idx="10"/>
          </p:nvPr>
        </p:nvSpPr>
        <p:spPr>
          <a:xfrm>
            <a:off x="9266713" y="6356351"/>
            <a:ext cx="2066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g3fb3b8d235b_0_573"/>
          <p:cNvSpPr txBox="1">
            <a:spLocks noGrp="1"/>
          </p:cNvSpPr>
          <p:nvPr>
            <p:ph type="sldNum" idx="12"/>
          </p:nvPr>
        </p:nvSpPr>
        <p:spPr>
          <a:xfrm>
            <a:off x="11515104" y="6356351"/>
            <a:ext cx="49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139390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">
    <p:bg>
      <p:bgPr>
        <a:solidFill>
          <a:schemeClr val="lt2">
            <a:alpha val="60000"/>
          </a:schemeClr>
        </a:soli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fb3b8d235b_0_58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DED1">
              <a:alpha val="60000"/>
            </a:srgbClr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2" name="Google Shape;142;g3fb3b8d235b_0_582"/>
          <p:cNvSpPr/>
          <p:nvPr/>
        </p:nvSpPr>
        <p:spPr>
          <a:xfrm rot="-5400000">
            <a:off x="7081212" y="1747209"/>
            <a:ext cx="6857999" cy="3363581"/>
          </a:xfrm>
          <a:custGeom>
            <a:avLst/>
            <a:gdLst/>
            <a:ahLst/>
            <a:cxnLst/>
            <a:rect l="l" t="t" r="r" b="b"/>
            <a:pathLst>
              <a:path w="6857999" h="3363581" extrusionOk="0">
                <a:moveTo>
                  <a:pt x="6857999" y="123826"/>
                </a:moveTo>
                <a:lnTo>
                  <a:pt x="6857999" y="3363581"/>
                </a:lnTo>
                <a:lnTo>
                  <a:pt x="0" y="3363580"/>
                </a:lnTo>
                <a:lnTo>
                  <a:pt x="0" y="393588"/>
                </a:lnTo>
                <a:lnTo>
                  <a:pt x="23185" y="395032"/>
                </a:lnTo>
                <a:cubicBezTo>
                  <a:pt x="496825" y="395032"/>
                  <a:pt x="524786" y="32794"/>
                  <a:pt x="998435" y="32794"/>
                </a:cubicBezTo>
                <a:cubicBezTo>
                  <a:pt x="1472074" y="32794"/>
                  <a:pt x="1606142" y="382113"/>
                  <a:pt x="1917762" y="395033"/>
                </a:cubicBezTo>
                <a:cubicBezTo>
                  <a:pt x="2229382" y="407952"/>
                  <a:pt x="2394508" y="110307"/>
                  <a:pt x="2868155" y="110307"/>
                </a:cubicBezTo>
                <a:cubicBezTo>
                  <a:pt x="3341795" y="110307"/>
                  <a:pt x="3498128" y="413417"/>
                  <a:pt x="3812338" y="395033"/>
                </a:cubicBezTo>
                <a:cubicBezTo>
                  <a:pt x="4126547" y="376649"/>
                  <a:pt x="4279764" y="2"/>
                  <a:pt x="4753412" y="0"/>
                </a:cubicBezTo>
                <a:cubicBezTo>
                  <a:pt x="5070140" y="0"/>
                  <a:pt x="5392874" y="378636"/>
                  <a:pt x="5712709" y="395033"/>
                </a:cubicBezTo>
                <a:cubicBezTo>
                  <a:pt x="6032544" y="411429"/>
                  <a:pt x="6198776" y="98381"/>
                  <a:pt x="6672424" y="98381"/>
                </a:cubicBezTo>
                <a:cubicBezTo>
                  <a:pt x="6738107" y="101458"/>
                  <a:pt x="6796840" y="109656"/>
                  <a:pt x="6849948" y="121630"/>
                </a:cubicBezTo>
                <a:close/>
              </a:path>
            </a:pathLst>
          </a:custGeom>
          <a:solidFill>
            <a:srgbClr val="ADC5B2"/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143" name="Google Shape;143;g3fb3b8d235b_0_582"/>
          <p:cNvGrpSpPr/>
          <p:nvPr/>
        </p:nvGrpSpPr>
        <p:grpSpPr>
          <a:xfrm>
            <a:off x="6712883" y="320190"/>
            <a:ext cx="3405989" cy="3254363"/>
            <a:chOff x="6643263" y="557517"/>
            <a:chExt cx="3258385" cy="3113329"/>
          </a:xfrm>
        </p:grpSpPr>
        <p:sp>
          <p:nvSpPr>
            <p:cNvPr id="144" name="Google Shape;144;g3fb3b8d235b_0_582"/>
            <p:cNvSpPr/>
            <p:nvPr/>
          </p:nvSpPr>
          <p:spPr>
            <a:xfrm rot="-306389">
              <a:off x="6764389" y="686077"/>
              <a:ext cx="3016133" cy="2856209"/>
            </a:xfrm>
            <a:custGeom>
              <a:avLst/>
              <a:gdLst/>
              <a:ahLst/>
              <a:cxnLst/>
              <a:rect l="l" t="t" r="r" b="b"/>
              <a:pathLst>
                <a:path w="5113467" h="4842336" extrusionOk="0">
                  <a:moveTo>
                    <a:pt x="10941" y="2871943"/>
                  </a:moveTo>
                  <a:cubicBezTo>
                    <a:pt x="-133165" y="2864186"/>
                    <a:pt x="1186011" y="2342550"/>
                    <a:pt x="1623883" y="2131971"/>
                  </a:cubicBezTo>
                  <a:cubicBezTo>
                    <a:pt x="1463522" y="1944955"/>
                    <a:pt x="559785" y="1125194"/>
                    <a:pt x="496448" y="934102"/>
                  </a:cubicBezTo>
                  <a:cubicBezTo>
                    <a:pt x="496242" y="859702"/>
                    <a:pt x="2167940" y="1438559"/>
                    <a:pt x="2264542" y="1457423"/>
                  </a:cubicBezTo>
                  <a:cubicBezTo>
                    <a:pt x="2383985" y="1210092"/>
                    <a:pt x="2572744" y="370638"/>
                    <a:pt x="2778435" y="376"/>
                  </a:cubicBezTo>
                  <a:cubicBezTo>
                    <a:pt x="2864730" y="-25098"/>
                    <a:pt x="3096740" y="1251340"/>
                    <a:pt x="3191782" y="1613777"/>
                  </a:cubicBezTo>
                  <a:cubicBezTo>
                    <a:pt x="3846850" y="1216373"/>
                    <a:pt x="4524029" y="677887"/>
                    <a:pt x="4708859" y="711600"/>
                  </a:cubicBezTo>
                  <a:cubicBezTo>
                    <a:pt x="4682029" y="917420"/>
                    <a:pt x="4379632" y="1342752"/>
                    <a:pt x="4283767" y="1481367"/>
                  </a:cubicBezTo>
                  <a:lnTo>
                    <a:pt x="3933674" y="2013361"/>
                  </a:lnTo>
                  <a:cubicBezTo>
                    <a:pt x="4199296" y="2079989"/>
                    <a:pt x="4981863" y="2236546"/>
                    <a:pt x="5113376" y="2339765"/>
                  </a:cubicBezTo>
                  <a:cubicBezTo>
                    <a:pt x="5122708" y="2482002"/>
                    <a:pt x="4414109" y="2568301"/>
                    <a:pt x="3874626" y="2812017"/>
                  </a:cubicBezTo>
                  <a:cubicBezTo>
                    <a:pt x="4068985" y="3056194"/>
                    <a:pt x="4646826" y="3630712"/>
                    <a:pt x="4839255" y="3987808"/>
                  </a:cubicBezTo>
                  <a:cubicBezTo>
                    <a:pt x="4873795" y="4086399"/>
                    <a:pt x="3678757" y="3513942"/>
                    <a:pt x="3360142" y="3472928"/>
                  </a:cubicBezTo>
                  <a:cubicBezTo>
                    <a:pt x="3313766" y="3788235"/>
                    <a:pt x="3229978" y="4781903"/>
                    <a:pt x="3195055" y="4840888"/>
                  </a:cubicBezTo>
                  <a:cubicBezTo>
                    <a:pt x="3058760" y="4889358"/>
                    <a:pt x="2497162" y="3704868"/>
                    <a:pt x="2432893" y="3718549"/>
                  </a:cubicBezTo>
                  <a:cubicBezTo>
                    <a:pt x="2301511" y="3712882"/>
                    <a:pt x="1249236" y="4573515"/>
                    <a:pt x="1103906" y="4437432"/>
                  </a:cubicBezTo>
                  <a:cubicBezTo>
                    <a:pt x="1178777" y="3959550"/>
                    <a:pt x="1460352" y="3422164"/>
                    <a:pt x="1588268" y="2982171"/>
                  </a:cubicBezTo>
                  <a:cubicBezTo>
                    <a:pt x="1500275" y="2910840"/>
                    <a:pt x="14457" y="2978890"/>
                    <a:pt x="10941" y="28719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60925" rIns="121900" bIns="6092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45" name="Google Shape;145;g3fb3b8d235b_0_582"/>
            <p:cNvSpPr/>
            <p:nvPr/>
          </p:nvSpPr>
          <p:spPr>
            <a:xfrm rot="860215">
              <a:off x="8184989" y="2434825"/>
              <a:ext cx="210305" cy="87241"/>
            </a:xfrm>
            <a:custGeom>
              <a:avLst/>
              <a:gdLst/>
              <a:ahLst/>
              <a:cxnLst/>
              <a:rect l="l" t="t" r="r" b="b"/>
              <a:pathLst>
                <a:path w="202239" h="91643" extrusionOk="0">
                  <a:moveTo>
                    <a:pt x="0" y="6914"/>
                  </a:moveTo>
                  <a:cubicBezTo>
                    <a:pt x="25926" y="61795"/>
                    <a:pt x="73464" y="92764"/>
                    <a:pt x="107170" y="91612"/>
                  </a:cubicBezTo>
                  <a:cubicBezTo>
                    <a:pt x="140876" y="90460"/>
                    <a:pt x="196335" y="69070"/>
                    <a:pt x="202239" y="0"/>
                  </a:cubicBezTo>
                </a:path>
              </a:pathLst>
            </a:custGeom>
            <a:noFill/>
            <a:ln w="71975" cap="rnd" cmpd="sng">
              <a:solidFill>
                <a:schemeClr val="dk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121900" tIns="60925" rIns="121900" bIns="6092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46" name="Google Shape;146;g3fb3b8d235b_0_582"/>
            <p:cNvSpPr/>
            <p:nvPr/>
          </p:nvSpPr>
          <p:spPr>
            <a:xfrm rot="-10211850" flipH="1">
              <a:off x="7983062" y="1904908"/>
              <a:ext cx="290745" cy="34307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60925" rIns="121900" bIns="6092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47" name="Google Shape;147;g3fb3b8d235b_0_582"/>
            <p:cNvSpPr/>
            <p:nvPr/>
          </p:nvSpPr>
          <p:spPr>
            <a:xfrm rot="-10212804" flipH="1">
              <a:off x="8007755" y="2117139"/>
              <a:ext cx="222538" cy="129942"/>
            </a:xfrm>
            <a:custGeom>
              <a:avLst/>
              <a:gdLst/>
              <a:ahLst/>
              <a:cxnLst/>
              <a:rect l="l" t="t" r="r" b="b"/>
              <a:pathLst>
                <a:path w="191528" h="111835" extrusionOk="0">
                  <a:moveTo>
                    <a:pt x="102196" y="111835"/>
                  </a:moveTo>
                  <a:cubicBezTo>
                    <a:pt x="136771" y="111835"/>
                    <a:pt x="168073" y="95301"/>
                    <a:pt x="190731" y="68568"/>
                  </a:cubicBezTo>
                  <a:lnTo>
                    <a:pt x="191528" y="67173"/>
                  </a:lnTo>
                  <a:lnTo>
                    <a:pt x="177867" y="43267"/>
                  </a:lnTo>
                  <a:cubicBezTo>
                    <a:pt x="155209" y="16534"/>
                    <a:pt x="123907" y="0"/>
                    <a:pt x="89332" y="0"/>
                  </a:cubicBezTo>
                  <a:cubicBezTo>
                    <a:pt x="54757" y="0"/>
                    <a:pt x="23455" y="16534"/>
                    <a:pt x="797" y="43267"/>
                  </a:cubicBezTo>
                  <a:lnTo>
                    <a:pt x="0" y="44662"/>
                  </a:lnTo>
                  <a:lnTo>
                    <a:pt x="13661" y="68568"/>
                  </a:lnTo>
                  <a:cubicBezTo>
                    <a:pt x="36319" y="95301"/>
                    <a:pt x="67621" y="111835"/>
                    <a:pt x="102196" y="1118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60925" rIns="121900" bIns="6092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48" name="Google Shape;148;g3fb3b8d235b_0_582"/>
            <p:cNvSpPr/>
            <p:nvPr/>
          </p:nvSpPr>
          <p:spPr>
            <a:xfrm rot="-10211850" flipH="1">
              <a:off x="8390170" y="1969800"/>
              <a:ext cx="290745" cy="34307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60925" rIns="121900" bIns="6092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49" name="Google Shape;149;g3fb3b8d235b_0_582"/>
            <p:cNvSpPr/>
            <p:nvPr/>
          </p:nvSpPr>
          <p:spPr>
            <a:xfrm rot="-10212804" flipH="1">
              <a:off x="8414863" y="2182030"/>
              <a:ext cx="222538" cy="129942"/>
            </a:xfrm>
            <a:custGeom>
              <a:avLst/>
              <a:gdLst/>
              <a:ahLst/>
              <a:cxnLst/>
              <a:rect l="l" t="t" r="r" b="b"/>
              <a:pathLst>
                <a:path w="191528" h="111835" extrusionOk="0">
                  <a:moveTo>
                    <a:pt x="102196" y="111835"/>
                  </a:moveTo>
                  <a:cubicBezTo>
                    <a:pt x="136771" y="111835"/>
                    <a:pt x="168073" y="95301"/>
                    <a:pt x="190731" y="68568"/>
                  </a:cubicBezTo>
                  <a:lnTo>
                    <a:pt x="191528" y="67173"/>
                  </a:lnTo>
                  <a:lnTo>
                    <a:pt x="177867" y="43267"/>
                  </a:lnTo>
                  <a:cubicBezTo>
                    <a:pt x="155209" y="16534"/>
                    <a:pt x="123907" y="0"/>
                    <a:pt x="89332" y="0"/>
                  </a:cubicBezTo>
                  <a:cubicBezTo>
                    <a:pt x="54757" y="0"/>
                    <a:pt x="23455" y="16534"/>
                    <a:pt x="797" y="43267"/>
                  </a:cubicBezTo>
                  <a:lnTo>
                    <a:pt x="0" y="44662"/>
                  </a:lnTo>
                  <a:lnTo>
                    <a:pt x="13661" y="68568"/>
                  </a:lnTo>
                  <a:cubicBezTo>
                    <a:pt x="36319" y="95301"/>
                    <a:pt x="67621" y="111835"/>
                    <a:pt x="102196" y="1118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60925" rIns="121900" bIns="6092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150" name="Google Shape;150;g3fb3b8d235b_0_582"/>
          <p:cNvSpPr txBox="1">
            <a:spLocks noGrp="1"/>
          </p:cNvSpPr>
          <p:nvPr>
            <p:ph type="title"/>
          </p:nvPr>
        </p:nvSpPr>
        <p:spPr>
          <a:xfrm>
            <a:off x="699660" y="1981200"/>
            <a:ext cx="5893500" cy="29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b" anchorCtr="0">
            <a:normAutofit/>
          </a:bodyPr>
          <a:lstStyle>
            <a:lvl1pPr lvl="0" algn="l">
              <a:lnSpc>
                <a:spcPct val="5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JasmineUPC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g3fb3b8d235b_0_582"/>
          <p:cNvSpPr txBox="1">
            <a:spLocks noGrp="1"/>
          </p:cNvSpPr>
          <p:nvPr>
            <p:ph type="subTitle" idx="1"/>
          </p:nvPr>
        </p:nvSpPr>
        <p:spPr>
          <a:xfrm>
            <a:off x="699659" y="4902455"/>
            <a:ext cx="4898100" cy="12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rmAutofit/>
          </a:bodyPr>
          <a:lstStyle>
            <a:lvl1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cap="none"/>
            </a:lvl1pPr>
            <a:lvl2pPr lvl="1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/>
            </a:lvl2pPr>
            <a:lvl3pPr lvl="2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/>
            </a:lvl3pPr>
            <a:lvl4pPr lvl="3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/>
            </a:lvl4pPr>
            <a:lvl5pPr lvl="4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g3fb3b8d235b_0_582"/>
          <p:cNvSpPr txBox="1">
            <a:spLocks noGrp="1"/>
          </p:cNvSpPr>
          <p:nvPr>
            <p:ph type="ftr" idx="11"/>
          </p:nvPr>
        </p:nvSpPr>
        <p:spPr>
          <a:xfrm>
            <a:off x="700791" y="251848"/>
            <a:ext cx="3256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g3fb3b8d235b_0_582"/>
          <p:cNvSpPr txBox="1">
            <a:spLocks noGrp="1"/>
          </p:cNvSpPr>
          <p:nvPr>
            <p:ph type="dt" idx="10"/>
          </p:nvPr>
        </p:nvSpPr>
        <p:spPr>
          <a:xfrm>
            <a:off x="700791" y="6341920"/>
            <a:ext cx="1806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g3fb3b8d235b_0_582"/>
          <p:cNvSpPr txBox="1">
            <a:spLocks noGrp="1"/>
          </p:cNvSpPr>
          <p:nvPr>
            <p:ph type="sldNum" idx="12"/>
          </p:nvPr>
        </p:nvSpPr>
        <p:spPr>
          <a:xfrm>
            <a:off x="11515104" y="6356351"/>
            <a:ext cx="49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155" name="Google Shape;155;g3fb3b8d235b_0_582"/>
          <p:cNvGrpSpPr/>
          <p:nvPr/>
        </p:nvGrpSpPr>
        <p:grpSpPr>
          <a:xfrm>
            <a:off x="7926738" y="4391441"/>
            <a:ext cx="2845111" cy="2628928"/>
            <a:chOff x="8168178" y="4475619"/>
            <a:chExt cx="2451625" cy="2265341"/>
          </a:xfrm>
        </p:grpSpPr>
        <p:sp>
          <p:nvSpPr>
            <p:cNvPr id="156" name="Google Shape;156;g3fb3b8d235b_0_582"/>
            <p:cNvSpPr/>
            <p:nvPr/>
          </p:nvSpPr>
          <p:spPr>
            <a:xfrm rot="-9724873" flipH="1">
              <a:off x="8386065" y="4743546"/>
              <a:ext cx="2015853" cy="1729486"/>
            </a:xfrm>
            <a:custGeom>
              <a:avLst/>
              <a:gdLst/>
              <a:ahLst/>
              <a:cxnLst/>
              <a:rect l="l" t="t" r="r" b="b"/>
              <a:pathLst>
                <a:path w="4594182" h="3557030" extrusionOk="0">
                  <a:moveTo>
                    <a:pt x="181940" y="0"/>
                  </a:moveTo>
                  <a:lnTo>
                    <a:pt x="4594182" y="278024"/>
                  </a:lnTo>
                  <a:cubicBezTo>
                    <a:pt x="4458665" y="1334125"/>
                    <a:pt x="4263386" y="1802992"/>
                    <a:pt x="4068080" y="2303347"/>
                  </a:cubicBezTo>
                  <a:cubicBezTo>
                    <a:pt x="4043469" y="2399936"/>
                    <a:pt x="3563939" y="3154715"/>
                    <a:pt x="3422346" y="3280152"/>
                  </a:cubicBezTo>
                  <a:cubicBezTo>
                    <a:pt x="3310672" y="3373178"/>
                    <a:pt x="3030354" y="3432752"/>
                    <a:pt x="2847727" y="3500970"/>
                  </a:cubicBezTo>
                  <a:cubicBezTo>
                    <a:pt x="2472767" y="3575671"/>
                    <a:pt x="2171596" y="3552975"/>
                    <a:pt x="1908870" y="3556118"/>
                  </a:cubicBezTo>
                  <a:cubicBezTo>
                    <a:pt x="1646144" y="3559261"/>
                    <a:pt x="728648" y="3255485"/>
                    <a:pt x="490012" y="3184180"/>
                  </a:cubicBezTo>
                  <a:cubicBezTo>
                    <a:pt x="11986" y="2501181"/>
                    <a:pt x="52379" y="1912974"/>
                    <a:pt x="15197" y="1426435"/>
                  </a:cubicBezTo>
                  <a:cubicBezTo>
                    <a:pt x="-16128" y="1155428"/>
                    <a:pt x="-15596" y="539629"/>
                    <a:pt x="181940" y="0"/>
                  </a:cubicBezTo>
                  <a:close/>
                </a:path>
              </a:pathLst>
            </a:custGeom>
            <a:solidFill>
              <a:srgbClr val="E4C17B"/>
            </a:solidFill>
            <a:ln>
              <a:noFill/>
            </a:ln>
          </p:spPr>
          <p:txBody>
            <a:bodyPr spcFirstLastPara="1" wrap="square" lIns="121900" tIns="60925" rIns="121900" bIns="6092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grpSp>
          <p:nvGrpSpPr>
            <p:cNvPr id="157" name="Google Shape;157;g3fb3b8d235b_0_582"/>
            <p:cNvGrpSpPr/>
            <p:nvPr/>
          </p:nvGrpSpPr>
          <p:grpSpPr>
            <a:xfrm flipH="1">
              <a:off x="9013245" y="5202772"/>
              <a:ext cx="753700" cy="404076"/>
              <a:chOff x="5447388" y="3100610"/>
              <a:chExt cx="1500797" cy="804612"/>
            </a:xfrm>
          </p:grpSpPr>
          <p:sp>
            <p:nvSpPr>
              <p:cNvPr id="158" name="Google Shape;158;g3fb3b8d235b_0_582"/>
              <p:cNvSpPr/>
              <p:nvPr/>
            </p:nvSpPr>
            <p:spPr>
              <a:xfrm>
                <a:off x="5447388" y="3266522"/>
                <a:ext cx="541200" cy="6387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60925" rIns="121900" bIns="6092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  <p:sp>
            <p:nvSpPr>
              <p:cNvPr id="159" name="Google Shape;159;g3fb3b8d235b_0_582"/>
              <p:cNvSpPr/>
              <p:nvPr/>
            </p:nvSpPr>
            <p:spPr>
              <a:xfrm>
                <a:off x="5648906" y="3266522"/>
                <a:ext cx="325836" cy="289179"/>
              </a:xfrm>
              <a:custGeom>
                <a:avLst/>
                <a:gdLst/>
                <a:ahLst/>
                <a:cxnLst/>
                <a:rect l="l" t="t" r="r" b="b"/>
                <a:pathLst>
                  <a:path w="325836" h="289179" extrusionOk="0">
                    <a:moveTo>
                      <a:pt x="66769" y="0"/>
                    </a:moveTo>
                    <a:cubicBezTo>
                      <a:pt x="178875" y="0"/>
                      <a:pt x="275061" y="80416"/>
                      <a:pt x="316147" y="195023"/>
                    </a:cubicBezTo>
                    <a:lnTo>
                      <a:pt x="325836" y="231847"/>
                    </a:lnTo>
                    <a:lnTo>
                      <a:pt x="265409" y="275001"/>
                    </a:lnTo>
                    <a:cubicBezTo>
                      <a:pt x="240185" y="285865"/>
                      <a:pt x="212992" y="290848"/>
                      <a:pt x="185019" y="288684"/>
                    </a:cubicBezTo>
                    <a:cubicBezTo>
                      <a:pt x="73129" y="280029"/>
                      <a:pt x="-14093" y="186477"/>
                      <a:pt x="1897" y="21266"/>
                    </a:cubicBezTo>
                    <a:lnTo>
                      <a:pt x="4770" y="9217"/>
                    </a:lnTo>
                    <a:lnTo>
                      <a:pt x="12224" y="6487"/>
                    </a:lnTo>
                    <a:cubicBezTo>
                      <a:pt x="29843" y="2234"/>
                      <a:pt x="48085" y="0"/>
                      <a:pt x="6676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60925" rIns="121900" bIns="6092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  <p:sp>
            <p:nvSpPr>
              <p:cNvPr id="160" name="Google Shape;160;g3fb3b8d235b_0_582"/>
              <p:cNvSpPr/>
              <p:nvPr/>
            </p:nvSpPr>
            <p:spPr>
              <a:xfrm>
                <a:off x="6406985" y="3100610"/>
                <a:ext cx="541200" cy="6387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60925" rIns="121900" bIns="6092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  <p:sp>
            <p:nvSpPr>
              <p:cNvPr id="161" name="Google Shape;161;g3fb3b8d235b_0_582"/>
              <p:cNvSpPr/>
              <p:nvPr/>
            </p:nvSpPr>
            <p:spPr>
              <a:xfrm>
                <a:off x="6611291" y="3100610"/>
                <a:ext cx="325836" cy="289179"/>
              </a:xfrm>
              <a:custGeom>
                <a:avLst/>
                <a:gdLst/>
                <a:ahLst/>
                <a:cxnLst/>
                <a:rect l="l" t="t" r="r" b="b"/>
                <a:pathLst>
                  <a:path w="325836" h="289179" extrusionOk="0">
                    <a:moveTo>
                      <a:pt x="66769" y="0"/>
                    </a:moveTo>
                    <a:cubicBezTo>
                      <a:pt x="178875" y="0"/>
                      <a:pt x="275061" y="80416"/>
                      <a:pt x="316147" y="195023"/>
                    </a:cubicBezTo>
                    <a:lnTo>
                      <a:pt x="325836" y="231847"/>
                    </a:lnTo>
                    <a:lnTo>
                      <a:pt x="265409" y="275001"/>
                    </a:lnTo>
                    <a:cubicBezTo>
                      <a:pt x="240185" y="285865"/>
                      <a:pt x="212992" y="290848"/>
                      <a:pt x="185019" y="288684"/>
                    </a:cubicBezTo>
                    <a:cubicBezTo>
                      <a:pt x="73129" y="280029"/>
                      <a:pt x="-14093" y="186477"/>
                      <a:pt x="1897" y="21266"/>
                    </a:cubicBezTo>
                    <a:lnTo>
                      <a:pt x="4770" y="9217"/>
                    </a:lnTo>
                    <a:lnTo>
                      <a:pt x="12224" y="6487"/>
                    </a:lnTo>
                    <a:cubicBezTo>
                      <a:pt x="29843" y="2234"/>
                      <a:pt x="48085" y="0"/>
                      <a:pt x="6676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60925" rIns="121900" bIns="6092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  <p:sp>
            <p:nvSpPr>
              <p:cNvPr id="162" name="Google Shape;162;g3fb3b8d235b_0_582"/>
              <p:cNvSpPr/>
              <p:nvPr/>
            </p:nvSpPr>
            <p:spPr>
              <a:xfrm>
                <a:off x="6134392" y="3650520"/>
                <a:ext cx="202239" cy="91643"/>
              </a:xfrm>
              <a:custGeom>
                <a:avLst/>
                <a:gdLst/>
                <a:ahLst/>
                <a:cxnLst/>
                <a:rect l="l" t="t" r="r" b="b"/>
                <a:pathLst>
                  <a:path w="202239" h="91643" extrusionOk="0">
                    <a:moveTo>
                      <a:pt x="0" y="6914"/>
                    </a:moveTo>
                    <a:cubicBezTo>
                      <a:pt x="25926" y="61795"/>
                      <a:pt x="73464" y="92764"/>
                      <a:pt x="107170" y="91612"/>
                    </a:cubicBezTo>
                    <a:cubicBezTo>
                      <a:pt x="140876" y="90460"/>
                      <a:pt x="196335" y="69070"/>
                      <a:pt x="202239" y="0"/>
                    </a:cubicBezTo>
                  </a:path>
                </a:pathLst>
              </a:custGeom>
              <a:noFill/>
              <a:ln w="71975" cap="rnd" cmpd="sng">
                <a:solidFill>
                  <a:schemeClr val="dk2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121900" tIns="60925" rIns="121900" bIns="60925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407568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Picture 7">
  <p:cSld name="Content with Picture 7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fb3b8d235b_0_605"/>
          <p:cNvSpPr txBox="1">
            <a:spLocks noGrp="1"/>
          </p:cNvSpPr>
          <p:nvPr>
            <p:ph type="title"/>
          </p:nvPr>
        </p:nvSpPr>
        <p:spPr>
          <a:xfrm>
            <a:off x="704088" y="345440"/>
            <a:ext cx="6472500" cy="11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b" anchorCtr="0">
            <a:normAutofit/>
          </a:bodyPr>
          <a:lstStyle>
            <a:lvl1pPr lvl="0" algn="l">
              <a:lnSpc>
                <a:spcPct val="5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g3fb3b8d235b_0_605"/>
          <p:cNvSpPr txBox="1">
            <a:spLocks noGrp="1"/>
          </p:cNvSpPr>
          <p:nvPr>
            <p:ph type="body" idx="1"/>
          </p:nvPr>
        </p:nvSpPr>
        <p:spPr>
          <a:xfrm>
            <a:off x="704089" y="1494301"/>
            <a:ext cx="6472500" cy="46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rmAutofit/>
          </a:bodyPr>
          <a:lstStyle>
            <a:lvl1pPr marL="457200" lvl="0" indent="-3810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/>
            </a:lvl1pPr>
            <a:lvl2pPr marL="914400" lvl="1" indent="-381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/>
            </a:lvl2pPr>
            <a:lvl3pPr marL="1371600" lvl="2" indent="-381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/>
            </a:lvl3pPr>
            <a:lvl4pPr marL="1828800" lvl="3" indent="-381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/>
            </a:lvl4pPr>
            <a:lvl5pPr marL="2286000" lvl="4" indent="-381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/>
            </a:lvl5pPr>
            <a:lvl6pPr marL="2743200" lvl="5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6pPr>
            <a:lvl7pPr marL="3200400" lvl="6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7pPr>
            <a:lvl8pPr marL="3657600" lvl="7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8pPr>
            <a:lvl9pPr marL="4114800" lvl="8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9pPr>
          </a:lstStyle>
          <a:p>
            <a:endParaRPr/>
          </a:p>
        </p:txBody>
      </p:sp>
      <p:sp>
        <p:nvSpPr>
          <p:cNvPr id="166" name="Google Shape;166;g3fb3b8d235b_0_605"/>
          <p:cNvSpPr txBox="1">
            <a:spLocks noGrp="1"/>
          </p:cNvSpPr>
          <p:nvPr>
            <p:ph type="ftr" idx="11"/>
          </p:nvPr>
        </p:nvSpPr>
        <p:spPr>
          <a:xfrm>
            <a:off x="704089" y="6356351"/>
            <a:ext cx="3242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g3fb3b8d235b_0_605"/>
          <p:cNvSpPr txBox="1">
            <a:spLocks noGrp="1"/>
          </p:cNvSpPr>
          <p:nvPr>
            <p:ph type="dt" idx="10"/>
          </p:nvPr>
        </p:nvSpPr>
        <p:spPr>
          <a:xfrm>
            <a:off x="4740976" y="6356351"/>
            <a:ext cx="1801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g3fb3b8d235b_0_605"/>
          <p:cNvSpPr txBox="1">
            <a:spLocks noGrp="1"/>
          </p:cNvSpPr>
          <p:nvPr>
            <p:ph type="sldNum" idx="12"/>
          </p:nvPr>
        </p:nvSpPr>
        <p:spPr>
          <a:xfrm>
            <a:off x="6644241" y="6356351"/>
            <a:ext cx="547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3297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86369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7" r:id="rId1"/>
    <p:sldLayoutId id="214748370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683200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/>
          <p:cNvGrpSpPr/>
          <p:nvPr/>
        </p:nvGrpSpPr>
        <p:grpSpPr>
          <a:xfrm>
            <a:off x="1037168" y="2179780"/>
            <a:ext cx="3214988" cy="4098435"/>
            <a:chOff x="0" y="0"/>
            <a:chExt cx="1040627" cy="132658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40627" cy="1326581"/>
            </a:xfrm>
            <a:custGeom>
              <a:avLst/>
              <a:gdLst/>
              <a:ahLst/>
              <a:cxnLst/>
              <a:rect l="l" t="t" r="r" b="b"/>
              <a:pathLst>
                <a:path w="1040627" h="1326581">
                  <a:moveTo>
                    <a:pt x="73848" y="0"/>
                  </a:moveTo>
                  <a:lnTo>
                    <a:pt x="966780" y="0"/>
                  </a:lnTo>
                  <a:cubicBezTo>
                    <a:pt x="1007564" y="0"/>
                    <a:pt x="1040627" y="33063"/>
                    <a:pt x="1040627" y="73848"/>
                  </a:cubicBezTo>
                  <a:lnTo>
                    <a:pt x="1040627" y="1252733"/>
                  </a:lnTo>
                  <a:cubicBezTo>
                    <a:pt x="1040627" y="1293518"/>
                    <a:pt x="1007564" y="1326581"/>
                    <a:pt x="966780" y="1326581"/>
                  </a:cubicBezTo>
                  <a:lnTo>
                    <a:pt x="73848" y="1326581"/>
                  </a:lnTo>
                  <a:cubicBezTo>
                    <a:pt x="33063" y="1326581"/>
                    <a:pt x="0" y="1293518"/>
                    <a:pt x="0" y="1252733"/>
                  </a:cubicBezTo>
                  <a:lnTo>
                    <a:pt x="0" y="73848"/>
                  </a:lnTo>
                  <a:cubicBezTo>
                    <a:pt x="0" y="33063"/>
                    <a:pt x="33063" y="0"/>
                    <a:pt x="73848" y="0"/>
                  </a:cubicBezTo>
                  <a:close/>
                </a:path>
              </a:pathLst>
            </a:custGeom>
            <a:blipFill>
              <a:blip r:embed="rId3"/>
              <a:stretch>
                <a:fillRect l="-6835" t="-2379" b="-2379"/>
              </a:stretch>
            </a:blipFill>
            <a:ln w="9525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486716" y="2179780"/>
            <a:ext cx="3214988" cy="4098435"/>
            <a:chOff x="0" y="0"/>
            <a:chExt cx="1040627" cy="132658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40627" cy="1326581"/>
            </a:xfrm>
            <a:custGeom>
              <a:avLst/>
              <a:gdLst/>
              <a:ahLst/>
              <a:cxnLst/>
              <a:rect l="l" t="t" r="r" b="b"/>
              <a:pathLst>
                <a:path w="1040627" h="1326581">
                  <a:moveTo>
                    <a:pt x="73848" y="0"/>
                  </a:moveTo>
                  <a:lnTo>
                    <a:pt x="966780" y="0"/>
                  </a:lnTo>
                  <a:cubicBezTo>
                    <a:pt x="1007564" y="0"/>
                    <a:pt x="1040627" y="33063"/>
                    <a:pt x="1040627" y="73848"/>
                  </a:cubicBezTo>
                  <a:lnTo>
                    <a:pt x="1040627" y="1252733"/>
                  </a:lnTo>
                  <a:cubicBezTo>
                    <a:pt x="1040627" y="1293518"/>
                    <a:pt x="1007564" y="1326581"/>
                    <a:pt x="966780" y="1326581"/>
                  </a:cubicBezTo>
                  <a:lnTo>
                    <a:pt x="73848" y="1326581"/>
                  </a:lnTo>
                  <a:cubicBezTo>
                    <a:pt x="33063" y="1326581"/>
                    <a:pt x="0" y="1293518"/>
                    <a:pt x="0" y="1252733"/>
                  </a:cubicBezTo>
                  <a:lnTo>
                    <a:pt x="0" y="73848"/>
                  </a:lnTo>
                  <a:cubicBezTo>
                    <a:pt x="0" y="33063"/>
                    <a:pt x="33063" y="0"/>
                    <a:pt x="73848" y="0"/>
                  </a:cubicBezTo>
                  <a:close/>
                </a:path>
              </a:pathLst>
            </a:custGeom>
            <a:blipFill>
              <a:blip r:embed="rId4"/>
              <a:stretch>
                <a:fillRect l="-1183" r="-746"/>
              </a:stretch>
            </a:blipFill>
            <a:ln w="9525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939844" y="2179780"/>
            <a:ext cx="3214988" cy="4098435"/>
            <a:chOff x="0" y="0"/>
            <a:chExt cx="1040627" cy="132658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40627" cy="1326581"/>
            </a:xfrm>
            <a:custGeom>
              <a:avLst/>
              <a:gdLst/>
              <a:ahLst/>
              <a:cxnLst/>
              <a:rect l="l" t="t" r="r" b="b"/>
              <a:pathLst>
                <a:path w="1040627" h="1326581">
                  <a:moveTo>
                    <a:pt x="73848" y="0"/>
                  </a:moveTo>
                  <a:lnTo>
                    <a:pt x="966780" y="0"/>
                  </a:lnTo>
                  <a:cubicBezTo>
                    <a:pt x="1007564" y="0"/>
                    <a:pt x="1040627" y="33063"/>
                    <a:pt x="1040627" y="73848"/>
                  </a:cubicBezTo>
                  <a:lnTo>
                    <a:pt x="1040627" y="1252733"/>
                  </a:lnTo>
                  <a:cubicBezTo>
                    <a:pt x="1040627" y="1293518"/>
                    <a:pt x="1007564" y="1326581"/>
                    <a:pt x="966780" y="1326581"/>
                  </a:cubicBezTo>
                  <a:lnTo>
                    <a:pt x="73848" y="1326581"/>
                  </a:lnTo>
                  <a:cubicBezTo>
                    <a:pt x="33063" y="1326581"/>
                    <a:pt x="0" y="1293518"/>
                    <a:pt x="0" y="1252733"/>
                  </a:cubicBezTo>
                  <a:lnTo>
                    <a:pt x="0" y="73848"/>
                  </a:lnTo>
                  <a:cubicBezTo>
                    <a:pt x="0" y="33063"/>
                    <a:pt x="33063" y="0"/>
                    <a:pt x="73848" y="0"/>
                  </a:cubicBezTo>
                  <a:close/>
                </a:path>
              </a:pathLst>
            </a:custGeom>
            <a:blipFill>
              <a:blip r:embed="rId5"/>
              <a:stretch>
                <a:fillRect t="-4276" r="-981" b="-700"/>
              </a:stretch>
            </a:blipFill>
            <a:ln w="9525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6849" y="306072"/>
            <a:ext cx="11978302" cy="1707641"/>
            <a:chOff x="0" y="0"/>
            <a:chExt cx="4732169" cy="67462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732169" cy="674624"/>
            </a:xfrm>
            <a:custGeom>
              <a:avLst/>
              <a:gdLst/>
              <a:ahLst/>
              <a:cxnLst/>
              <a:rect l="l" t="t" r="r" b="b"/>
              <a:pathLst>
                <a:path w="4732169" h="674624">
                  <a:moveTo>
                    <a:pt x="13788" y="0"/>
                  </a:moveTo>
                  <a:lnTo>
                    <a:pt x="4718381" y="0"/>
                  </a:lnTo>
                  <a:cubicBezTo>
                    <a:pt x="4725996" y="0"/>
                    <a:pt x="4732169" y="6173"/>
                    <a:pt x="4732169" y="13788"/>
                  </a:cubicBezTo>
                  <a:lnTo>
                    <a:pt x="4732169" y="660835"/>
                  </a:lnTo>
                  <a:cubicBezTo>
                    <a:pt x="4732169" y="668451"/>
                    <a:pt x="4725996" y="674624"/>
                    <a:pt x="4718381" y="674624"/>
                  </a:cubicBezTo>
                  <a:lnTo>
                    <a:pt x="13788" y="674624"/>
                  </a:lnTo>
                  <a:cubicBezTo>
                    <a:pt x="6173" y="674624"/>
                    <a:pt x="0" y="668451"/>
                    <a:pt x="0" y="660835"/>
                  </a:cubicBezTo>
                  <a:lnTo>
                    <a:pt x="0" y="13788"/>
                  </a:lnTo>
                  <a:cubicBezTo>
                    <a:pt x="0" y="6173"/>
                    <a:pt x="6173" y="0"/>
                    <a:pt x="13788" y="0"/>
                  </a:cubicBezTo>
                  <a:close/>
                </a:path>
              </a:pathLst>
            </a:custGeom>
            <a:solidFill>
              <a:srgbClr val="383F7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4732169" cy="71272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233"/>
                </a:lnSpc>
              </a:pPr>
              <a:endParaRPr sz="120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603329" y="5802335"/>
            <a:ext cx="2985343" cy="951724"/>
            <a:chOff x="0" y="0"/>
            <a:chExt cx="1179395" cy="37599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79395" cy="375990"/>
            </a:xfrm>
            <a:custGeom>
              <a:avLst/>
              <a:gdLst/>
              <a:ahLst/>
              <a:cxnLst/>
              <a:rect l="l" t="t" r="r" b="b"/>
              <a:pathLst>
                <a:path w="1179395" h="375990">
                  <a:moveTo>
                    <a:pt x="55324" y="0"/>
                  </a:moveTo>
                  <a:lnTo>
                    <a:pt x="1124071" y="0"/>
                  </a:lnTo>
                  <a:cubicBezTo>
                    <a:pt x="1138744" y="0"/>
                    <a:pt x="1152815" y="5829"/>
                    <a:pt x="1163191" y="16204"/>
                  </a:cubicBezTo>
                  <a:cubicBezTo>
                    <a:pt x="1173566" y="26579"/>
                    <a:pt x="1179395" y="40651"/>
                    <a:pt x="1179395" y="55324"/>
                  </a:cubicBezTo>
                  <a:lnTo>
                    <a:pt x="1179395" y="320666"/>
                  </a:lnTo>
                  <a:cubicBezTo>
                    <a:pt x="1179395" y="351220"/>
                    <a:pt x="1154625" y="375990"/>
                    <a:pt x="1124071" y="375990"/>
                  </a:cubicBezTo>
                  <a:lnTo>
                    <a:pt x="55324" y="375990"/>
                  </a:lnTo>
                  <a:cubicBezTo>
                    <a:pt x="24769" y="375990"/>
                    <a:pt x="0" y="351220"/>
                    <a:pt x="0" y="320666"/>
                  </a:cubicBezTo>
                  <a:lnTo>
                    <a:pt x="0" y="55324"/>
                  </a:lnTo>
                  <a:cubicBezTo>
                    <a:pt x="0" y="24769"/>
                    <a:pt x="24769" y="0"/>
                    <a:pt x="55324" y="0"/>
                  </a:cubicBezTo>
                  <a:close/>
                </a:path>
              </a:pathLst>
            </a:custGeom>
            <a:solidFill>
              <a:srgbClr val="383F7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179395" cy="41409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233"/>
                </a:lnSpc>
              </a:pPr>
              <a:endParaRPr sz="1200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51991" y="5802352"/>
            <a:ext cx="2985343" cy="951724"/>
            <a:chOff x="0" y="0"/>
            <a:chExt cx="1179395" cy="37599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179395" cy="375990"/>
            </a:xfrm>
            <a:custGeom>
              <a:avLst/>
              <a:gdLst/>
              <a:ahLst/>
              <a:cxnLst/>
              <a:rect l="l" t="t" r="r" b="b"/>
              <a:pathLst>
                <a:path w="1179395" h="375990">
                  <a:moveTo>
                    <a:pt x="55324" y="0"/>
                  </a:moveTo>
                  <a:lnTo>
                    <a:pt x="1124071" y="0"/>
                  </a:lnTo>
                  <a:cubicBezTo>
                    <a:pt x="1138744" y="0"/>
                    <a:pt x="1152815" y="5829"/>
                    <a:pt x="1163191" y="16204"/>
                  </a:cubicBezTo>
                  <a:cubicBezTo>
                    <a:pt x="1173566" y="26579"/>
                    <a:pt x="1179395" y="40651"/>
                    <a:pt x="1179395" y="55324"/>
                  </a:cubicBezTo>
                  <a:lnTo>
                    <a:pt x="1179395" y="320666"/>
                  </a:lnTo>
                  <a:cubicBezTo>
                    <a:pt x="1179395" y="351220"/>
                    <a:pt x="1154625" y="375990"/>
                    <a:pt x="1124071" y="375990"/>
                  </a:cubicBezTo>
                  <a:lnTo>
                    <a:pt x="55324" y="375990"/>
                  </a:lnTo>
                  <a:cubicBezTo>
                    <a:pt x="24769" y="375990"/>
                    <a:pt x="0" y="351220"/>
                    <a:pt x="0" y="320666"/>
                  </a:cubicBezTo>
                  <a:lnTo>
                    <a:pt x="0" y="55324"/>
                  </a:lnTo>
                  <a:cubicBezTo>
                    <a:pt x="0" y="24769"/>
                    <a:pt x="24769" y="0"/>
                    <a:pt x="55324" y="0"/>
                  </a:cubicBezTo>
                  <a:close/>
                </a:path>
              </a:pathLst>
            </a:custGeom>
            <a:solidFill>
              <a:srgbClr val="383F7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1179395" cy="41409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233"/>
                </a:lnSpc>
              </a:pPr>
              <a:endParaRPr sz="1200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821572" y="5802352"/>
            <a:ext cx="3451533" cy="951724"/>
            <a:chOff x="0" y="0"/>
            <a:chExt cx="1363569" cy="37599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363569" cy="375990"/>
            </a:xfrm>
            <a:custGeom>
              <a:avLst/>
              <a:gdLst/>
              <a:ahLst/>
              <a:cxnLst/>
              <a:rect l="l" t="t" r="r" b="b"/>
              <a:pathLst>
                <a:path w="1363569" h="375990">
                  <a:moveTo>
                    <a:pt x="47851" y="0"/>
                  </a:moveTo>
                  <a:lnTo>
                    <a:pt x="1315717" y="0"/>
                  </a:lnTo>
                  <a:cubicBezTo>
                    <a:pt x="1342145" y="0"/>
                    <a:pt x="1363569" y="21424"/>
                    <a:pt x="1363569" y="47851"/>
                  </a:cubicBezTo>
                  <a:lnTo>
                    <a:pt x="1363569" y="328138"/>
                  </a:lnTo>
                  <a:cubicBezTo>
                    <a:pt x="1363569" y="354566"/>
                    <a:pt x="1342145" y="375990"/>
                    <a:pt x="1315717" y="375990"/>
                  </a:cubicBezTo>
                  <a:lnTo>
                    <a:pt x="47851" y="375990"/>
                  </a:lnTo>
                  <a:cubicBezTo>
                    <a:pt x="21424" y="375990"/>
                    <a:pt x="0" y="354566"/>
                    <a:pt x="0" y="328138"/>
                  </a:cubicBezTo>
                  <a:lnTo>
                    <a:pt x="0" y="47851"/>
                  </a:lnTo>
                  <a:cubicBezTo>
                    <a:pt x="0" y="21424"/>
                    <a:pt x="21424" y="0"/>
                    <a:pt x="47851" y="0"/>
                  </a:cubicBezTo>
                  <a:close/>
                </a:path>
              </a:pathLst>
            </a:custGeom>
            <a:solidFill>
              <a:srgbClr val="383F7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1363569" cy="41409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233"/>
                </a:lnSpc>
              </a:pPr>
              <a:endParaRPr sz="1200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213698" y="382230"/>
            <a:ext cx="11764605" cy="1481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73"/>
              </a:lnSpc>
            </a:pPr>
            <a:r>
              <a:rPr lang="en-US" sz="4266" b="1">
                <a:solidFill>
                  <a:srgbClr val="FFFFF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Working in the Community: Why Jobs Matter and What Needs to Change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36462" y="5839108"/>
            <a:ext cx="2416401" cy="852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4"/>
              </a:lnSpc>
            </a:pPr>
            <a:r>
              <a:rPr lang="en-US" sz="2003" b="1">
                <a:solidFill>
                  <a:srgbClr val="FFFFF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Kyle Stumpf</a:t>
            </a:r>
          </a:p>
          <a:p>
            <a:pPr algn="ctr">
              <a:lnSpc>
                <a:spcPts val="1990"/>
              </a:lnSpc>
            </a:pPr>
            <a:r>
              <a:rPr lang="en-US" sz="1421">
                <a:solidFill>
                  <a:srgbClr val="FFFFF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"/>
              </a:rPr>
              <a:t>Prep Cook at Pizza Ranch &amp; Box Folder at Papa John’s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887800" y="5839108"/>
            <a:ext cx="2416401" cy="852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4"/>
              </a:lnSpc>
            </a:pPr>
            <a:r>
              <a:rPr lang="en-US" sz="2003" b="1">
                <a:solidFill>
                  <a:srgbClr val="FFFFF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Bill Stumpf</a:t>
            </a:r>
          </a:p>
          <a:p>
            <a:pPr algn="ctr">
              <a:lnSpc>
                <a:spcPts val="1990"/>
              </a:lnSpc>
            </a:pPr>
            <a:r>
              <a:rPr lang="en-US" sz="1421">
                <a:solidFill>
                  <a:srgbClr val="FFFFF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"/>
              </a:rPr>
              <a:t>Disability Employment Advocate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936654" y="5839108"/>
            <a:ext cx="3218178" cy="852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4"/>
              </a:lnSpc>
            </a:pPr>
            <a:r>
              <a:rPr lang="en-US" sz="2003" b="1">
                <a:solidFill>
                  <a:srgbClr val="FFFFF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Kelly Kulzer-Reyes</a:t>
            </a:r>
          </a:p>
          <a:p>
            <a:pPr algn="ctr">
              <a:lnSpc>
                <a:spcPts val="1986"/>
              </a:lnSpc>
            </a:pPr>
            <a:r>
              <a:rPr lang="en-US" sz="1419">
                <a:solidFill>
                  <a:srgbClr val="FFFFF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"/>
              </a:rPr>
              <a:t>California Down Syndrome Advocacy Coalition Co-Chair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lang="en-US" b="1"/>
              <a:t>Working in the Community: Why Jobs Matter and What Needs to Change</a:t>
            </a:r>
            <a:endParaRPr/>
          </a:p>
        </p:txBody>
      </p:sp>
      <p:sp>
        <p:nvSpPr>
          <p:cNvPr id="174" name="Google Shape;174;p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Kyle Stumpf - Self-Advocate, Iowa 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Bill Stumpf - Parent Advocate, Iowa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Kelly Kulzer-Reyes, California Down Syndrome 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Advocacy Coalition Co-Chair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fb3b8d235b_0_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63636"/>
              <a:buFont typeface="JasmineUPC"/>
              <a:buNone/>
            </a:pPr>
            <a:r>
              <a:rPr lang="en-US"/>
              <a:t>Kyle's Story</a:t>
            </a:r>
            <a:br>
              <a:rPr lang="en-US"/>
            </a:br>
            <a:endParaRPr/>
          </a:p>
        </p:txBody>
      </p:sp>
      <p:sp>
        <p:nvSpPr>
          <p:cNvPr id="180" name="Google Shape;180;g3fb3b8d235b_0_7"/>
          <p:cNvSpPr txBox="1">
            <a:spLocks noGrp="1"/>
          </p:cNvSpPr>
          <p:nvPr>
            <p:ph type="body" idx="1"/>
          </p:nvPr>
        </p:nvSpPr>
        <p:spPr>
          <a:xfrm>
            <a:off x="838200" y="4851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b" anchorCtr="0">
            <a:noAutofit/>
          </a:bodyPr>
          <a:lstStyle/>
          <a:p>
            <a:pPr marL="0" lvl="0" indent="0" algn="ctr" rtl="0">
              <a:lnSpc>
                <a:spcPct val="123666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en-US" sz="2300">
                <a:latin typeface="Play"/>
                <a:ea typeface="Play"/>
                <a:cs typeface="Play"/>
                <a:sym typeface="Play"/>
              </a:rPr>
              <a:t>My name is Kyle Stumpf,</a:t>
            </a:r>
            <a:r>
              <a:rPr lang="en-US" sz="1500"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2300">
                <a:latin typeface="Play"/>
                <a:ea typeface="Play"/>
                <a:cs typeface="Play"/>
                <a:sym typeface="Play"/>
              </a:rPr>
              <a:t>and I live in Dubuque, Iowa.</a:t>
            </a:r>
            <a:endParaRPr sz="1400">
              <a:latin typeface="Play"/>
              <a:ea typeface="Play"/>
              <a:cs typeface="Play"/>
              <a:sym typeface="Play"/>
            </a:endParaRPr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endParaRPr sz="2300"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181" name="Google Shape;181;g3fb3b8d235b_0_7" descr="Three formally dressed people happy together in front of night skyline"/>
          <p:cNvSpPr/>
          <p:nvPr/>
        </p:nvSpPr>
        <p:spPr>
          <a:xfrm>
            <a:off x="3853555" y="1067657"/>
            <a:ext cx="3316846" cy="3783474"/>
          </a:xfrm>
          <a:custGeom>
            <a:avLst/>
            <a:gdLst/>
            <a:ahLst/>
            <a:cxnLst/>
            <a:rect l="l" t="t" r="r" b="b"/>
            <a:pathLst>
              <a:path w="4969057" h="5668126" extrusionOk="0">
                <a:moveTo>
                  <a:pt x="0" y="0"/>
                </a:moveTo>
                <a:lnTo>
                  <a:pt x="4969058" y="0"/>
                </a:lnTo>
                <a:lnTo>
                  <a:pt x="4969058" y="5668127"/>
                </a:lnTo>
                <a:lnTo>
                  <a:pt x="0" y="56681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2" name="Google Shape;182;g3fb3b8d235b_0_7" descr="Happy toddler smiling at the camera. "/>
          <p:cNvSpPr/>
          <p:nvPr/>
        </p:nvSpPr>
        <p:spPr>
          <a:xfrm>
            <a:off x="7512802" y="1918259"/>
            <a:ext cx="3908313" cy="2932864"/>
          </a:xfrm>
          <a:custGeom>
            <a:avLst/>
            <a:gdLst/>
            <a:ahLst/>
            <a:cxnLst/>
            <a:rect l="l" t="t" r="r" b="b"/>
            <a:pathLst>
              <a:path w="5855150" h="4393803" extrusionOk="0">
                <a:moveTo>
                  <a:pt x="0" y="0"/>
                </a:moveTo>
                <a:lnTo>
                  <a:pt x="5855150" y="0"/>
                </a:lnTo>
                <a:lnTo>
                  <a:pt x="5855150" y="4393803"/>
                </a:lnTo>
                <a:lnTo>
                  <a:pt x="0" y="43938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fb3b8d235b_0_13" descr="A man in his uniform relaxing on his break with his feet up on a table and smiling at the camera"/>
          <p:cNvSpPr/>
          <p:nvPr/>
        </p:nvSpPr>
        <p:spPr>
          <a:xfrm>
            <a:off x="8930640" y="3089253"/>
            <a:ext cx="2565655" cy="3590755"/>
          </a:xfrm>
          <a:custGeom>
            <a:avLst/>
            <a:gdLst/>
            <a:ahLst/>
            <a:cxnLst/>
            <a:rect l="l" t="t" r="r" b="b"/>
            <a:pathLst>
              <a:path w="5373100" h="7217597" extrusionOk="0">
                <a:moveTo>
                  <a:pt x="0" y="0"/>
                </a:moveTo>
                <a:lnTo>
                  <a:pt x="5373100" y="0"/>
                </a:lnTo>
                <a:lnTo>
                  <a:pt x="5373100" y="7217597"/>
                </a:lnTo>
                <a:lnTo>
                  <a:pt x="0" y="72175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9" name="Google Shape;189;g3fb3b8d235b_0_13"/>
          <p:cNvSpPr txBox="1"/>
          <p:nvPr/>
        </p:nvSpPr>
        <p:spPr>
          <a:xfrm>
            <a:off x="1549299" y="1332449"/>
            <a:ext cx="84723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53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 work at Papa John's Pizza.</a:t>
            </a:r>
            <a:endParaRPr kumimoji="0" sz="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90" name="Google Shape;190;g3fb3b8d235b_0_13" descr="A Papa John’s pizza restaurant with a sign on the front"/>
          <p:cNvPicPr preferRelativeResize="0"/>
          <p:nvPr/>
        </p:nvPicPr>
        <p:blipFill rotWithShape="1">
          <a:blip r:embed="rId4">
            <a:alphaModFix/>
          </a:blip>
          <a:srcRect r="7570"/>
          <a:stretch/>
        </p:blipFill>
        <p:spPr>
          <a:xfrm>
            <a:off x="4084320" y="3089253"/>
            <a:ext cx="4023358" cy="3579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g3fb3b8d235b_0_13" descr="A man wearing a red unifrom shirt and baseball cap working at Papa John’s. He is standing in front of a desk"/>
          <p:cNvPicPr preferRelativeResize="0"/>
          <p:nvPr/>
        </p:nvPicPr>
        <p:blipFill rotWithShape="1">
          <a:blip r:embed="rId5">
            <a:alphaModFix/>
          </a:blip>
          <a:srcRect l="2960"/>
          <a:stretch/>
        </p:blipFill>
        <p:spPr>
          <a:xfrm>
            <a:off x="585281" y="3075524"/>
            <a:ext cx="2560320" cy="3517798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g3fb3b8d235b_0_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b" anchorCtr="0">
            <a:noAutofit/>
          </a:bodyPr>
          <a:lstStyle/>
          <a:p>
            <a:pPr marL="0" lvl="0" indent="0" algn="l" rtl="0">
              <a:lnSpc>
                <a:spcPct val="5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300"/>
              <a:buFont typeface="JasmineUPC"/>
              <a:buNone/>
            </a:pPr>
            <a:r>
              <a:rPr lang="en-US" sz="5300"/>
              <a:t>Kyle's Story</a:t>
            </a:r>
            <a:br>
              <a:rPr lang="en-US" sz="5300"/>
            </a:br>
            <a:endParaRPr sz="53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g3fb3b8d235b_0_22" descr="A man wearing a red unifrom shirt and baseball cap working at Papa John’s. He is standing in front of a desk"/>
          <p:cNvPicPr preferRelativeResize="0"/>
          <p:nvPr/>
        </p:nvPicPr>
        <p:blipFill rotWithShape="1">
          <a:blip r:embed="rId3">
            <a:alphaModFix/>
          </a:blip>
          <a:srcRect t="1929" b="19677"/>
          <a:stretch/>
        </p:blipFill>
        <p:spPr>
          <a:xfrm>
            <a:off x="5630780" y="1"/>
            <a:ext cx="6559762" cy="6857999"/>
          </a:xfrm>
          <a:custGeom>
            <a:avLst/>
            <a:gdLst/>
            <a:ahLst/>
            <a:cxnLst/>
            <a:rect l="l" t="t" r="r" b="b"/>
            <a:pathLst>
              <a:path w="6576203" h="6857999" extrusionOk="0">
                <a:moveTo>
                  <a:pt x="163902" y="0"/>
                </a:moveTo>
                <a:lnTo>
                  <a:pt x="6576203" y="0"/>
                </a:lnTo>
                <a:lnTo>
                  <a:pt x="6576203" y="6857999"/>
                </a:lnTo>
                <a:lnTo>
                  <a:pt x="0" y="6857999"/>
                </a:lnTo>
                <a:cubicBezTo>
                  <a:pt x="129396" y="5080957"/>
                  <a:pt x="-17253" y="1388853"/>
                  <a:pt x="163902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98" name="Google Shape;198;g3fb3b8d235b_0_22"/>
          <p:cNvSpPr txBox="1">
            <a:spLocks noGrp="1"/>
          </p:cNvSpPr>
          <p:nvPr>
            <p:ph type="title"/>
          </p:nvPr>
        </p:nvSpPr>
        <p:spPr>
          <a:xfrm>
            <a:off x="700792" y="487956"/>
            <a:ext cx="3924300" cy="1774800"/>
          </a:xfrm>
          <a:prstGeom prst="rect">
            <a:avLst/>
          </a:prstGeom>
        </p:spPr>
        <p:txBody>
          <a:bodyPr spcFirstLastPara="1" wrap="square" lIns="121900" tIns="60925" rIns="121900" bIns="609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Kyle’s Story</a:t>
            </a:r>
            <a:endParaRPr/>
          </a:p>
        </p:txBody>
      </p:sp>
      <p:sp>
        <p:nvSpPr>
          <p:cNvPr id="199" name="Google Shape;199;g3fb3b8d235b_0_22"/>
          <p:cNvSpPr txBox="1">
            <a:spLocks noGrp="1"/>
          </p:cNvSpPr>
          <p:nvPr>
            <p:ph type="body" idx="1"/>
          </p:nvPr>
        </p:nvSpPr>
        <p:spPr>
          <a:xfrm>
            <a:off x="700792" y="2742219"/>
            <a:ext cx="3924300" cy="3615900"/>
          </a:xfrm>
          <a:prstGeom prst="rect">
            <a:avLst/>
          </a:prstGeom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100">
                <a:solidFill>
                  <a:schemeClr val="dk2"/>
                </a:solidFill>
              </a:rPr>
              <a:t>At work, I…</a:t>
            </a:r>
            <a:endParaRPr sz="2600"/>
          </a:p>
          <a:p>
            <a:pPr marL="228600" lvl="0" indent="-27305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100"/>
              <a:buChar char="•"/>
            </a:pPr>
            <a:r>
              <a:rPr lang="en-US" sz="2100">
                <a:solidFill>
                  <a:schemeClr val="dk2"/>
                </a:solidFill>
              </a:rPr>
              <a:t>Fold the boxes</a:t>
            </a:r>
            <a:endParaRPr sz="2600"/>
          </a:p>
          <a:p>
            <a:pPr marL="228600" lvl="0" indent="-27305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100"/>
              <a:buChar char="•"/>
            </a:pPr>
            <a:r>
              <a:rPr lang="en-US" sz="2100">
                <a:solidFill>
                  <a:schemeClr val="dk2"/>
                </a:solidFill>
              </a:rPr>
              <a:t>Clean the pans under the oven </a:t>
            </a:r>
            <a:endParaRPr sz="2600"/>
          </a:p>
          <a:p>
            <a:pPr marL="228600" lvl="0" indent="-27305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100"/>
              <a:buChar char="•"/>
            </a:pPr>
            <a:r>
              <a:rPr lang="en-US" sz="2100">
                <a:solidFill>
                  <a:schemeClr val="dk2"/>
                </a:solidFill>
              </a:rPr>
              <a:t>Do light cleaning of the store and parking lot</a:t>
            </a:r>
            <a:endParaRPr sz="2600"/>
          </a:p>
          <a:p>
            <a:pPr marL="228600" lvl="0" indent="-27305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100"/>
              <a:buChar char="•"/>
            </a:pPr>
            <a:r>
              <a:rPr lang="en-US" sz="2100">
                <a:solidFill>
                  <a:schemeClr val="dk2"/>
                </a:solidFill>
              </a:rPr>
              <a:t>Stock the soda cooler</a:t>
            </a:r>
            <a:endParaRPr sz="26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35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fb3b8d235b_0_28" descr="An employee dressed in a Mr Slice costume greeting a person using a wheelchair in the community.&#10;"/>
          <p:cNvSpPr/>
          <p:nvPr/>
        </p:nvSpPr>
        <p:spPr>
          <a:xfrm>
            <a:off x="685800" y="685800"/>
            <a:ext cx="4122232" cy="5493258"/>
          </a:xfrm>
          <a:custGeom>
            <a:avLst/>
            <a:gdLst/>
            <a:ahLst/>
            <a:cxnLst/>
            <a:rect l="l" t="t" r="r" b="b"/>
            <a:pathLst>
              <a:path w="6175629" h="8229600" extrusionOk="0">
                <a:moveTo>
                  <a:pt x="0" y="0"/>
                </a:moveTo>
                <a:lnTo>
                  <a:pt x="6175629" y="0"/>
                </a:lnTo>
                <a:lnTo>
                  <a:pt x="617562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5" name="Google Shape;205;g3fb3b8d235b_0_28"/>
          <p:cNvSpPr txBox="1"/>
          <p:nvPr/>
        </p:nvSpPr>
        <p:spPr>
          <a:xfrm>
            <a:off x="5663821" y="1535373"/>
            <a:ext cx="5584500" cy="25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30475" rIns="60925" bIns="3047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I even got to be "Mr. Slice", the Papa John's Mascot!</a:t>
            </a: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4000" b="1" i="0" u="none" strike="noStrike" kern="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fb3b8d235b_0_33" descr="A man in a gray Papa John’s uniform and one in a red uniform holding a sign that says, “At work, it’s what I can do that matters.”"/>
          <p:cNvSpPr/>
          <p:nvPr/>
        </p:nvSpPr>
        <p:spPr>
          <a:xfrm>
            <a:off x="6717792" y="146304"/>
            <a:ext cx="5255952" cy="6438186"/>
          </a:xfrm>
          <a:custGeom>
            <a:avLst/>
            <a:gdLst/>
            <a:ahLst/>
            <a:cxnLst/>
            <a:rect l="l" t="t" r="r" b="b"/>
            <a:pathLst>
              <a:path w="4273132" h="5697510" extrusionOk="0">
                <a:moveTo>
                  <a:pt x="0" y="0"/>
                </a:moveTo>
                <a:lnTo>
                  <a:pt x="4273132" y="0"/>
                </a:lnTo>
                <a:lnTo>
                  <a:pt x="4273132" y="5697510"/>
                </a:lnTo>
                <a:lnTo>
                  <a:pt x="0" y="56975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1" name="Google Shape;211;g3fb3b8d235b_0_33" descr="A smiling man wearing a Papa John’s uniform and showing a pizza ready to bake"/>
          <p:cNvSpPr/>
          <p:nvPr/>
        </p:nvSpPr>
        <p:spPr>
          <a:xfrm>
            <a:off x="3717757" y="2779483"/>
            <a:ext cx="2852316" cy="3803088"/>
          </a:xfrm>
          <a:custGeom>
            <a:avLst/>
            <a:gdLst/>
            <a:ahLst/>
            <a:cxnLst/>
            <a:rect l="l" t="t" r="r" b="b"/>
            <a:pathLst>
              <a:path w="4273132" h="5697510" extrusionOk="0">
                <a:moveTo>
                  <a:pt x="0" y="0"/>
                </a:moveTo>
                <a:lnTo>
                  <a:pt x="4273133" y="0"/>
                </a:lnTo>
                <a:lnTo>
                  <a:pt x="4273133" y="5697510"/>
                </a:lnTo>
                <a:lnTo>
                  <a:pt x="0" y="56975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2" name="Google Shape;212;g3fb3b8d235b_0_33"/>
          <p:cNvSpPr txBox="1"/>
          <p:nvPr/>
        </p:nvSpPr>
        <p:spPr>
          <a:xfrm>
            <a:off x="304773" y="440393"/>
            <a:ext cx="4498800" cy="9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6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Kyle's Story</a:t>
            </a: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13" name="Google Shape;213;g3fb3b8d235b_0_33"/>
          <p:cNvSpPr txBox="1"/>
          <p:nvPr/>
        </p:nvSpPr>
        <p:spPr>
          <a:xfrm>
            <a:off x="529825" y="2146574"/>
            <a:ext cx="2695500" cy="501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My favorite things about my job are interacting with co-workers, customers, and </a:t>
            </a: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performing my job duties.</a:t>
            </a: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3800" b="0" i="0" u="none" strike="noStrike" kern="0" cap="none" spc="0" normalizeH="0" baseline="0" noProof="0">
              <a:ln>
                <a:noFill/>
              </a:ln>
              <a:solidFill>
                <a:srgbClr val="383F7F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fb3b8d235b_0_40"/>
          <p:cNvSpPr txBox="1"/>
          <p:nvPr/>
        </p:nvSpPr>
        <p:spPr>
          <a:xfrm>
            <a:off x="5387163" y="1475192"/>
            <a:ext cx="5684700" cy="48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795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Quote from my manager:  </a:t>
            </a: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4795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“Having Kyle around makes for a happier work environment.  He always has this contagious smile on his face.  He makes co-workers want to come to work.” </a:t>
            </a: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19" name="Google Shape;219;g3fb3b8d235b_0_40" descr="A tall man and shorter man smiling in front of Papa John’s Pizza."/>
          <p:cNvSpPr/>
          <p:nvPr/>
        </p:nvSpPr>
        <p:spPr>
          <a:xfrm>
            <a:off x="85344" y="475488"/>
            <a:ext cx="4675049" cy="5565535"/>
          </a:xfrm>
          <a:custGeom>
            <a:avLst/>
            <a:gdLst/>
            <a:ahLst/>
            <a:cxnLst/>
            <a:rect l="l" t="t" r="r" b="b"/>
            <a:pathLst>
              <a:path w="5137417" h="6849889" extrusionOk="0">
                <a:moveTo>
                  <a:pt x="0" y="0"/>
                </a:moveTo>
                <a:lnTo>
                  <a:pt x="5137417" y="0"/>
                </a:lnTo>
                <a:lnTo>
                  <a:pt x="5137417" y="6849889"/>
                </a:lnTo>
                <a:lnTo>
                  <a:pt x="0" y="68498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0" name="Google Shape;220;g3fb3b8d235b_0_40"/>
          <p:cNvSpPr txBox="1"/>
          <p:nvPr/>
        </p:nvSpPr>
        <p:spPr>
          <a:xfrm>
            <a:off x="5387183" y="166237"/>
            <a:ext cx="4498800" cy="9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6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Kyle's Story</a:t>
            </a: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fb3b8d235b_0_4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300"/>
              <a:buFont typeface="JasmineUPC"/>
              <a:buNone/>
            </a:pPr>
            <a:r>
              <a:rPr lang="en-US" sz="5300"/>
              <a:t>Kyle's Story</a:t>
            </a:r>
            <a:br>
              <a:rPr lang="en-US" sz="5300"/>
            </a:br>
            <a:endParaRPr sz="5300"/>
          </a:p>
        </p:txBody>
      </p:sp>
      <p:pic>
        <p:nvPicPr>
          <p:cNvPr id="227" name="Google Shape;227;g3fb3b8d235b_0_46" descr="Pizza Ranch restaurant" title="IMG_0158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74266" y="250867"/>
            <a:ext cx="6081295" cy="4561033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g3fb3b8d235b_0_4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4053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100"/>
              <a:t>I work at Pizza Ranch.</a:t>
            </a:r>
            <a:endParaRPr sz="5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g3fb3b8d235b_0_53" descr="Pizza ranch worker organizing his work area." title="IMG_016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100" y="468066"/>
            <a:ext cx="3496699" cy="2622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g3fb3b8d235b_0_53" descr="pizza ranch worker breading chicken" title="IMG_0168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32065" y="468067"/>
            <a:ext cx="3496699" cy="2622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g3fb3b8d235b_0_53" descr="Pizza Ranch worker pouring chicken into a preparation container." title="IMG_0165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74067" y="468067"/>
            <a:ext cx="3496735" cy="2622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g3fb3b8d235b_0_53" descr="Pizza Ranch worker separating chicken to prepare for the oven" title="IMG_0170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6067" y="3507600"/>
            <a:ext cx="3496735" cy="2622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g3fb3b8d235b_0_53" descr="Pizza Ranch worker adding tray of prepared chicken to the storage rack." title="IMG_0177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92099" y="3417300"/>
            <a:ext cx="3496699" cy="2622532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g3fb3b8d235b_0_53"/>
          <p:cNvSpPr txBox="1"/>
          <p:nvPr/>
        </p:nvSpPr>
        <p:spPr>
          <a:xfrm>
            <a:off x="4174075" y="3797775"/>
            <a:ext cx="3553500" cy="16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Kyle does many jobs at Pizza Ranch.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fb3b8d235b_0_6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b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37500"/>
              <a:buFont typeface="JasmineUPC"/>
              <a:buNone/>
            </a:pPr>
            <a:r>
              <a:rPr lang="en-US"/>
              <a:t>Kyle’s Sheltered Workshop Experience</a:t>
            </a:r>
            <a:endParaRPr/>
          </a:p>
        </p:txBody>
      </p:sp>
      <p:sp>
        <p:nvSpPr>
          <p:cNvPr id="246" name="Google Shape;246;g3fb3b8d235b_0_6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73"/>
              <a:buNone/>
            </a:pPr>
            <a:endParaRPr sz="2673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73"/>
              <a:buNone/>
            </a:pPr>
            <a:r>
              <a:rPr lang="en-US" sz="2673"/>
              <a:t>Before I started my current job, I was paid $3.50 per hour to work at the Sheltered Workshop. </a:t>
            </a:r>
            <a:endParaRPr sz="337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73"/>
              <a:buNone/>
            </a:pPr>
            <a:r>
              <a:rPr lang="en-US" sz="2673"/>
              <a:t>I am paid more than minimum wage now.</a:t>
            </a:r>
            <a:endParaRPr sz="337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73"/>
              <a:buNone/>
            </a:pPr>
            <a:endParaRPr sz="2673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73"/>
              <a:buNone/>
            </a:pPr>
            <a:endParaRPr sz="2673"/>
          </a:p>
        </p:txBody>
      </p:sp>
      <p:pic>
        <p:nvPicPr>
          <p:cNvPr id="247" name="Google Shape;247;g3fb3b8d235b_0_63" descr="A man holding a object in his hand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25027" b="3222"/>
          <a:stretch/>
        </p:blipFill>
        <p:spPr>
          <a:xfrm rot="-60000">
            <a:off x="5326183" y="503529"/>
            <a:ext cx="6470404" cy="6381745"/>
          </a:xfrm>
          <a:prstGeom prst="rect">
            <a:avLst/>
          </a:prstGeom>
          <a:noFill/>
          <a:ln w="118525" cap="sq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73333" dist="24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48" name="Google Shape;248;g3fb3b8d235b_0_6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55098"/>
              <a:buFont typeface="Arial"/>
              <a:buNone/>
            </a:pPr>
            <a:endParaRPr sz="2673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ct val="55098"/>
              <a:buFont typeface="Arial"/>
              <a:buNone/>
            </a:pPr>
            <a:r>
              <a:rPr lang="en-US" sz="2673"/>
              <a:t>Before I started my current job, I was paid $3.50 per hour to work at the Sheltered Workshop. </a:t>
            </a:r>
            <a:endParaRPr sz="337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ct val="55098"/>
              <a:buFont typeface="Arial"/>
              <a:buNone/>
            </a:pPr>
            <a:r>
              <a:rPr lang="en-US" sz="2673"/>
              <a:t>I am paid more than minimum wage now.</a:t>
            </a:r>
            <a:endParaRPr sz="337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ct val="55098"/>
              <a:buFont typeface="Arial"/>
              <a:buNone/>
            </a:pPr>
            <a:endParaRPr sz="2673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ct val="55098"/>
              <a:buFont typeface="Arial"/>
              <a:buNone/>
            </a:pPr>
            <a:endParaRPr sz="2673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fb3b8d235b_0_70"/>
          <p:cNvSpPr txBox="1"/>
          <p:nvPr/>
        </p:nvSpPr>
        <p:spPr>
          <a:xfrm>
            <a:off x="352159" y="1822473"/>
            <a:ext cx="2712900" cy="46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11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With the money I earn working, I like to:</a:t>
            </a:r>
            <a:endParaRPr kumimoji="0" sz="17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11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endParaRPr kumimoji="0" sz="17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438150" algn="l" defTabSz="914400" rtl="0" eaLnBrk="1" fontAlgn="auto" latinLnBrk="0" hangingPunct="1">
              <a:lnSpc>
                <a:spcPct val="811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Char char="•"/>
              <a:tabLst/>
              <a:defRPr/>
            </a:pPr>
            <a:r>
              <a:rPr kumimoji="0" lang="en-US" sz="3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Travel</a:t>
            </a:r>
            <a:endParaRPr kumimoji="0" sz="17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438150" algn="l" defTabSz="914400" rtl="0" eaLnBrk="1" fontAlgn="auto" latinLnBrk="0" hangingPunct="1">
              <a:lnSpc>
                <a:spcPct val="811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Char char="•"/>
              <a:tabLst/>
              <a:defRPr/>
            </a:pPr>
            <a:r>
              <a:rPr kumimoji="0" lang="en-US" sz="3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Dance</a:t>
            </a:r>
            <a:endParaRPr kumimoji="0" sz="17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438150" algn="l" defTabSz="914400" rtl="0" eaLnBrk="1" fontAlgn="auto" latinLnBrk="0" hangingPunct="1">
              <a:lnSpc>
                <a:spcPct val="811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Char char="•"/>
              <a:tabLst/>
              <a:defRPr/>
            </a:pPr>
            <a:r>
              <a:rPr kumimoji="0" lang="en-US" sz="3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Shop and </a:t>
            </a:r>
            <a:endParaRPr kumimoji="0" sz="17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438150" algn="l" defTabSz="914400" rtl="0" eaLnBrk="1" fontAlgn="auto" latinLnBrk="0" hangingPunct="1">
              <a:lnSpc>
                <a:spcPct val="811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Char char="•"/>
              <a:tabLst/>
              <a:defRPr/>
            </a:pPr>
            <a:r>
              <a:rPr kumimoji="0" lang="en-US" sz="3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Go to the movies.</a:t>
            </a:r>
            <a:endParaRPr kumimoji="0" sz="17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409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383F7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54" name="Google Shape;254;g3fb3b8d235b_0_70"/>
          <p:cNvSpPr txBox="1"/>
          <p:nvPr/>
        </p:nvSpPr>
        <p:spPr>
          <a:xfrm>
            <a:off x="0" y="438900"/>
            <a:ext cx="7116300" cy="9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977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59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Kyle's Story</a:t>
            </a: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55" name="Google Shape;255;g3fb3b8d235b_0_70"/>
          <p:cNvSpPr txBox="1"/>
          <p:nvPr/>
        </p:nvSpPr>
        <p:spPr>
          <a:xfrm>
            <a:off x="6464577" y="1954695"/>
            <a:ext cx="26388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56" name="Google Shape;256;g3fb3b8d235b_0_70" descr="A couple dancing in a ballroom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92643" y="705148"/>
            <a:ext cx="3535680" cy="4992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g3fb3b8d235b_0_70" descr="A man smiling and waiting for a flight in front of a window at the ga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43073" y="1800532"/>
            <a:ext cx="4971628" cy="3896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fb3b8d235b_0_78"/>
          <p:cNvSpPr txBox="1"/>
          <p:nvPr/>
        </p:nvSpPr>
        <p:spPr>
          <a:xfrm>
            <a:off x="4119441" y="288673"/>
            <a:ext cx="53997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59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Kyle's Story</a:t>
            </a:r>
            <a:endParaRPr kumimoji="0" sz="59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63" name="Google Shape;263;g3fb3b8d235b_0_78"/>
          <p:cNvSpPr txBox="1"/>
          <p:nvPr/>
        </p:nvSpPr>
        <p:spPr>
          <a:xfrm>
            <a:off x="609600" y="1388645"/>
            <a:ext cx="5016900" cy="4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 also like to:</a:t>
            </a: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-"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go out to eat</a:t>
            </a: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-"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go to microbreweries and listen to live music</a:t>
            </a: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-"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pretty much the same things others like to do!</a:t>
            </a: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 am also saving money for my future in my ABLE account.</a:t>
            </a: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264" name="Google Shape;264;g3fb3b8d235b_0_78" descr="A man sitting on a barstool enjoying a microbrewery with a half consume beer in hand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57781" y="1400976"/>
            <a:ext cx="3007388" cy="4322659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65" name="Google Shape;265;g3fb3b8d235b_0_78" descr="a stylishly dressed man strumming a guitar held by a band’s guitarist on stag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48976" y="1683611"/>
            <a:ext cx="2730296" cy="3757388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fb3b8d235b_0_8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JasmineUPC"/>
              <a:buNone/>
            </a:pPr>
            <a:r>
              <a:rPr lang="en-US" sz="2700" b="1" cap="none"/>
              <a:t>Sharing my story at the </a:t>
            </a:r>
            <a:br>
              <a:rPr lang="en-US" sz="2700" b="1" cap="none"/>
            </a:br>
            <a:r>
              <a:rPr lang="en-US" sz="2700" b="1" cap="none"/>
              <a:t>Competitive Integrated Employment (CIE) briefing in Washington, D.C. </a:t>
            </a:r>
            <a:endParaRPr/>
          </a:p>
        </p:txBody>
      </p:sp>
      <p:pic>
        <p:nvPicPr>
          <p:cNvPr id="272" name="Google Shape;272;g3fb3b8d235b_0_85" descr="Two men in suits and ties preparing to testify at a briefing in Washington DC 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508125" y="1825625"/>
            <a:ext cx="4093200" cy="3899400"/>
          </a:xfrm>
          <a:prstGeom prst="rect">
            <a:avLst/>
          </a:prstGeom>
          <a:noFill/>
          <a:ln w="118525" cap="sq" cmpd="thickThin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pic>
      <p:pic>
        <p:nvPicPr>
          <p:cNvPr id="273" name="Google Shape;273;g3fb3b8d235b_0_85" descr="A smiling man in a suit and tie sitting at a desk with a microphone ready to share his story at a briefing &#10;&#10;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6263550" y="1770750"/>
            <a:ext cx="3887400" cy="3899100"/>
          </a:xfrm>
          <a:prstGeom prst="rect">
            <a:avLst/>
          </a:prstGeom>
          <a:noFill/>
          <a:ln w="118525" cap="sq" cmpd="thickThin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fb3b8d235b_0_92"/>
          <p:cNvSpPr/>
          <p:nvPr/>
        </p:nvSpPr>
        <p:spPr>
          <a:xfrm>
            <a:off x="7760380" y="5446129"/>
            <a:ext cx="3750503" cy="1061746"/>
          </a:xfrm>
          <a:custGeom>
            <a:avLst/>
            <a:gdLst/>
            <a:ahLst/>
            <a:cxnLst/>
            <a:rect l="l" t="t" r="r" b="b"/>
            <a:pathLst>
              <a:path w="5618731" h="1590630" extrusionOk="0">
                <a:moveTo>
                  <a:pt x="0" y="0"/>
                </a:moveTo>
                <a:lnTo>
                  <a:pt x="5618731" y="0"/>
                </a:lnTo>
                <a:lnTo>
                  <a:pt x="5618731" y="1590629"/>
                </a:lnTo>
                <a:lnTo>
                  <a:pt x="0" y="15906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9" name="Google Shape;279;g3fb3b8d235b_0_92" descr="Kyle Stumpf on an Iowa billboard promoting voter participation sponsored by Disability Rights Iowa"/>
          <p:cNvSpPr/>
          <p:nvPr/>
        </p:nvSpPr>
        <p:spPr>
          <a:xfrm>
            <a:off x="7760380" y="1334179"/>
            <a:ext cx="3884128" cy="5178837"/>
          </a:xfrm>
          <a:custGeom>
            <a:avLst/>
            <a:gdLst/>
            <a:ahLst/>
            <a:cxnLst/>
            <a:rect l="l" t="t" r="r" b="b"/>
            <a:pathLst>
              <a:path w="5818918" h="7758557" extrusionOk="0">
                <a:moveTo>
                  <a:pt x="0" y="0"/>
                </a:moveTo>
                <a:lnTo>
                  <a:pt x="5818917" y="0"/>
                </a:lnTo>
                <a:lnTo>
                  <a:pt x="5818917" y="7758556"/>
                </a:lnTo>
                <a:lnTo>
                  <a:pt x="0" y="77585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0" name="Google Shape;280;g3fb3b8d235b_0_92"/>
          <p:cNvSpPr txBox="1"/>
          <p:nvPr/>
        </p:nvSpPr>
        <p:spPr>
          <a:xfrm>
            <a:off x="3846563" y="106469"/>
            <a:ext cx="4498800" cy="9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6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Kyle's Story</a:t>
            </a: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81" name="Google Shape;281;g3fb3b8d235b_0_92"/>
          <p:cNvSpPr txBox="1"/>
          <p:nvPr/>
        </p:nvSpPr>
        <p:spPr>
          <a:xfrm>
            <a:off x="450575" y="1901750"/>
            <a:ext cx="6838200" cy="40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2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"I advocate for Competitive Integrated Employment.  I support and vote for candidates that support it, too."</a:t>
            </a:r>
            <a:r>
              <a:rPr kumimoji="0" lang="en-US" sz="4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 </a:t>
            </a:r>
            <a:endParaRPr kumimoji="0" sz="4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fb3b8d235b_0_99" descr="Baby laying in hospital bed with canula and monitors looking fragile.&#10;"/>
          <p:cNvSpPr/>
          <p:nvPr/>
        </p:nvSpPr>
        <p:spPr>
          <a:xfrm>
            <a:off x="2338272" y="2060488"/>
            <a:ext cx="2646876" cy="3785759"/>
          </a:xfrm>
          <a:custGeom>
            <a:avLst/>
            <a:gdLst/>
            <a:ahLst/>
            <a:cxnLst/>
            <a:rect l="l" t="t" r="r" b="b"/>
            <a:pathLst>
              <a:path w="3965358" h="5671549" extrusionOk="0">
                <a:moveTo>
                  <a:pt x="0" y="0"/>
                </a:moveTo>
                <a:lnTo>
                  <a:pt x="3965359" y="0"/>
                </a:lnTo>
                <a:lnTo>
                  <a:pt x="3965359" y="5671549"/>
                </a:lnTo>
                <a:lnTo>
                  <a:pt x="0" y="56715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7" name="Google Shape;287;g3fb3b8d235b_0_99" descr="Man laying on a poolside beach chair looking strong and healthy"/>
          <p:cNvSpPr/>
          <p:nvPr/>
        </p:nvSpPr>
        <p:spPr>
          <a:xfrm>
            <a:off x="5916304" y="2119701"/>
            <a:ext cx="4073836" cy="3057075"/>
          </a:xfrm>
          <a:custGeom>
            <a:avLst/>
            <a:gdLst/>
            <a:ahLst/>
            <a:cxnLst/>
            <a:rect l="l" t="t" r="r" b="b"/>
            <a:pathLst>
              <a:path w="6103125" h="4579887" extrusionOk="0">
                <a:moveTo>
                  <a:pt x="0" y="0"/>
                </a:moveTo>
                <a:lnTo>
                  <a:pt x="6103126" y="0"/>
                </a:lnTo>
                <a:lnTo>
                  <a:pt x="6103126" y="4579887"/>
                </a:lnTo>
                <a:lnTo>
                  <a:pt x="0" y="45798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8" name="Google Shape;288;g3fb3b8d235b_0_99"/>
          <p:cNvSpPr txBox="1"/>
          <p:nvPr/>
        </p:nvSpPr>
        <p:spPr>
          <a:xfrm>
            <a:off x="722529" y="151215"/>
            <a:ext cx="107835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5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Bill's Story: Parent Perspective</a:t>
            </a: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89" name="Google Shape;289;g3fb3b8d235b_0_99"/>
          <p:cNvSpPr txBox="1"/>
          <p:nvPr/>
        </p:nvSpPr>
        <p:spPr>
          <a:xfrm>
            <a:off x="3414713" y="1283243"/>
            <a:ext cx="5362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135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Presented by Bill Stumpf</a:t>
            </a: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fb3b8d235b_0_106" descr="Man separating piles of stuff"/>
          <p:cNvSpPr/>
          <p:nvPr/>
        </p:nvSpPr>
        <p:spPr>
          <a:xfrm>
            <a:off x="5407860" y="1633383"/>
            <a:ext cx="3071586" cy="4140798"/>
          </a:xfrm>
          <a:custGeom>
            <a:avLst/>
            <a:gdLst/>
            <a:ahLst/>
            <a:cxnLst/>
            <a:rect l="l" t="t" r="r" b="b"/>
            <a:pathLst>
              <a:path w="4601627" h="6203443" extrusionOk="0">
                <a:moveTo>
                  <a:pt x="0" y="0"/>
                </a:moveTo>
                <a:lnTo>
                  <a:pt x="4601627" y="0"/>
                </a:lnTo>
                <a:lnTo>
                  <a:pt x="4601627" y="6203443"/>
                </a:lnTo>
                <a:lnTo>
                  <a:pt x="0" y="62034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4310" r="-3420" b="-1190"/>
            </a:stretch>
          </a:blipFill>
          <a:ln w="127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95" name="Google Shape;295;g3fb3b8d235b_0_106" descr="man writing on a clipboard"/>
          <p:cNvSpPr/>
          <p:nvPr/>
        </p:nvSpPr>
        <p:spPr>
          <a:xfrm>
            <a:off x="8822376" y="1668489"/>
            <a:ext cx="3052873" cy="4105648"/>
          </a:xfrm>
          <a:custGeom>
            <a:avLst/>
            <a:gdLst/>
            <a:ahLst/>
            <a:cxnLst/>
            <a:rect l="l" t="t" r="r" b="b"/>
            <a:pathLst>
              <a:path w="4573593" h="6150784" extrusionOk="0">
                <a:moveTo>
                  <a:pt x="0" y="0"/>
                </a:moveTo>
                <a:lnTo>
                  <a:pt x="4573593" y="0"/>
                </a:lnTo>
                <a:lnTo>
                  <a:pt x="4573593" y="6150784"/>
                </a:lnTo>
                <a:lnTo>
                  <a:pt x="0" y="61507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430" r="-430"/>
            </a:stretch>
          </a:blipFill>
          <a:ln w="127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96" name="Google Shape;296;g3fb3b8d235b_0_106"/>
          <p:cNvSpPr txBox="1"/>
          <p:nvPr/>
        </p:nvSpPr>
        <p:spPr>
          <a:xfrm>
            <a:off x="499059" y="151215"/>
            <a:ext cx="112308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5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Bill's Story: Sheltered Workshop</a:t>
            </a: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97" name="Google Shape;297;g3fb3b8d235b_0_106"/>
          <p:cNvSpPr txBox="1"/>
          <p:nvPr/>
        </p:nvSpPr>
        <p:spPr>
          <a:xfrm>
            <a:off x="152399" y="1338204"/>
            <a:ext cx="4908900" cy="53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58800" marR="0" lvl="1" indent="-260350" algn="l" defTabSz="914400" rtl="0" eaLnBrk="1" fontAlgn="auto" latinLnBrk="0" hangingPunct="1">
              <a:lnSpc>
                <a:spcPct val="14051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Play"/>
              <a:buChar char="•"/>
              <a:tabLst/>
              <a:defRPr/>
            </a:pPr>
            <a:r>
              <a:rPr kumimoji="0" lang="en-US" sz="2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Pipeline to Sheltered Workshop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  <a:p>
            <a:pPr marL="1117600" marR="0" lvl="2" indent="-361950" algn="l" defTabSz="914400" rtl="0" eaLnBrk="1" fontAlgn="auto" latinLnBrk="0" hangingPunct="1">
              <a:lnSpc>
                <a:spcPct val="14051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Play"/>
              <a:buChar char="⚬"/>
              <a:tabLst/>
              <a:defRPr/>
            </a:pPr>
            <a:r>
              <a:rPr kumimoji="0" lang="en-US" sz="2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Rubberstamps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  <a:p>
            <a:pPr marL="1117600" marR="0" lvl="2" indent="-361950" algn="l" defTabSz="914400" rtl="0" eaLnBrk="1" fontAlgn="auto" latinLnBrk="0" hangingPunct="1">
              <a:lnSpc>
                <a:spcPct val="14051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Play"/>
              <a:buChar char="⚬"/>
              <a:tabLst/>
              <a:defRPr/>
            </a:pPr>
            <a:r>
              <a:rPr kumimoji="0" lang="en-US" sz="2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Guardianship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  <a:p>
            <a:pPr marL="1117600" marR="0" lvl="2" indent="-361950" algn="l" defTabSz="914400" rtl="0" eaLnBrk="1" fontAlgn="auto" latinLnBrk="0" hangingPunct="1">
              <a:lnSpc>
                <a:spcPct val="14051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Play"/>
              <a:buChar char="⚬"/>
              <a:tabLst/>
              <a:defRPr/>
            </a:pPr>
            <a:r>
              <a:rPr kumimoji="0" lang="en-US" sz="2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Automatically go to Workshop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  <a:p>
            <a:pPr marL="558800" marR="0" lvl="1" indent="-260350" algn="l" defTabSz="914400" rtl="0" eaLnBrk="1" fontAlgn="auto" latinLnBrk="0" hangingPunct="1">
              <a:lnSpc>
                <a:spcPct val="14051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Play"/>
              <a:buChar char="•"/>
              <a:tabLst/>
              <a:defRPr/>
            </a:pPr>
            <a:r>
              <a:rPr kumimoji="0" lang="en-US" sz="2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Sheltered Workshop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  <a:p>
            <a:pPr marL="1117600" marR="0" lvl="2" indent="-361950" algn="l" defTabSz="914400" rtl="0" eaLnBrk="1" fontAlgn="auto" latinLnBrk="0" hangingPunct="1">
              <a:lnSpc>
                <a:spcPct val="14051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Play"/>
              <a:buChar char="⚬"/>
              <a:tabLst/>
              <a:defRPr/>
            </a:pPr>
            <a:r>
              <a:rPr kumimoji="0" lang="en-US" sz="2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Complicit 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  <a:p>
            <a:pPr marL="1117600" marR="0" lvl="2" indent="-361950" algn="l" defTabSz="914400" rtl="0" eaLnBrk="1" fontAlgn="auto" latinLnBrk="0" hangingPunct="1">
              <a:lnSpc>
                <a:spcPct val="14051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Play"/>
              <a:buChar char="⚬"/>
              <a:tabLst/>
              <a:defRPr/>
            </a:pPr>
            <a:r>
              <a:rPr kumimoji="0" lang="en-US" sz="2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Never progressed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  <a:p>
            <a:pPr marL="1117600" marR="0" lvl="2" indent="-361950" algn="l" defTabSz="914400" rtl="0" eaLnBrk="1" fontAlgn="auto" latinLnBrk="0" hangingPunct="1">
              <a:lnSpc>
                <a:spcPct val="14051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Play"/>
              <a:buChar char="⚬"/>
              <a:tabLst/>
              <a:defRPr/>
            </a:pPr>
            <a:r>
              <a:rPr kumimoji="0" lang="en-US" sz="2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Segregated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  <a:p>
            <a:pPr marL="1117600" marR="0" lvl="2" indent="-361950" algn="l" defTabSz="914400" rtl="0" eaLnBrk="1" fontAlgn="auto" latinLnBrk="0" hangingPunct="1">
              <a:lnSpc>
                <a:spcPct val="14051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Play"/>
              <a:buChar char="⚬"/>
              <a:tabLst/>
              <a:defRPr/>
            </a:pPr>
            <a:r>
              <a:rPr kumimoji="0" lang="en-US" sz="2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Real employment never came up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fb3b8d235b_0_113" descr="Man getting on a transportation service bus"/>
          <p:cNvSpPr/>
          <p:nvPr/>
        </p:nvSpPr>
        <p:spPr>
          <a:xfrm>
            <a:off x="8042708" y="1446757"/>
            <a:ext cx="3048262" cy="4064349"/>
          </a:xfrm>
          <a:custGeom>
            <a:avLst/>
            <a:gdLst/>
            <a:ahLst/>
            <a:cxnLst/>
            <a:rect l="l" t="t" r="r" b="b"/>
            <a:pathLst>
              <a:path w="4566685" h="6088913" extrusionOk="0">
                <a:moveTo>
                  <a:pt x="0" y="0"/>
                </a:moveTo>
                <a:lnTo>
                  <a:pt x="4566684" y="0"/>
                </a:lnTo>
                <a:lnTo>
                  <a:pt x="4566684" y="6088914"/>
                </a:lnTo>
                <a:lnTo>
                  <a:pt x="0" y="60889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3" name="Google Shape;303;g3fb3b8d235b_0_113"/>
          <p:cNvSpPr txBox="1"/>
          <p:nvPr/>
        </p:nvSpPr>
        <p:spPr>
          <a:xfrm>
            <a:off x="722529" y="151215"/>
            <a:ext cx="107835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5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Bill's Story: Parent Perspective</a:t>
            </a: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304" name="Google Shape;304;g3fb3b8d235b_0_113"/>
          <p:cNvSpPr txBox="1"/>
          <p:nvPr/>
        </p:nvSpPr>
        <p:spPr>
          <a:xfrm>
            <a:off x="722525" y="1336675"/>
            <a:ext cx="7016100" cy="51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84200" marR="0" lvl="1" indent="-298450" algn="l" defTabSz="914400" rtl="0" eaLnBrk="1" fontAlgn="auto" latinLnBrk="0" hangingPunct="1">
              <a:lnSpc>
                <a:spcPct val="1409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Play"/>
              <a:buChar char="•"/>
              <a:tabLst/>
              <a:defRPr/>
            </a:pPr>
            <a:r>
              <a:rPr kumimoji="0" lang="en-US" sz="2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Visited work sites</a:t>
            </a: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  <a:p>
            <a:pPr marL="584200" marR="0" lvl="1" indent="-298450" algn="l" defTabSz="914400" rtl="0" eaLnBrk="1" fontAlgn="auto" latinLnBrk="0" hangingPunct="1">
              <a:lnSpc>
                <a:spcPct val="1409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Play"/>
              <a:buChar char="•"/>
              <a:tabLst/>
              <a:defRPr/>
            </a:pPr>
            <a:r>
              <a:rPr kumimoji="0" lang="en-US" sz="2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Did not totally understand his options</a:t>
            </a: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  <a:p>
            <a:pPr marL="584200" marR="0" lvl="1" indent="-298450" algn="l" defTabSz="914400" rtl="0" eaLnBrk="1" fontAlgn="auto" latinLnBrk="0" hangingPunct="1">
              <a:lnSpc>
                <a:spcPct val="1409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Play"/>
              <a:buChar char="•"/>
              <a:tabLst/>
              <a:defRPr/>
            </a:pPr>
            <a:r>
              <a:rPr kumimoji="0" lang="en-US" sz="2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Never received information on integrated settings</a:t>
            </a: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  <a:p>
            <a:pPr marL="584200" marR="0" lvl="1" indent="-298450" algn="l" defTabSz="914400" rtl="0" eaLnBrk="1" fontAlgn="auto" latinLnBrk="0" hangingPunct="1">
              <a:lnSpc>
                <a:spcPct val="1409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Play"/>
              <a:buChar char="•"/>
              <a:tabLst/>
              <a:defRPr/>
            </a:pPr>
            <a:r>
              <a:rPr kumimoji="0" lang="en-US" sz="2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Kyle settled into work at a sub-minimum wage</a:t>
            </a: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  <a:p>
            <a:pPr marL="584200" marR="0" lvl="1" indent="-298450" algn="l" defTabSz="914400" rtl="0" eaLnBrk="1" fontAlgn="auto" latinLnBrk="0" hangingPunct="1">
              <a:lnSpc>
                <a:spcPct val="1409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Play"/>
              <a:buChar char="•"/>
              <a:tabLst/>
              <a:defRPr/>
            </a:pPr>
            <a:r>
              <a:rPr kumimoji="0" lang="en-US" sz="2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From my perspective, he had something that felt meaningful, and he was paid, albeit subminimum wages.</a:t>
            </a: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fb3b8d235b_0_119"/>
          <p:cNvSpPr txBox="1"/>
          <p:nvPr/>
        </p:nvSpPr>
        <p:spPr>
          <a:xfrm>
            <a:off x="722529" y="151215"/>
            <a:ext cx="107835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5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Bill's Story: Parent Perspective</a:t>
            </a: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310" name="Google Shape;310;g3fb3b8d235b_0_119"/>
          <p:cNvSpPr txBox="1"/>
          <p:nvPr/>
        </p:nvSpPr>
        <p:spPr>
          <a:xfrm>
            <a:off x="841744" y="1613939"/>
            <a:ext cx="10820400" cy="51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187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Getting More Involved: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  <a:p>
            <a:pPr marL="1219200" marR="0" lvl="1" indent="-476250" algn="l" defTabSz="914400" rtl="0" eaLnBrk="1" fontAlgn="auto" latinLnBrk="0" hangingPunct="1">
              <a:lnSpc>
                <a:spcPct val="1136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Play"/>
              <a:buChar char="•"/>
              <a:tabLst/>
              <a:defRPr/>
            </a:pPr>
            <a:r>
              <a:rPr kumimoji="0" lang="en-US" sz="2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In 2013, I served on the Iowa Developmental Disabilities Council 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  <a:p>
            <a:pPr marL="1219200" marR="0" lvl="1" indent="-476250" algn="l" defTabSz="914400" rtl="0" eaLnBrk="1" fontAlgn="auto" latinLnBrk="0" hangingPunct="1">
              <a:lnSpc>
                <a:spcPct val="1136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Play"/>
              <a:buChar char="•"/>
              <a:tabLst/>
              <a:defRPr/>
            </a:pPr>
            <a:r>
              <a:rPr kumimoji="0" lang="en-US" sz="2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Learned more about Competitive Integrated Employment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  <a:p>
            <a:pPr marL="1219200" marR="0" lvl="1" indent="-476250" algn="l" defTabSz="914400" rtl="0" eaLnBrk="1" fontAlgn="auto" latinLnBrk="0" hangingPunct="1">
              <a:lnSpc>
                <a:spcPct val="1136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Play"/>
              <a:buChar char="•"/>
              <a:tabLst/>
              <a:defRPr/>
            </a:pPr>
            <a:r>
              <a:rPr kumimoji="0" lang="en-US" sz="2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Became active in the Iowa Coalition for Integrated Employment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  <a:p>
            <a:pPr marL="1219200" marR="0" lvl="1" indent="-476250" algn="l" defTabSz="914400" rtl="0" eaLnBrk="1" fontAlgn="auto" latinLnBrk="0" hangingPunct="1">
              <a:lnSpc>
                <a:spcPct val="1136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Play"/>
              <a:buChar char="•"/>
              <a:tabLst/>
              <a:defRPr/>
            </a:pPr>
            <a:r>
              <a:rPr kumimoji="0" lang="en-US" sz="2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Listened to webinars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  <a:p>
            <a:pPr marL="1219200" marR="0" lvl="1" indent="-476250" algn="l" defTabSz="914400" rtl="0" eaLnBrk="1" fontAlgn="auto" latinLnBrk="0" hangingPunct="1">
              <a:lnSpc>
                <a:spcPct val="1136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Play"/>
              <a:buChar char="•"/>
              <a:tabLst/>
              <a:defRPr/>
            </a:pPr>
            <a:r>
              <a:rPr kumimoji="0" lang="en-US" sz="2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Attended conferences on various topics such as the Association of People Supporting Employment First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  <a:p>
            <a:pPr marL="1219200" marR="0" lvl="1" indent="-476250" algn="l" defTabSz="914400" rtl="0" eaLnBrk="1" fontAlgn="auto" latinLnBrk="0" hangingPunct="1">
              <a:lnSpc>
                <a:spcPct val="1136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Play"/>
              <a:buChar char="•"/>
              <a:tabLst/>
              <a:defRPr/>
            </a:pPr>
            <a:r>
              <a:rPr kumimoji="0" lang="en-US" sz="27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Learned about Vocational Rehabilitation (aka Voc Rehab; aka Department of Rehabilitation)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fb3b8d235b_0_124"/>
          <p:cNvSpPr txBox="1">
            <a:spLocks noGrp="1"/>
          </p:cNvSpPr>
          <p:nvPr>
            <p:ph type="title"/>
          </p:nvPr>
        </p:nvSpPr>
        <p:spPr>
          <a:xfrm>
            <a:off x="410783" y="391899"/>
            <a:ext cx="112563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b" anchorCtr="0">
            <a:normAutofit/>
          </a:bodyPr>
          <a:lstStyle/>
          <a:p>
            <a:pPr marL="0" lvl="0" indent="0" algn="l" rtl="0">
              <a:lnSpc>
                <a:spcPct val="55000"/>
              </a:lnSpc>
              <a:spcBef>
                <a:spcPts val="0"/>
              </a:spcBef>
              <a:spcAft>
                <a:spcPts val="0"/>
              </a:spcAft>
              <a:buClr>
                <a:srgbClr val="212624"/>
              </a:buClr>
              <a:buSzPts val="6480"/>
              <a:buFont typeface="JasmineUPC"/>
              <a:buNone/>
            </a:pPr>
            <a:r>
              <a:rPr lang="en-US" sz="6380">
                <a:solidFill>
                  <a:srgbClr val="212624"/>
                </a:solidFill>
              </a:rPr>
              <a:t>Bill's Story: Parent Perspective</a:t>
            </a:r>
            <a:endParaRPr sz="6380"/>
          </a:p>
        </p:txBody>
      </p:sp>
      <p:sp>
        <p:nvSpPr>
          <p:cNvPr id="316" name="Google Shape;316;g3fb3b8d235b_0_124"/>
          <p:cNvSpPr txBox="1">
            <a:spLocks noGrp="1"/>
          </p:cNvSpPr>
          <p:nvPr>
            <p:ph type="body" idx="1"/>
          </p:nvPr>
        </p:nvSpPr>
        <p:spPr>
          <a:xfrm>
            <a:off x="415048" y="1490472"/>
            <a:ext cx="5322000" cy="6429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-US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Barrier to inclusion</a:t>
            </a:r>
            <a:endParaRPr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317" name="Google Shape;317;g3fb3b8d235b_0_124"/>
          <p:cNvSpPr txBox="1">
            <a:spLocks noGrp="1"/>
          </p:cNvSpPr>
          <p:nvPr>
            <p:ph type="body" idx="2"/>
          </p:nvPr>
        </p:nvSpPr>
        <p:spPr>
          <a:xfrm>
            <a:off x="419100" y="2212975"/>
            <a:ext cx="5322000" cy="3943985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673100" lvl="1" indent="-444500" algn="l" rtl="0">
              <a:lnSpc>
                <a:spcPct val="13605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"/>
              <a:buChar char="•"/>
            </a:pPr>
            <a:r>
              <a:rPr lang="en-US" sz="22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I have to acknowledge I was a bit of a barrier to assisting Kyle to become employed in an integrated setting</a:t>
            </a:r>
            <a:endParaRPr sz="2200">
              <a:latin typeface="Play"/>
              <a:ea typeface="Play"/>
              <a:cs typeface="Play"/>
              <a:sym typeface="Play"/>
            </a:endParaRPr>
          </a:p>
          <a:p>
            <a:pPr marL="673100" lvl="1" indent="-444500" algn="l" rtl="0">
              <a:lnSpc>
                <a:spcPct val="136055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"/>
              <a:buChar char="•"/>
            </a:pPr>
            <a:r>
              <a:rPr lang="en-US" sz="22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Not sure if schools really encouraged integrated employment as a real option.</a:t>
            </a:r>
            <a:endParaRPr sz="2200">
              <a:latin typeface="Play"/>
              <a:ea typeface="Play"/>
              <a:cs typeface="Play"/>
              <a:sym typeface="Play"/>
            </a:endParaRPr>
          </a:p>
          <a:p>
            <a:pPr marL="673100" lvl="1" indent="-444500" algn="l" rtl="0">
              <a:lnSpc>
                <a:spcPct val="136055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"/>
              <a:buChar char="•"/>
            </a:pPr>
            <a:r>
              <a:rPr lang="en-US" sz="22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You have to ask a LOT of questions.</a:t>
            </a:r>
            <a:endParaRPr sz="2200"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318" name="Google Shape;318;g3fb3b8d235b_0_124"/>
          <p:cNvSpPr txBox="1">
            <a:spLocks noGrp="1"/>
          </p:cNvSpPr>
          <p:nvPr>
            <p:ph type="body" idx="3"/>
          </p:nvPr>
        </p:nvSpPr>
        <p:spPr>
          <a:xfrm>
            <a:off x="6345936" y="1490472"/>
            <a:ext cx="5322000" cy="6429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-US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Realization of full potential</a:t>
            </a:r>
            <a:endParaRPr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319" name="Google Shape;319;g3fb3b8d235b_0_124"/>
          <p:cNvSpPr txBox="1">
            <a:spLocks noGrp="1"/>
          </p:cNvSpPr>
          <p:nvPr>
            <p:ph type="body" idx="4"/>
          </p:nvPr>
        </p:nvSpPr>
        <p:spPr>
          <a:xfrm>
            <a:off x="6345239" y="2212975"/>
            <a:ext cx="5322000" cy="3811108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774700" lvl="1" indent="-444500" algn="l" rtl="0">
              <a:lnSpc>
                <a:spcPct val="157333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Play"/>
              <a:buChar char="•"/>
            </a:pPr>
            <a:r>
              <a:rPr lang="en-US" sz="2200">
                <a:latin typeface="Play"/>
                <a:ea typeface="Play"/>
                <a:cs typeface="Play"/>
                <a:sym typeface="Play"/>
              </a:rPr>
              <a:t>Not being comfortable with the way things are</a:t>
            </a:r>
            <a:endParaRPr sz="2200">
              <a:latin typeface="Play"/>
              <a:ea typeface="Play"/>
              <a:cs typeface="Play"/>
              <a:sym typeface="Play"/>
            </a:endParaRPr>
          </a:p>
          <a:p>
            <a:pPr marL="774700" lvl="1" indent="-444500" algn="l" rtl="0">
              <a:lnSpc>
                <a:spcPct val="157333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Play"/>
              <a:buChar char="•"/>
            </a:pPr>
            <a:r>
              <a:rPr lang="en-US" sz="2200">
                <a:latin typeface="Play"/>
                <a:ea typeface="Play"/>
                <a:cs typeface="Play"/>
                <a:sym typeface="Play"/>
              </a:rPr>
              <a:t>Job Coaching</a:t>
            </a:r>
            <a:endParaRPr sz="2200">
              <a:latin typeface="Play"/>
              <a:ea typeface="Play"/>
              <a:cs typeface="Play"/>
              <a:sym typeface="Play"/>
            </a:endParaRPr>
          </a:p>
          <a:p>
            <a:pPr marL="800100" lvl="1" indent="-444500" algn="l" rtl="0">
              <a:lnSpc>
                <a:spcPct val="161222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Play"/>
              <a:buChar char="•"/>
            </a:pPr>
            <a:r>
              <a:rPr lang="en-US" sz="2200">
                <a:latin typeface="Play"/>
                <a:ea typeface="Play"/>
                <a:cs typeface="Play"/>
                <a:sym typeface="Play"/>
              </a:rPr>
              <a:t>Availability of effective wrap-around service</a:t>
            </a:r>
            <a:endParaRPr sz="2200">
              <a:latin typeface="Play"/>
              <a:ea typeface="Play"/>
              <a:cs typeface="Play"/>
              <a:sym typeface="Play"/>
            </a:endParaRPr>
          </a:p>
          <a:p>
            <a:pPr marL="774700" lvl="1" indent="-444500" algn="l" rtl="0">
              <a:lnSpc>
                <a:spcPct val="157333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Play"/>
              <a:buChar char="•"/>
            </a:pPr>
            <a:r>
              <a:rPr lang="en-US" sz="2200">
                <a:latin typeface="Play"/>
                <a:ea typeface="Play"/>
                <a:cs typeface="Play"/>
                <a:sym typeface="Play"/>
              </a:rPr>
              <a:t>Working with others (APSE)</a:t>
            </a:r>
          </a:p>
          <a:p>
            <a:pPr marL="774700" lvl="1" indent="-444500" algn="l" rtl="0">
              <a:lnSpc>
                <a:spcPct val="157333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Play"/>
              <a:buChar char="•"/>
            </a:pPr>
            <a:endParaRPr sz="1200"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fb3b8d235b_0_132" descr="Group of smiling people relaxing together on an outdoor patio in the evening before sunset"/>
          <p:cNvSpPr/>
          <p:nvPr/>
        </p:nvSpPr>
        <p:spPr>
          <a:xfrm>
            <a:off x="6339840" y="1560576"/>
            <a:ext cx="5186645" cy="3889984"/>
          </a:xfrm>
          <a:custGeom>
            <a:avLst/>
            <a:gdLst/>
            <a:ahLst/>
            <a:cxnLst/>
            <a:rect l="l" t="t" r="r" b="b"/>
            <a:pathLst>
              <a:path w="7599480" h="5699610" extrusionOk="0">
                <a:moveTo>
                  <a:pt x="0" y="0"/>
                </a:moveTo>
                <a:lnTo>
                  <a:pt x="7599481" y="0"/>
                </a:lnTo>
                <a:lnTo>
                  <a:pt x="7599481" y="5699610"/>
                </a:lnTo>
                <a:lnTo>
                  <a:pt x="0" y="56996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25" name="Google Shape;325;g3fb3b8d235b_0_132"/>
          <p:cNvSpPr txBox="1"/>
          <p:nvPr/>
        </p:nvSpPr>
        <p:spPr>
          <a:xfrm>
            <a:off x="548640" y="1560576"/>
            <a:ext cx="5242500" cy="43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127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Tips for New Advocates: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  <a:p>
            <a:pPr marL="635000" marR="0" lvl="1" indent="-285750" algn="l" defTabSz="914400" rtl="0" eaLnBrk="1" fontAlgn="auto" latinLnBrk="0" hangingPunct="1">
              <a:lnSpc>
                <a:spcPct val="141272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Play"/>
              <a:buChar char="•"/>
              <a:tabLst/>
              <a:defRPr/>
            </a:pPr>
            <a:r>
              <a:rPr kumimoji="0" 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It's important to tell your story and advocate for a specific policy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  <a:p>
            <a:pPr marL="635000" marR="0" lvl="1" indent="-285750" algn="l" defTabSz="914400" rtl="0" eaLnBrk="1" fontAlgn="auto" latinLnBrk="0" hangingPunct="1">
              <a:lnSpc>
                <a:spcPct val="141272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Play"/>
              <a:buChar char="•"/>
              <a:tabLst/>
              <a:defRPr/>
            </a:pPr>
            <a:r>
              <a:rPr kumimoji="0" 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Open your doors to staffers - welcome them, educate them, and don't be offensive 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  <a:p>
            <a:pPr marL="635000" marR="0" lvl="1" indent="-285750" algn="l" defTabSz="914400" rtl="0" eaLnBrk="1" fontAlgn="auto" latinLnBrk="0" hangingPunct="1">
              <a:lnSpc>
                <a:spcPct val="141272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Play"/>
              <a:buChar char="•"/>
              <a:tabLst/>
              <a:defRPr/>
            </a:pPr>
            <a:r>
              <a:rPr kumimoji="0" 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Have High Expectations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326" name="Google Shape;326;g3fb3b8d235b_0_132"/>
          <p:cNvSpPr txBox="1"/>
          <p:nvPr/>
        </p:nvSpPr>
        <p:spPr>
          <a:xfrm>
            <a:off x="548640" y="219456"/>
            <a:ext cx="11094900" cy="8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846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3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Bill's Story: Steps for Advocating</a:t>
            </a: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fb3b8d235b_0_138" descr="Former president Joe Biden and Kyle Stumpf smiling together"/>
          <p:cNvSpPr/>
          <p:nvPr/>
        </p:nvSpPr>
        <p:spPr>
          <a:xfrm>
            <a:off x="6450420" y="1280161"/>
            <a:ext cx="2717199" cy="3901945"/>
          </a:xfrm>
          <a:custGeom>
            <a:avLst/>
            <a:gdLst/>
            <a:ahLst/>
            <a:cxnLst/>
            <a:rect l="l" t="t" r="r" b="b"/>
            <a:pathLst>
              <a:path w="3087726" h="5255145" extrusionOk="0">
                <a:moveTo>
                  <a:pt x="0" y="0"/>
                </a:moveTo>
                <a:lnTo>
                  <a:pt x="3087726" y="0"/>
                </a:lnTo>
                <a:lnTo>
                  <a:pt x="3087726" y="5255145"/>
                </a:lnTo>
                <a:lnTo>
                  <a:pt x="0" y="52551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2141" b="-5751"/>
            </a:stretch>
          </a:blipFill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32" name="Google Shape;332;g3fb3b8d235b_0_138" descr="Kyle and Dr. Jill Biden"/>
          <p:cNvSpPr/>
          <p:nvPr/>
        </p:nvSpPr>
        <p:spPr>
          <a:xfrm>
            <a:off x="9367601" y="1280161"/>
            <a:ext cx="2663743" cy="3901945"/>
          </a:xfrm>
          <a:custGeom>
            <a:avLst/>
            <a:gdLst/>
            <a:ahLst/>
            <a:cxnLst/>
            <a:rect l="l" t="t" r="r" b="b"/>
            <a:pathLst>
              <a:path w="3258401" h="5255145" extrusionOk="0">
                <a:moveTo>
                  <a:pt x="0" y="0"/>
                </a:moveTo>
                <a:lnTo>
                  <a:pt x="3258402" y="0"/>
                </a:lnTo>
                <a:lnTo>
                  <a:pt x="3258402" y="5255145"/>
                </a:lnTo>
                <a:lnTo>
                  <a:pt x="0" y="52551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20960"/>
            </a:stretch>
          </a:blipFill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33" name="Google Shape;333;g3fb3b8d235b_0_138"/>
          <p:cNvSpPr txBox="1"/>
          <p:nvPr/>
        </p:nvSpPr>
        <p:spPr>
          <a:xfrm>
            <a:off x="3057140" y="151215"/>
            <a:ext cx="61143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5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Testimony in D.C.</a:t>
            </a: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334" name="Google Shape;334;g3fb3b8d235b_0_138"/>
          <p:cNvSpPr txBox="1"/>
          <p:nvPr/>
        </p:nvSpPr>
        <p:spPr>
          <a:xfrm>
            <a:off x="253889" y="1280161"/>
            <a:ext cx="6196531" cy="543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73100" marR="0" lvl="1" indent="-330200" algn="l" defTabSz="914400" rtl="0" eaLnBrk="1" fontAlgn="auto" latinLnBrk="0" hangingPunct="1">
              <a:lnSpc>
                <a:spcPct val="1376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Play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Our policy focus was the Transformation to Competitive Integrated Employment Act (TCIEA)</a:t>
            </a: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  <a:p>
            <a:pPr marL="673100" marR="0" lvl="1" indent="-330200" algn="l" defTabSz="914400" rtl="0" eaLnBrk="1" fontAlgn="auto" latinLnBrk="0" hangingPunct="1">
              <a:lnSpc>
                <a:spcPct val="1376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Play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Telling our story</a:t>
            </a: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  <a:p>
            <a:pPr marL="673100" marR="0" lvl="1" indent="-330200" algn="l" defTabSz="914400" rtl="0" eaLnBrk="1" fontAlgn="auto" latinLnBrk="0" hangingPunct="1">
              <a:lnSpc>
                <a:spcPct val="1376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Play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Speaking with politicians and advocating for fair treatment in the labor force</a:t>
            </a: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Google Shape;339;g3fb3b8d235b_0_145" descr="A man sitting and smiling at the camera in apink shirt with a  blue tie sitting next to a man looking at a speaker, also in a dress hirt and tie."/>
          <p:cNvPicPr preferRelativeResize="0"/>
          <p:nvPr/>
        </p:nvPicPr>
        <p:blipFill rotWithShape="1">
          <a:blip r:embed="rId3">
            <a:alphaModFix/>
          </a:blip>
          <a:srcRect l="7089"/>
          <a:stretch/>
        </p:blipFill>
        <p:spPr>
          <a:xfrm>
            <a:off x="689895" y="3210095"/>
            <a:ext cx="2926077" cy="3357302"/>
          </a:xfrm>
          <a:prstGeom prst="rect">
            <a:avLst/>
          </a:prstGeom>
          <a:noFill/>
          <a:ln w="118525" cap="sq" cmpd="thickThin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pic>
      <p:sp>
        <p:nvSpPr>
          <p:cNvPr id="340" name="Google Shape;340;g3fb3b8d235b_0_145"/>
          <p:cNvSpPr txBox="1"/>
          <p:nvPr/>
        </p:nvSpPr>
        <p:spPr>
          <a:xfrm>
            <a:off x="453656" y="290607"/>
            <a:ext cx="11284800" cy="24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7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Thank you for letting me tell my story. </a:t>
            </a:r>
            <a:br>
              <a:rPr kumimoji="0" lang="en-US" sz="37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</a:br>
            <a:r>
              <a:rPr kumimoji="0" lang="en-US" sz="37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"Everybody Has Worth: </a:t>
            </a:r>
            <a:br>
              <a:rPr kumimoji="0" lang="en-US" sz="37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</a:br>
            <a:r>
              <a:rPr kumimoji="0" lang="en-US" sz="37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What That Looks Like is Different for Everybody"</a:t>
            </a:r>
            <a:br>
              <a:rPr kumimoji="0" lang="en-US" sz="37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</a:br>
            <a:endParaRPr kumimoji="0" sz="37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341" name="Google Shape;341;g3fb3b8d235b_0_145" descr="A man pointing to a “vote here” directional sign and smiling"/>
          <p:cNvSpPr/>
          <p:nvPr/>
        </p:nvSpPr>
        <p:spPr>
          <a:xfrm>
            <a:off x="8576025" y="3152820"/>
            <a:ext cx="3050656" cy="3414570"/>
          </a:xfrm>
          <a:custGeom>
            <a:avLst/>
            <a:gdLst/>
            <a:ahLst/>
            <a:cxnLst/>
            <a:rect l="l" t="t" r="r" b="b"/>
            <a:pathLst>
              <a:path w="4342571" h="4629925" extrusionOk="0">
                <a:moveTo>
                  <a:pt x="0" y="0"/>
                </a:moveTo>
                <a:lnTo>
                  <a:pt x="4342571" y="0"/>
                </a:lnTo>
                <a:lnTo>
                  <a:pt x="4342571" y="4629925"/>
                </a:lnTo>
                <a:lnTo>
                  <a:pt x="0" y="46299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t="-24991"/>
            </a:stretch>
          </a:blipFill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42" name="Google Shape;342;g3fb3b8d235b_0_145" descr="A man giving two thumbs up in front of the Capitol buildi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32960" y="2659057"/>
            <a:ext cx="2926081" cy="3908348"/>
          </a:xfrm>
          <a:prstGeom prst="rect">
            <a:avLst/>
          </a:prstGeom>
          <a:noFill/>
          <a:ln w="118525" cap="sq" cmpd="thickThin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3fb3b8d235b_0_15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b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JasmineUPC"/>
              <a:buNone/>
            </a:pPr>
            <a:r>
              <a:rPr lang="en-US"/>
              <a:t>Let’s fill the employment information gaps</a:t>
            </a:r>
            <a:endParaRPr/>
          </a:p>
        </p:txBody>
      </p:sp>
      <p:sp>
        <p:nvSpPr>
          <p:cNvPr id="348" name="Google Shape;348;g3fb3b8d235b_0_15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</a:pPr>
            <a:r>
              <a:rPr lang="en-US"/>
              <a:t>But first – a tiny geography moment…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Google Shape;353;g3fb3b8d235b_0_620" descr="United states outline map with Minnesota, Iowa and California highlight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620925" cy="6620925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g3fb3b8d235b_0_620"/>
          <p:cNvSpPr/>
          <p:nvPr/>
        </p:nvSpPr>
        <p:spPr>
          <a:xfrm rot="9305744">
            <a:off x="3849214" y="1274799"/>
            <a:ext cx="4416256" cy="51473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5" name="Google Shape;355;g3fb3b8d235b_0_620"/>
          <p:cNvSpPr/>
          <p:nvPr/>
        </p:nvSpPr>
        <p:spPr>
          <a:xfrm rot="9306788">
            <a:off x="3972713" y="1737362"/>
            <a:ext cx="4416295" cy="51475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6" name="Google Shape;356;g3fb3b8d235b_0_620"/>
          <p:cNvSpPr/>
          <p:nvPr/>
        </p:nvSpPr>
        <p:spPr>
          <a:xfrm rot="10800000">
            <a:off x="1254807" y="3298625"/>
            <a:ext cx="6900300" cy="51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7" name="Google Shape;357;g3fb3b8d235b_0_620"/>
          <p:cNvSpPr/>
          <p:nvPr/>
        </p:nvSpPr>
        <p:spPr>
          <a:xfrm>
            <a:off x="3661825" y="2357025"/>
            <a:ext cx="296700" cy="225000"/>
          </a:xfrm>
          <a:prstGeom prst="hear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8" name="Google Shape;358;g3fb3b8d235b_0_620"/>
          <p:cNvSpPr/>
          <p:nvPr/>
        </p:nvSpPr>
        <p:spPr>
          <a:xfrm>
            <a:off x="3892925" y="2826438"/>
            <a:ext cx="296700" cy="225000"/>
          </a:xfrm>
          <a:prstGeom prst="hear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9" name="Google Shape;359;g3fb3b8d235b_0_620"/>
          <p:cNvSpPr/>
          <p:nvPr/>
        </p:nvSpPr>
        <p:spPr>
          <a:xfrm>
            <a:off x="820025" y="3588413"/>
            <a:ext cx="296700" cy="225000"/>
          </a:xfrm>
          <a:prstGeom prst="hear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0" name="Google Shape;360;g3fb3b8d235b_0_620"/>
          <p:cNvSpPr txBox="1"/>
          <p:nvPr/>
        </p:nvSpPr>
        <p:spPr>
          <a:xfrm>
            <a:off x="8292100" y="543350"/>
            <a:ext cx="3754200" cy="412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Kelly’s hometown</a:t>
            </a: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Sauk Rapids, Minnesota </a:t>
            </a: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  <a:p>
            <a:pPr marL="457200" marR="0" lvl="0" indent="-3492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Play"/>
              <a:buChar char="●"/>
              <a:tabLst/>
              <a:defRPr/>
            </a:pPr>
            <a:r>
              <a:rPr kumimoji="0" lang="en-US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on the Mississippi River and north of Iowa and west of Wisconsin </a:t>
            </a: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Kyle and Bill’s hometown: Dubuque, Iowa </a:t>
            </a: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  <a:p>
            <a:pPr marL="457200" marR="0" lvl="0" indent="-3492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Play"/>
              <a:buChar char="●"/>
              <a:tabLst/>
              <a:defRPr/>
            </a:pPr>
            <a:r>
              <a:rPr kumimoji="0" lang="en-US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Also on the Mississippi river and south of Minnesota - and west of Wisconsin and Illinois </a:t>
            </a: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  <a:p>
            <a:pPr marL="4572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Bakersfield, California (way over there) </a:t>
            </a: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  <a:p>
            <a:pPr marL="457200" marR="0" lvl="0" indent="-3492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Play"/>
              <a:buChar char="●"/>
              <a:tabLst/>
              <a:defRPr/>
            </a:pPr>
            <a:r>
              <a:rPr kumimoji="0" lang="en-US" sz="1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Kelly’s current (and likely forever) home if she doesn’t melt.</a:t>
            </a: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3fb3b8d235b_0_16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Why work matters…</a:t>
            </a:r>
            <a:endParaRPr/>
          </a:p>
        </p:txBody>
      </p:sp>
      <p:sp>
        <p:nvSpPr>
          <p:cNvPr id="366" name="Google Shape;366;g3fb3b8d235b_0_16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09600" lvl="0" indent="-558800" algn="l" rtl="0">
              <a:spcBef>
                <a:spcPts val="1000"/>
              </a:spcBef>
              <a:spcAft>
                <a:spcPts val="0"/>
              </a:spcAft>
              <a:buSzPts val="4000"/>
              <a:buChar char="•"/>
            </a:pPr>
            <a:r>
              <a:rPr lang="en-US" sz="3000"/>
              <a:t>social connection</a:t>
            </a:r>
            <a:endParaRPr sz="3000"/>
          </a:p>
          <a:p>
            <a:pPr marL="609600" lvl="0" indent="-558800" algn="l" rtl="0">
              <a:spcBef>
                <a:spcPts val="0"/>
              </a:spcBef>
              <a:spcAft>
                <a:spcPts val="0"/>
              </a:spcAft>
              <a:buSzPts val="4000"/>
              <a:buChar char="•"/>
            </a:pPr>
            <a:r>
              <a:rPr lang="en-US" sz="3000"/>
              <a:t>mental stimulation</a:t>
            </a:r>
            <a:endParaRPr sz="3000"/>
          </a:p>
          <a:p>
            <a:pPr marL="609600" lvl="0" indent="-558800" algn="l" rtl="0">
              <a:spcBef>
                <a:spcPts val="0"/>
              </a:spcBef>
              <a:spcAft>
                <a:spcPts val="0"/>
              </a:spcAft>
              <a:buSzPts val="4000"/>
              <a:buChar char="•"/>
            </a:pPr>
            <a:r>
              <a:rPr lang="en-US" sz="3000"/>
              <a:t>reduction in depressive symptoms</a:t>
            </a:r>
            <a:endParaRPr sz="3000"/>
          </a:p>
          <a:p>
            <a:pPr marL="609600" lvl="0" indent="-558800" algn="l" rtl="0">
              <a:spcBef>
                <a:spcPts val="0"/>
              </a:spcBef>
              <a:spcAft>
                <a:spcPts val="0"/>
              </a:spcAft>
              <a:buSzPts val="4000"/>
              <a:buChar char="•"/>
            </a:pPr>
            <a:r>
              <a:rPr lang="en-US" sz="3000"/>
              <a:t>sense of purpose</a:t>
            </a:r>
            <a:endParaRPr sz="3000"/>
          </a:p>
          <a:p>
            <a:pPr marL="609600" lvl="0" indent="-558800" algn="l" rtl="0">
              <a:spcBef>
                <a:spcPts val="0"/>
              </a:spcBef>
              <a:spcAft>
                <a:spcPts val="0"/>
              </a:spcAft>
              <a:buSzPts val="4000"/>
              <a:buChar char="•"/>
            </a:pPr>
            <a:r>
              <a:rPr lang="en-US" sz="3000"/>
              <a:t>personal growth</a:t>
            </a:r>
            <a:endParaRPr sz="3000"/>
          </a:p>
          <a:p>
            <a:pPr marL="6096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30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3fb3b8d235b_0_166"/>
          <p:cNvSpPr txBox="1">
            <a:spLocks noGrp="1"/>
          </p:cNvSpPr>
          <p:nvPr>
            <p:ph type="title"/>
          </p:nvPr>
        </p:nvSpPr>
        <p:spPr>
          <a:xfrm>
            <a:off x="704108" y="345450"/>
            <a:ext cx="10876500" cy="11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b" anchorCtr="0">
            <a:normAutofit/>
          </a:bodyPr>
          <a:lstStyle/>
          <a:p>
            <a:pPr marL="0" lvl="0" indent="0" algn="l" rtl="0">
              <a:lnSpc>
                <a:spcPct val="5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JasmineUPC"/>
              <a:buNone/>
            </a:pPr>
            <a:r>
              <a:rPr lang="en-US"/>
              <a:t>What is a 14C Certificate?</a:t>
            </a:r>
            <a:endParaRPr/>
          </a:p>
        </p:txBody>
      </p:sp>
      <p:pic>
        <p:nvPicPr>
          <p:cNvPr id="372" name="Google Shape;372;g3fb3b8d235b_0_166"/>
          <p:cNvPicPr preferRelativeResize="0"/>
          <p:nvPr/>
        </p:nvPicPr>
        <p:blipFill rotWithShape="1">
          <a:blip r:embed="rId3">
            <a:alphaModFix amt="70000"/>
          </a:blip>
          <a:srcRect/>
          <a:stretch/>
        </p:blipFill>
        <p:spPr>
          <a:xfrm>
            <a:off x="4733725" y="1783300"/>
            <a:ext cx="7475450" cy="4111299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g3fb3b8d235b_0_166" descr="subminimum wage US map"/>
          <p:cNvSpPr txBox="1">
            <a:spLocks noGrp="1"/>
          </p:cNvSpPr>
          <p:nvPr>
            <p:ph type="body" idx="1"/>
          </p:nvPr>
        </p:nvSpPr>
        <p:spPr>
          <a:xfrm>
            <a:off x="704100" y="1640200"/>
            <a:ext cx="4315500" cy="44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rmAutofit fontScale="92500"/>
          </a:bodyPr>
          <a:lstStyle/>
          <a:p>
            <a:pPr marL="228600" lvl="0" indent="-234633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Char char="•"/>
            </a:pPr>
            <a:r>
              <a:rPr lang="en-US" sz="2700"/>
              <a:t>Employers apply for permission to pay workers less than the federal minimum wage. (currently $7.25/hour)</a:t>
            </a:r>
            <a:endParaRPr/>
          </a:p>
          <a:p>
            <a:pPr marL="228600" lvl="0" indent="-234633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ct val="100000"/>
              <a:buChar char="•"/>
            </a:pPr>
            <a:r>
              <a:rPr lang="en-US" sz="2700"/>
              <a:t>Some states have already passed legislation outlawing this practice; others have not.</a:t>
            </a:r>
            <a:endParaRPr/>
          </a:p>
          <a:p>
            <a:pPr marL="685800" lvl="1" indent="-889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ct val="100000"/>
              <a:buNone/>
            </a:pPr>
            <a:endParaRPr sz="2700"/>
          </a:p>
          <a:p>
            <a:pPr marL="228600" lvl="0" indent="-889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ct val="100000"/>
              <a:buNone/>
            </a:pPr>
            <a:endParaRPr sz="27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3fb3b8d235b_2_6"/>
          <p:cNvSpPr txBox="1">
            <a:spLocks noGrp="1"/>
          </p:cNvSpPr>
          <p:nvPr>
            <p:ph type="title"/>
          </p:nvPr>
        </p:nvSpPr>
        <p:spPr>
          <a:xfrm>
            <a:off x="704108" y="345450"/>
            <a:ext cx="10876500" cy="11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b" anchorCtr="0">
            <a:normAutofit/>
          </a:bodyPr>
          <a:lstStyle/>
          <a:p>
            <a:pPr marL="0" lvl="0" indent="0" algn="l" rtl="0">
              <a:lnSpc>
                <a:spcPct val="5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JasmineUPC"/>
              <a:buNone/>
            </a:pPr>
            <a:r>
              <a:rPr lang="en-US"/>
              <a:t>What is a sheltered workshop?</a:t>
            </a:r>
            <a:endParaRPr/>
          </a:p>
        </p:txBody>
      </p:sp>
      <p:sp>
        <p:nvSpPr>
          <p:cNvPr id="379" name="Google Shape;379;g3fb3b8d235b_2_6" descr="subminimum wage US map"/>
          <p:cNvSpPr txBox="1">
            <a:spLocks noGrp="1"/>
          </p:cNvSpPr>
          <p:nvPr>
            <p:ph type="body" idx="1"/>
          </p:nvPr>
        </p:nvSpPr>
        <p:spPr>
          <a:xfrm>
            <a:off x="704100" y="1640200"/>
            <a:ext cx="9544500" cy="44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rmAutofit/>
          </a:bodyPr>
          <a:lstStyle/>
          <a:p>
            <a:pPr marL="228600" lvl="0" indent="-2603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•"/>
            </a:pPr>
            <a:r>
              <a:rPr lang="en-US" sz="2700"/>
              <a:t>Typically a group of workers with disabilities who work in separate/segregated settings </a:t>
            </a:r>
            <a:endParaRPr sz="2700"/>
          </a:p>
          <a:p>
            <a:pPr marL="228600" lvl="0" indent="-2603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•"/>
            </a:pPr>
            <a:r>
              <a:rPr lang="en-US" sz="2700"/>
              <a:t>Often the workers receive subminimum wages for their work. (14c certificates allow workers to be paid less than the federal minimum wage.)</a:t>
            </a:r>
            <a:endParaRPr/>
          </a:p>
          <a:p>
            <a:pPr marL="685800" lvl="1" indent="-889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700"/>
              <a:buNone/>
            </a:pPr>
            <a:endParaRPr sz="2700"/>
          </a:p>
          <a:p>
            <a:pPr marL="228600" lvl="0" indent="-889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700"/>
              <a:buNone/>
            </a:pPr>
            <a:endParaRPr sz="27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3fb3b8d235b_0_172"/>
          <p:cNvSpPr txBox="1">
            <a:spLocks noGrp="1"/>
          </p:cNvSpPr>
          <p:nvPr>
            <p:ph type="title"/>
          </p:nvPr>
        </p:nvSpPr>
        <p:spPr>
          <a:xfrm>
            <a:off x="704099" y="345450"/>
            <a:ext cx="10865400" cy="11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b" anchorCtr="0">
            <a:normAutofit/>
          </a:bodyPr>
          <a:lstStyle/>
          <a:p>
            <a:pPr marL="0" lvl="0" indent="0" algn="l" rtl="0">
              <a:lnSpc>
                <a:spcPct val="5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JasmineUPC"/>
              <a:buNone/>
            </a:pPr>
            <a:r>
              <a:rPr lang="en-US" sz="4800">
                <a:solidFill>
                  <a:schemeClr val="dk1"/>
                </a:solidFill>
              </a:rPr>
              <a:t>Competitive Integrated Employment (CIE) </a:t>
            </a:r>
            <a:br>
              <a:rPr lang="en-US" sz="4800">
                <a:solidFill>
                  <a:schemeClr val="dk1"/>
                </a:solidFill>
              </a:rPr>
            </a:br>
            <a:endParaRPr/>
          </a:p>
        </p:txBody>
      </p:sp>
      <p:sp>
        <p:nvSpPr>
          <p:cNvPr id="385" name="Google Shape;385;g3fb3b8d235b_0_172"/>
          <p:cNvSpPr txBox="1">
            <a:spLocks noGrp="1"/>
          </p:cNvSpPr>
          <p:nvPr>
            <p:ph type="body" idx="1"/>
          </p:nvPr>
        </p:nvSpPr>
        <p:spPr>
          <a:xfrm>
            <a:off x="704099" y="1494300"/>
            <a:ext cx="10612200" cy="44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None/>
            </a:pPr>
            <a:r>
              <a:rPr lang="en-US" sz="1900"/>
              <a:t>The Workforce Innovation and Opportunity Act (WIOA) defines competitive integrated employment (CIE) as work that is performed on a full-time or part-time basis for which an individual is:</a:t>
            </a:r>
            <a:endParaRPr/>
          </a:p>
          <a:p>
            <a:pPr marL="228600" lvl="0" indent="-23495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900"/>
              <a:buChar char="•"/>
            </a:pPr>
            <a:r>
              <a:rPr lang="en-US" sz="1900"/>
              <a:t>Paid </a:t>
            </a:r>
            <a:r>
              <a:rPr lang="en-US" sz="1900" b="1"/>
              <a:t>at or above minimum wage </a:t>
            </a:r>
            <a:r>
              <a:rPr lang="en-US" sz="1900"/>
              <a:t>and comparable to the customary rate paid by the employer to employees without disabilities performing similar duties and with similar training and experience;</a:t>
            </a:r>
            <a:endParaRPr/>
          </a:p>
          <a:p>
            <a:pPr marL="228600" lvl="0" indent="-23495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900"/>
              <a:buChar char="•"/>
            </a:pPr>
            <a:r>
              <a:rPr lang="en-US" sz="1900"/>
              <a:t>Receiving the </a:t>
            </a:r>
            <a:r>
              <a:rPr lang="en-US" sz="1900" b="1"/>
              <a:t>same level of benefits </a:t>
            </a:r>
            <a:r>
              <a:rPr lang="en-US" sz="1900"/>
              <a:t>provided to other employees without disabilities in similar positions;</a:t>
            </a:r>
            <a:endParaRPr/>
          </a:p>
          <a:p>
            <a:pPr marL="228600" lvl="0" indent="-23495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900"/>
              <a:buChar char="•"/>
            </a:pPr>
            <a:r>
              <a:rPr lang="en-US" sz="1900"/>
              <a:t>At a location where the </a:t>
            </a:r>
            <a:r>
              <a:rPr lang="en-US" sz="1900" b="1"/>
              <a:t>employee interacts with other individuals without disabilities</a:t>
            </a:r>
            <a:r>
              <a:rPr lang="en-US" sz="1900"/>
              <a:t>; and</a:t>
            </a:r>
            <a:endParaRPr/>
          </a:p>
          <a:p>
            <a:pPr marL="228600" lvl="0" indent="-23495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900"/>
              <a:buChar char="•"/>
            </a:pPr>
            <a:r>
              <a:rPr lang="en-US" sz="1900"/>
              <a:t>Presented </a:t>
            </a:r>
            <a:r>
              <a:rPr lang="en-US" sz="1900" b="1"/>
              <a:t>opportunities for advancement similar to other employees </a:t>
            </a:r>
            <a:r>
              <a:rPr lang="en-US" sz="1900"/>
              <a:t>without disabilities in similar positions.</a:t>
            </a:r>
            <a:endParaRPr/>
          </a:p>
        </p:txBody>
      </p:sp>
      <p:sp>
        <p:nvSpPr>
          <p:cNvPr id="386" name="Google Shape;386;g3fb3b8d235b_0_172"/>
          <p:cNvSpPr txBox="1"/>
          <p:nvPr/>
        </p:nvSpPr>
        <p:spPr>
          <a:xfrm>
            <a:off x="368671" y="6151705"/>
            <a:ext cx="10208203" cy="353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Raleway"/>
                <a:cs typeface="Raleway"/>
                <a:sym typeface="Raleway"/>
              </a:rPr>
              <a:t>Source: Dept of Labor https://www.dol.gov/agencies/odep/program-areas/cie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3fb3b8d235b_0_179"/>
          <p:cNvSpPr txBox="1">
            <a:spLocks noGrp="1"/>
          </p:cNvSpPr>
          <p:nvPr>
            <p:ph type="title"/>
          </p:nvPr>
        </p:nvSpPr>
        <p:spPr>
          <a:xfrm>
            <a:off x="704099" y="1171050"/>
            <a:ext cx="10975500" cy="11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20"/>
              <a:buFont typeface="JasmineUPC"/>
              <a:buNone/>
            </a:pPr>
            <a:r>
              <a:rPr lang="en-US" sz="2850" b="1">
                <a:solidFill>
                  <a:schemeClr val="dk1"/>
                </a:solidFill>
              </a:rPr>
              <a:t>HR 4771/</a:t>
            </a:r>
            <a:r>
              <a:rPr lang="en-US" sz="2850" b="1">
                <a:solidFill>
                  <a:schemeClr val="dk1"/>
                </a:solidFill>
                <a:highlight>
                  <a:srgbClr val="FFFFFF"/>
                </a:highlight>
              </a:rPr>
              <a:t>S.2438</a:t>
            </a:r>
            <a:r>
              <a:rPr lang="en-US" sz="2850" b="1">
                <a:solidFill>
                  <a:schemeClr val="dk1"/>
                </a:solidFill>
              </a:rPr>
              <a:t>: Transformation to Competitive Integrated Employment Act (TCIEA)</a:t>
            </a:r>
            <a:br>
              <a:rPr lang="en-US" sz="2850" b="1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</a:br>
            <a:endParaRPr sz="2850"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92" name="Google Shape;392;g3fb3b8d235b_0_179"/>
          <p:cNvSpPr txBox="1">
            <a:spLocks noGrp="1"/>
          </p:cNvSpPr>
          <p:nvPr>
            <p:ph type="body" idx="1"/>
          </p:nvPr>
        </p:nvSpPr>
        <p:spPr>
          <a:xfrm>
            <a:off x="704100" y="2674950"/>
            <a:ext cx="10149900" cy="34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rmAutofit/>
          </a:bodyPr>
          <a:lstStyle/>
          <a:p>
            <a:pPr marL="228600" lvl="0" indent="-139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</a:pPr>
            <a:r>
              <a:rPr lang="en-US" sz="2200">
                <a:solidFill>
                  <a:schemeClr val="dk1"/>
                </a:solidFill>
              </a:rPr>
              <a:t>To</a:t>
            </a:r>
            <a:r>
              <a:rPr lang="en-US" sz="2200">
                <a:solidFill>
                  <a:srgbClr val="333333"/>
                </a:solidFill>
              </a:rPr>
              <a:t> assist employers providing </a:t>
            </a:r>
            <a:r>
              <a:rPr lang="en-US" sz="2200">
                <a:solidFill>
                  <a:schemeClr val="dk1"/>
                </a:solidFill>
              </a:rPr>
              <a:t>employment</a:t>
            </a:r>
            <a:r>
              <a:rPr lang="en-US" sz="2200">
                <a:solidFill>
                  <a:srgbClr val="333333"/>
                </a:solidFill>
              </a:rPr>
              <a:t> under special certificates issued under section 14(c) of the Fair Labor Standards </a:t>
            </a:r>
            <a:r>
              <a:rPr lang="en-US" sz="2200">
                <a:solidFill>
                  <a:schemeClr val="dk1"/>
                </a:solidFill>
              </a:rPr>
              <a:t>Act</a:t>
            </a:r>
            <a:r>
              <a:rPr lang="en-US" sz="2200">
                <a:solidFill>
                  <a:srgbClr val="333333"/>
                </a:solidFill>
              </a:rPr>
              <a:t> of 1938 in transforming their business and program models </a:t>
            </a:r>
            <a:r>
              <a:rPr lang="en-US" sz="2200">
                <a:solidFill>
                  <a:schemeClr val="dk1"/>
                </a:solidFill>
              </a:rPr>
              <a:t>to</a:t>
            </a:r>
            <a:r>
              <a:rPr lang="en-US" sz="2200">
                <a:solidFill>
                  <a:srgbClr val="333333"/>
                </a:solidFill>
              </a:rPr>
              <a:t> models that support individuals with disabilities through </a:t>
            </a:r>
            <a:r>
              <a:rPr lang="en-US" sz="2200">
                <a:solidFill>
                  <a:schemeClr val="dk1"/>
                </a:solidFill>
              </a:rPr>
              <a:t>competitive</a:t>
            </a:r>
            <a:r>
              <a:rPr lang="en-US" sz="2200">
                <a:solidFill>
                  <a:srgbClr val="333333"/>
                </a:solidFill>
              </a:rPr>
              <a:t> </a:t>
            </a:r>
            <a:r>
              <a:rPr lang="en-US" sz="2200">
                <a:solidFill>
                  <a:schemeClr val="dk1"/>
                </a:solidFill>
              </a:rPr>
              <a:t>integrated</a:t>
            </a:r>
            <a:r>
              <a:rPr lang="en-US" sz="2200">
                <a:solidFill>
                  <a:srgbClr val="333333"/>
                </a:solidFill>
              </a:rPr>
              <a:t> </a:t>
            </a:r>
            <a:r>
              <a:rPr lang="en-US" sz="2200">
                <a:solidFill>
                  <a:schemeClr val="dk1"/>
                </a:solidFill>
              </a:rPr>
              <a:t>employment</a:t>
            </a:r>
            <a:r>
              <a:rPr lang="en-US" sz="2200">
                <a:solidFill>
                  <a:srgbClr val="333333"/>
                </a:solidFill>
              </a:rPr>
              <a:t>, </a:t>
            </a:r>
            <a:r>
              <a:rPr lang="en-US" sz="2200">
                <a:solidFill>
                  <a:schemeClr val="dk1"/>
                </a:solidFill>
              </a:rPr>
              <a:t>to</a:t>
            </a:r>
            <a:r>
              <a:rPr lang="en-US" sz="2200">
                <a:solidFill>
                  <a:srgbClr val="333333"/>
                </a:solidFill>
              </a:rPr>
              <a:t> phase out the use of such special certificates, and for other purposes.</a:t>
            </a:r>
            <a:endParaRPr sz="34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3fb3b8d235b_0_184"/>
          <p:cNvSpPr txBox="1">
            <a:spLocks noGrp="1"/>
          </p:cNvSpPr>
          <p:nvPr>
            <p:ph type="title"/>
          </p:nvPr>
        </p:nvSpPr>
        <p:spPr>
          <a:xfrm>
            <a:off x="704107" y="345450"/>
            <a:ext cx="10204800" cy="11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b" anchorCtr="0">
            <a:normAutofit/>
          </a:bodyPr>
          <a:lstStyle/>
          <a:p>
            <a:pPr marL="0" lvl="0" indent="0" algn="l" rtl="0">
              <a:lnSpc>
                <a:spcPct val="5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JasmineUPC"/>
              <a:buNone/>
            </a:pPr>
            <a:r>
              <a:rPr lang="en-US"/>
              <a:t>What we can do to help</a:t>
            </a:r>
            <a:endParaRPr/>
          </a:p>
        </p:txBody>
      </p:sp>
      <p:sp>
        <p:nvSpPr>
          <p:cNvPr id="398" name="Google Shape;398;g3fb3b8d235b_0_184"/>
          <p:cNvSpPr txBox="1">
            <a:spLocks noGrp="1"/>
          </p:cNvSpPr>
          <p:nvPr>
            <p:ph type="body" idx="1"/>
          </p:nvPr>
        </p:nvSpPr>
        <p:spPr>
          <a:xfrm>
            <a:off x="704100" y="2054075"/>
            <a:ext cx="10689300" cy="40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rmAutofit/>
          </a:bodyPr>
          <a:lstStyle/>
          <a:p>
            <a:pPr marL="228600" lvl="0" indent="-2222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Play"/>
              <a:buChar char="•"/>
            </a:pPr>
            <a:r>
              <a:rPr lang="en-US">
                <a:latin typeface="Play"/>
                <a:ea typeface="Play"/>
                <a:cs typeface="Play"/>
                <a:sym typeface="Play"/>
              </a:rPr>
              <a:t>We are here! We are helping.</a:t>
            </a:r>
            <a:endParaRPr>
              <a:latin typeface="Play"/>
              <a:ea typeface="Play"/>
              <a:cs typeface="Play"/>
              <a:sym typeface="Play"/>
            </a:endParaRPr>
          </a:p>
          <a:p>
            <a:pPr marL="228600" lvl="0" indent="-22225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Play"/>
              <a:buChar char="•"/>
            </a:pPr>
            <a:r>
              <a:rPr lang="en-US">
                <a:latin typeface="Play"/>
                <a:ea typeface="Play"/>
                <a:cs typeface="Play"/>
                <a:sym typeface="Play"/>
              </a:rPr>
              <a:t>Help our legislators understand how competitive integrated employment is good for everyone.</a:t>
            </a:r>
            <a:endParaRPr>
              <a:latin typeface="Play"/>
              <a:ea typeface="Play"/>
              <a:cs typeface="Play"/>
              <a:sym typeface="Play"/>
            </a:endParaRPr>
          </a:p>
          <a:p>
            <a:pPr marL="228600" lvl="0" indent="-22225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Play"/>
              <a:buChar char="•"/>
            </a:pPr>
            <a:r>
              <a:rPr lang="en-US">
                <a:latin typeface="Play"/>
                <a:ea typeface="Play"/>
                <a:cs typeface="Play"/>
                <a:sym typeface="Play"/>
              </a:rPr>
              <a:t>Include  the Transformation to Competitive Integrated Employment Act in your “asks” tomorrow.</a:t>
            </a:r>
            <a:endParaRPr>
              <a:latin typeface="Play"/>
              <a:ea typeface="Play"/>
              <a:cs typeface="Play"/>
              <a:sym typeface="Play"/>
            </a:endParaRPr>
          </a:p>
          <a:p>
            <a:pPr marL="228600" lvl="0" indent="-22225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Play"/>
              <a:buChar char="•"/>
            </a:pPr>
            <a:r>
              <a:rPr lang="en-US">
                <a:latin typeface="Play"/>
                <a:ea typeface="Play"/>
                <a:cs typeface="Play"/>
                <a:sym typeface="Play"/>
              </a:rPr>
              <a:t>Share your story.</a:t>
            </a:r>
            <a:endParaRPr>
              <a:latin typeface="Play"/>
              <a:ea typeface="Play"/>
              <a:cs typeface="Play"/>
              <a:sym typeface="Play"/>
            </a:endParaRPr>
          </a:p>
          <a:p>
            <a:pPr marL="228600" lvl="0" indent="-1397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e0e227d-66a9-4839-ac63-1359af84a10b">
      <Terms xmlns="http://schemas.microsoft.com/office/infopath/2007/PartnerControls"/>
    </lcf76f155ced4ddcb4097134ff3c332f>
    <TaxCatchAll xmlns="8ce2d35f-2ec9-40a5-ba4a-a6f38d28ebd2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D838A97BBDDA64BAFE926C1E1FD1678" ma:contentTypeVersion="18" ma:contentTypeDescription="Create a new document." ma:contentTypeScope="" ma:versionID="ff834d147519dc27d0f4d402f57741c3">
  <xsd:schema xmlns:xsd="http://www.w3.org/2001/XMLSchema" xmlns:xs="http://www.w3.org/2001/XMLSchema" xmlns:p="http://schemas.microsoft.com/office/2006/metadata/properties" xmlns:ns2="6e0e227d-66a9-4839-ac63-1359af84a10b" xmlns:ns3="8ce2d35f-2ec9-40a5-ba4a-a6f38d28ebd2" targetNamespace="http://schemas.microsoft.com/office/2006/metadata/properties" ma:root="true" ma:fieldsID="fadf637937de4b259021aadb570a6b7b" ns2:_="" ns3:_="">
    <xsd:import namespace="6e0e227d-66a9-4839-ac63-1359af84a10b"/>
    <xsd:import namespace="8ce2d35f-2ec9-40a5-ba4a-a6f38d28ebd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e227d-66a9-4839-ac63-1359af84a10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d6d96783-f69f-464d-b4f6-7e0963237b5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e2d35f-2ec9-40a5-ba4a-a6f38d28ebd2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d47d7bc6-02aa-4c37-be2d-080bd4129dc9}" ma:internalName="TaxCatchAll" ma:showField="CatchAllData" ma:web="8ce2d35f-2ec9-40a5-ba4a-a6f38d28ebd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AB09126-803E-47D3-9316-0FE651C0A3D5}">
  <ds:schemaRefs>
    <ds:schemaRef ds:uri="http://schemas.microsoft.com/office/2006/metadata/properties"/>
    <ds:schemaRef ds:uri="http://schemas.microsoft.com/office/infopath/2007/PartnerControls"/>
    <ds:schemaRef ds:uri="6e0e227d-66a9-4839-ac63-1359af84a10b"/>
    <ds:schemaRef ds:uri="8ce2d35f-2ec9-40a5-ba4a-a6f38d28ebd2"/>
  </ds:schemaRefs>
</ds:datastoreItem>
</file>

<file path=customXml/itemProps2.xml><?xml version="1.0" encoding="utf-8"?>
<ds:datastoreItem xmlns:ds="http://schemas.openxmlformats.org/officeDocument/2006/customXml" ds:itemID="{49CEE3AE-48A5-4EB1-A580-535605197E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e0e227d-66a9-4839-ac63-1359af84a10b"/>
    <ds:schemaRef ds:uri="8ce2d35f-2ec9-40a5-ba4a-a6f38d28eb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C723891-5988-45A8-8629-D58162EF84D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31</Slides>
  <Notes>30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Office Theme</vt:lpstr>
      <vt:lpstr>1_Office Theme</vt:lpstr>
      <vt:lpstr>4_Office Theme</vt:lpstr>
      <vt:lpstr>PowerPoint Presentation</vt:lpstr>
      <vt:lpstr>Working in the Community: Why Jobs Matter and What Needs to Change</vt:lpstr>
      <vt:lpstr>Kyle's Story </vt:lpstr>
      <vt:lpstr>Kyle's Story </vt:lpstr>
      <vt:lpstr>Kyle’s Story</vt:lpstr>
      <vt:lpstr>PowerPoint Presentation</vt:lpstr>
      <vt:lpstr>PowerPoint Presentation</vt:lpstr>
      <vt:lpstr>PowerPoint Presentation</vt:lpstr>
      <vt:lpstr>Kyle's Story </vt:lpstr>
      <vt:lpstr>PowerPoint Presentation</vt:lpstr>
      <vt:lpstr>Kyle’s Sheltered Workshop Experience</vt:lpstr>
      <vt:lpstr>PowerPoint Presentation</vt:lpstr>
      <vt:lpstr>PowerPoint Presentation</vt:lpstr>
      <vt:lpstr>Sharing my story at the  Competitive Integrated Employment (CIE) briefing in Washington, D.C.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Bill's Story: Parent Perspective</vt:lpstr>
      <vt:lpstr>PowerPoint Presentation</vt:lpstr>
      <vt:lpstr>PowerPoint Presentation</vt:lpstr>
      <vt:lpstr>PowerPoint Presentation</vt:lpstr>
      <vt:lpstr>Let’s fill the employment information gaps</vt:lpstr>
      <vt:lpstr>PowerPoint Presentation</vt:lpstr>
      <vt:lpstr>Why work matters…</vt:lpstr>
      <vt:lpstr>What is a 14C Certificate?</vt:lpstr>
      <vt:lpstr>What is a sheltered workshop?</vt:lpstr>
      <vt:lpstr>Competitive Integrated Employment (CIE)  </vt:lpstr>
      <vt:lpstr>HR 4771/S.2438: Transformation to Competitive Integrated Employment Act (TCIEA) </vt:lpstr>
      <vt:lpstr>What we can do to help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4</cp:revision>
  <dcterms:created xsi:type="dcterms:W3CDTF">2026-09-29T11:34:02Z</dcterms:created>
  <dcterms:modified xsi:type="dcterms:W3CDTF">2026-09-29T11:35:07Z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0x0101006D838A97BBDDA64BAFE926C1E1FD1678</vt:lpwstr>
  </property>
</Properties>
</file>