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s/modernComment_13F_0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</p:sldMasterIdLst>
  <p:sldIdLst>
    <p:sldId id="317" r:id="rId5"/>
    <p:sldId id="319" r:id="rId6"/>
    <p:sldId id="1343" r:id="rId7"/>
    <p:sldId id="134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57A97B-DB4C-AB0D-EB34-4441B1399E2F}" name="Heather Sachs" initials="HS" userId="S::Heather@ndsccenter.org::f7c1b89d-94db-4568-8b96-4c240747b5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363B77-ADAB-D084-3AF0-C8F6F0EF6969}" v="5" dt="2026-09-29T11:54:03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omments/modernComment_13F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B5E331E-815F-4B37-8AF3-B888DC2FCE40}" authorId="{2757A97B-DB4C-AB0D-EB34-4441B1399E2F}" created="2026-09-28T00:14:00.776">
    <pc:sldMkLst xmlns:pc="http://schemas.microsoft.com/office/powerpoint/2013/main/command">
      <pc:docMk/>
      <pc:sldMk cId="0" sldId="319"/>
    </pc:sldMkLst>
    <p188:txBody>
      <a:bodyPr/>
      <a:lstStyle/>
      <a:p>
        <a:r>
          <a:rPr lang="en-US"/>
          <a:t>[@Jawanda Mast] [@Micah  Rothkopf]  Presentation needs a wrap up slide or two (maybe summarizing the errors and saying what should be done instead?) Could also add a slide very briefly summarizing Sam and Jessie’s parts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7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62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1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21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1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2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90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16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304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3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9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267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6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microsoft.com/office/2018/10/relationships/comments" Target="../comments/modernComment_13F_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5.svg"/><Relationship Id="rId5" Type="http://schemas.openxmlformats.org/officeDocument/2006/relationships/image" Target="../media/image3.png"/><Relationship Id="rId10" Type="http://schemas.openxmlformats.org/officeDocument/2006/relationships/image" Target="../media/image14.svg"/><Relationship Id="rId4" Type="http://schemas.openxmlformats.org/officeDocument/2006/relationships/image" Target="../media/image2.pn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10607535" y="0"/>
            <a:ext cx="1714500" cy="6858000"/>
          </a:xfrm>
          <a:custGeom>
            <a:avLst/>
            <a:gdLst/>
            <a:ahLst/>
            <a:cxnLst/>
            <a:rect l="l" t="t" r="r" b="b"/>
            <a:pathLst>
              <a:path w="2571750" h="10287000">
                <a:moveTo>
                  <a:pt x="0" y="0"/>
                </a:moveTo>
                <a:lnTo>
                  <a:pt x="2571750" y="0"/>
                </a:lnTo>
                <a:lnTo>
                  <a:pt x="25717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 flipH="1">
            <a:off x="-171450" y="0"/>
            <a:ext cx="1714500" cy="6858000"/>
          </a:xfrm>
          <a:custGeom>
            <a:avLst/>
            <a:gdLst/>
            <a:ahLst/>
            <a:cxnLst/>
            <a:rect l="l" t="t" r="r" b="b"/>
            <a:pathLst>
              <a:path w="2571750" h="10287000">
                <a:moveTo>
                  <a:pt x="2571750" y="0"/>
                </a:moveTo>
                <a:lnTo>
                  <a:pt x="0" y="0"/>
                </a:lnTo>
                <a:lnTo>
                  <a:pt x="0" y="10287000"/>
                </a:lnTo>
                <a:lnTo>
                  <a:pt x="2571750" y="10287000"/>
                </a:lnTo>
                <a:lnTo>
                  <a:pt x="257175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5"/>
          <p:cNvSpPr/>
          <p:nvPr/>
        </p:nvSpPr>
        <p:spPr>
          <a:xfrm>
            <a:off x="0" y="-236254"/>
            <a:ext cx="12202470" cy="2013407"/>
          </a:xfrm>
          <a:custGeom>
            <a:avLst/>
            <a:gdLst/>
            <a:ahLst/>
            <a:cxnLst/>
            <a:rect l="l" t="t" r="r" b="b"/>
            <a:pathLst>
              <a:path w="18303705" h="3020111">
                <a:moveTo>
                  <a:pt x="0" y="0"/>
                </a:moveTo>
                <a:lnTo>
                  <a:pt x="18303705" y="0"/>
                </a:lnTo>
                <a:lnTo>
                  <a:pt x="18303705" y="3020111"/>
                </a:lnTo>
                <a:lnTo>
                  <a:pt x="0" y="30201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-10470" y="4968240"/>
            <a:ext cx="12192000" cy="1889760"/>
          </a:xfrm>
          <a:custGeom>
            <a:avLst/>
            <a:gdLst/>
            <a:ahLst/>
            <a:cxnLst/>
            <a:rect l="l" t="t" r="r" b="b"/>
            <a:pathLst>
              <a:path w="18288000" h="2834640">
                <a:moveTo>
                  <a:pt x="0" y="0"/>
                </a:moveTo>
                <a:lnTo>
                  <a:pt x="18288000" y="0"/>
                </a:lnTo>
                <a:lnTo>
                  <a:pt x="18288000" y="2834640"/>
                </a:lnTo>
                <a:lnTo>
                  <a:pt x="0" y="28346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rot="5400000" flipV="1">
            <a:off x="51278" y="-2062055"/>
            <a:ext cx="11880740" cy="12639085"/>
          </a:xfrm>
          <a:custGeom>
            <a:avLst/>
            <a:gdLst/>
            <a:ahLst/>
            <a:cxnLst/>
            <a:rect l="l" t="t" r="r" b="b"/>
            <a:pathLst>
              <a:path w="17821110" h="18958628">
                <a:moveTo>
                  <a:pt x="0" y="18958627"/>
                </a:moveTo>
                <a:lnTo>
                  <a:pt x="17821110" y="18958627"/>
                </a:lnTo>
                <a:lnTo>
                  <a:pt x="17821110" y="0"/>
                </a:lnTo>
                <a:lnTo>
                  <a:pt x="0" y="0"/>
                </a:lnTo>
                <a:lnTo>
                  <a:pt x="0" y="18958627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2212941" cy="8426929"/>
          </a:xfrm>
          <a:custGeom>
            <a:avLst/>
            <a:gdLst/>
            <a:ahLst/>
            <a:cxnLst/>
            <a:rect l="l" t="t" r="r" b="b"/>
            <a:pathLst>
              <a:path w="18319411" h="12640393">
                <a:moveTo>
                  <a:pt x="0" y="0"/>
                </a:moveTo>
                <a:lnTo>
                  <a:pt x="18319411" y="0"/>
                </a:lnTo>
                <a:lnTo>
                  <a:pt x="18319411" y="12640393"/>
                </a:lnTo>
                <a:lnTo>
                  <a:pt x="0" y="126403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9" name="Group 9"/>
          <p:cNvGrpSpPr/>
          <p:nvPr/>
        </p:nvGrpSpPr>
        <p:grpSpPr>
          <a:xfrm>
            <a:off x="6149881" y="2447225"/>
            <a:ext cx="1860399" cy="1912751"/>
            <a:chOff x="0" y="0"/>
            <a:chExt cx="790554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0554" cy="812800"/>
            </a:xfrm>
            <a:custGeom>
              <a:avLst/>
              <a:gdLst/>
              <a:ahLst/>
              <a:cxnLst/>
              <a:rect l="l" t="t" r="r" b="b"/>
              <a:pathLst>
                <a:path w="790554" h="812800">
                  <a:moveTo>
                    <a:pt x="63809" y="0"/>
                  </a:moveTo>
                  <a:lnTo>
                    <a:pt x="726745" y="0"/>
                  </a:lnTo>
                  <a:cubicBezTo>
                    <a:pt x="761986" y="0"/>
                    <a:pt x="790554" y="28568"/>
                    <a:pt x="790554" y="63809"/>
                  </a:cubicBezTo>
                  <a:lnTo>
                    <a:pt x="790554" y="748991"/>
                  </a:lnTo>
                  <a:cubicBezTo>
                    <a:pt x="790554" y="784232"/>
                    <a:pt x="761986" y="812800"/>
                    <a:pt x="726745" y="812800"/>
                  </a:cubicBezTo>
                  <a:lnTo>
                    <a:pt x="63809" y="812800"/>
                  </a:lnTo>
                  <a:cubicBezTo>
                    <a:pt x="28568" y="812800"/>
                    <a:pt x="0" y="784232"/>
                    <a:pt x="0" y="748991"/>
                  </a:cubicBezTo>
                  <a:lnTo>
                    <a:pt x="0" y="63809"/>
                  </a:lnTo>
                  <a:cubicBezTo>
                    <a:pt x="0" y="28568"/>
                    <a:pt x="28568" y="0"/>
                    <a:pt x="63809" y="0"/>
                  </a:cubicBezTo>
                  <a:close/>
                </a:path>
              </a:pathLst>
            </a:custGeom>
            <a:blipFill>
              <a:blip r:embed="rId8"/>
              <a:stretch>
                <a:fillRect t="-4614" b="-16964"/>
              </a:stretch>
            </a:blipFill>
            <a:ln w="38100" cap="rnd">
              <a:solidFill>
                <a:srgbClr val="C79D4F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138983" y="2447225"/>
            <a:ext cx="1860399" cy="1912751"/>
            <a:chOff x="0" y="0"/>
            <a:chExt cx="790554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90554" cy="812800"/>
            </a:xfrm>
            <a:custGeom>
              <a:avLst/>
              <a:gdLst/>
              <a:ahLst/>
              <a:cxnLst/>
              <a:rect l="l" t="t" r="r" b="b"/>
              <a:pathLst>
                <a:path w="790554" h="812800">
                  <a:moveTo>
                    <a:pt x="63809" y="0"/>
                  </a:moveTo>
                  <a:lnTo>
                    <a:pt x="726745" y="0"/>
                  </a:lnTo>
                  <a:cubicBezTo>
                    <a:pt x="761986" y="0"/>
                    <a:pt x="790554" y="28568"/>
                    <a:pt x="790554" y="63809"/>
                  </a:cubicBezTo>
                  <a:lnTo>
                    <a:pt x="790554" y="748991"/>
                  </a:lnTo>
                  <a:cubicBezTo>
                    <a:pt x="790554" y="784232"/>
                    <a:pt x="761986" y="812800"/>
                    <a:pt x="726745" y="812800"/>
                  </a:cubicBezTo>
                  <a:lnTo>
                    <a:pt x="63809" y="812800"/>
                  </a:lnTo>
                  <a:cubicBezTo>
                    <a:pt x="28568" y="812800"/>
                    <a:pt x="0" y="784232"/>
                    <a:pt x="0" y="748991"/>
                  </a:cubicBezTo>
                  <a:lnTo>
                    <a:pt x="0" y="63809"/>
                  </a:lnTo>
                  <a:cubicBezTo>
                    <a:pt x="0" y="28568"/>
                    <a:pt x="28568" y="0"/>
                    <a:pt x="63809" y="0"/>
                  </a:cubicBezTo>
                  <a:close/>
                </a:path>
              </a:pathLst>
            </a:custGeom>
            <a:blipFill>
              <a:blip r:embed="rId9"/>
              <a:stretch>
                <a:fillRect l="-1407" r="-1407"/>
              </a:stretch>
            </a:blipFill>
            <a:ln w="38100" cap="rnd">
              <a:solidFill>
                <a:srgbClr val="C79D4F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160780" y="2447225"/>
            <a:ext cx="1860399" cy="1912751"/>
            <a:chOff x="0" y="0"/>
            <a:chExt cx="790554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0554" cy="812800"/>
            </a:xfrm>
            <a:custGeom>
              <a:avLst/>
              <a:gdLst/>
              <a:ahLst/>
              <a:cxnLst/>
              <a:rect l="l" t="t" r="r" b="b"/>
              <a:pathLst>
                <a:path w="790554" h="812800">
                  <a:moveTo>
                    <a:pt x="63809" y="0"/>
                  </a:moveTo>
                  <a:lnTo>
                    <a:pt x="726745" y="0"/>
                  </a:lnTo>
                  <a:cubicBezTo>
                    <a:pt x="761986" y="0"/>
                    <a:pt x="790554" y="28568"/>
                    <a:pt x="790554" y="63809"/>
                  </a:cubicBezTo>
                  <a:lnTo>
                    <a:pt x="790554" y="748991"/>
                  </a:lnTo>
                  <a:cubicBezTo>
                    <a:pt x="790554" y="784232"/>
                    <a:pt x="761986" y="812800"/>
                    <a:pt x="726745" y="812800"/>
                  </a:cubicBezTo>
                  <a:lnTo>
                    <a:pt x="63809" y="812800"/>
                  </a:lnTo>
                  <a:cubicBezTo>
                    <a:pt x="28568" y="812800"/>
                    <a:pt x="0" y="784232"/>
                    <a:pt x="0" y="748991"/>
                  </a:cubicBezTo>
                  <a:lnTo>
                    <a:pt x="0" y="63809"/>
                  </a:lnTo>
                  <a:cubicBezTo>
                    <a:pt x="0" y="28568"/>
                    <a:pt x="28568" y="0"/>
                    <a:pt x="63809" y="0"/>
                  </a:cubicBezTo>
                  <a:close/>
                </a:path>
              </a:pathLst>
            </a:custGeom>
            <a:blipFill>
              <a:blip r:embed="rId10"/>
              <a:stretch>
                <a:fillRect t="-1958" b="-1958"/>
              </a:stretch>
            </a:blipFill>
            <a:ln w="38100" cap="rnd">
              <a:solidFill>
                <a:srgbClr val="C79D4F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171678" y="2447225"/>
            <a:ext cx="1860399" cy="1912751"/>
            <a:chOff x="0" y="0"/>
            <a:chExt cx="790554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90554" cy="812800"/>
            </a:xfrm>
            <a:custGeom>
              <a:avLst/>
              <a:gdLst/>
              <a:ahLst/>
              <a:cxnLst/>
              <a:rect l="l" t="t" r="r" b="b"/>
              <a:pathLst>
                <a:path w="790554" h="812800">
                  <a:moveTo>
                    <a:pt x="63809" y="0"/>
                  </a:moveTo>
                  <a:lnTo>
                    <a:pt x="726745" y="0"/>
                  </a:lnTo>
                  <a:cubicBezTo>
                    <a:pt x="761986" y="0"/>
                    <a:pt x="790554" y="28568"/>
                    <a:pt x="790554" y="63809"/>
                  </a:cubicBezTo>
                  <a:lnTo>
                    <a:pt x="790554" y="748991"/>
                  </a:lnTo>
                  <a:cubicBezTo>
                    <a:pt x="790554" y="784232"/>
                    <a:pt x="761986" y="812800"/>
                    <a:pt x="726745" y="812800"/>
                  </a:cubicBezTo>
                  <a:lnTo>
                    <a:pt x="63809" y="812800"/>
                  </a:lnTo>
                  <a:cubicBezTo>
                    <a:pt x="28568" y="812800"/>
                    <a:pt x="0" y="784232"/>
                    <a:pt x="0" y="748991"/>
                  </a:cubicBezTo>
                  <a:lnTo>
                    <a:pt x="0" y="63809"/>
                  </a:lnTo>
                  <a:cubicBezTo>
                    <a:pt x="0" y="28568"/>
                    <a:pt x="28568" y="0"/>
                    <a:pt x="63809" y="0"/>
                  </a:cubicBezTo>
                  <a:close/>
                </a:path>
              </a:pathLst>
            </a:custGeom>
            <a:blipFill>
              <a:blip r:embed="rId11"/>
              <a:stretch>
                <a:fillRect l="-2556" r="-2556"/>
              </a:stretch>
            </a:blipFill>
            <a:ln w="38100" cap="rnd">
              <a:solidFill>
                <a:srgbClr val="C79D4F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128085" y="2447225"/>
            <a:ext cx="1860399" cy="1912751"/>
            <a:chOff x="0" y="0"/>
            <a:chExt cx="790554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90554" cy="812800"/>
            </a:xfrm>
            <a:custGeom>
              <a:avLst/>
              <a:gdLst/>
              <a:ahLst/>
              <a:cxnLst/>
              <a:rect l="l" t="t" r="r" b="b"/>
              <a:pathLst>
                <a:path w="790554" h="812800">
                  <a:moveTo>
                    <a:pt x="63809" y="0"/>
                  </a:moveTo>
                  <a:lnTo>
                    <a:pt x="726745" y="0"/>
                  </a:lnTo>
                  <a:cubicBezTo>
                    <a:pt x="761986" y="0"/>
                    <a:pt x="790554" y="28568"/>
                    <a:pt x="790554" y="63809"/>
                  </a:cubicBezTo>
                  <a:lnTo>
                    <a:pt x="790554" y="748991"/>
                  </a:lnTo>
                  <a:cubicBezTo>
                    <a:pt x="790554" y="784232"/>
                    <a:pt x="761986" y="812800"/>
                    <a:pt x="726745" y="812800"/>
                  </a:cubicBezTo>
                  <a:lnTo>
                    <a:pt x="63809" y="812800"/>
                  </a:lnTo>
                  <a:cubicBezTo>
                    <a:pt x="28568" y="812800"/>
                    <a:pt x="0" y="784232"/>
                    <a:pt x="0" y="748991"/>
                  </a:cubicBezTo>
                  <a:lnTo>
                    <a:pt x="0" y="63809"/>
                  </a:lnTo>
                  <a:cubicBezTo>
                    <a:pt x="0" y="28568"/>
                    <a:pt x="28568" y="0"/>
                    <a:pt x="63809" y="0"/>
                  </a:cubicBezTo>
                  <a:close/>
                </a:path>
              </a:pathLst>
            </a:custGeom>
            <a:blipFill>
              <a:blip r:embed="rId12"/>
              <a:stretch>
                <a:fillRect l="-1407" r="-1407"/>
              </a:stretch>
            </a:blipFill>
            <a:ln w="38100" cap="rnd">
              <a:solidFill>
                <a:srgbClr val="C79D4F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82577" y="2434590"/>
            <a:ext cx="1860399" cy="1938021"/>
            <a:chOff x="0" y="0"/>
            <a:chExt cx="3720799" cy="3876042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50539"/>
              <a:ext cx="3720799" cy="3825503"/>
              <a:chOff x="0" y="0"/>
              <a:chExt cx="790554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79055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90554" h="812800">
                    <a:moveTo>
                      <a:pt x="58928" y="0"/>
                    </a:moveTo>
                    <a:lnTo>
                      <a:pt x="731626" y="0"/>
                    </a:lnTo>
                    <a:cubicBezTo>
                      <a:pt x="747254" y="0"/>
                      <a:pt x="762243" y="6208"/>
                      <a:pt x="773294" y="17260"/>
                    </a:cubicBezTo>
                    <a:cubicBezTo>
                      <a:pt x="784345" y="28311"/>
                      <a:pt x="790554" y="43299"/>
                      <a:pt x="790554" y="58928"/>
                    </a:cubicBezTo>
                    <a:lnTo>
                      <a:pt x="790554" y="753872"/>
                    </a:lnTo>
                    <a:cubicBezTo>
                      <a:pt x="790554" y="769501"/>
                      <a:pt x="784345" y="784489"/>
                      <a:pt x="773294" y="795540"/>
                    </a:cubicBezTo>
                    <a:cubicBezTo>
                      <a:pt x="762243" y="806592"/>
                      <a:pt x="747254" y="812800"/>
                      <a:pt x="731626" y="812800"/>
                    </a:cubicBezTo>
                    <a:lnTo>
                      <a:pt x="58928" y="812800"/>
                    </a:lnTo>
                    <a:cubicBezTo>
                      <a:pt x="43299" y="812800"/>
                      <a:pt x="28311" y="806592"/>
                      <a:pt x="17260" y="795540"/>
                    </a:cubicBezTo>
                    <a:cubicBezTo>
                      <a:pt x="6208" y="784489"/>
                      <a:pt x="0" y="769501"/>
                      <a:pt x="0" y="753872"/>
                    </a:cubicBezTo>
                    <a:lnTo>
                      <a:pt x="0" y="58928"/>
                    </a:lnTo>
                    <a:cubicBezTo>
                      <a:pt x="0" y="43299"/>
                      <a:pt x="6208" y="28311"/>
                      <a:pt x="17260" y="17260"/>
                    </a:cubicBezTo>
                    <a:cubicBezTo>
                      <a:pt x="28311" y="6208"/>
                      <a:pt x="43299" y="0"/>
                      <a:pt x="589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C79D4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297199" y="0"/>
              <a:ext cx="3059576" cy="3872267"/>
            </a:xfrm>
            <a:custGeom>
              <a:avLst/>
              <a:gdLst/>
              <a:ahLst/>
              <a:cxnLst/>
              <a:rect l="l" t="t" r="r" b="b"/>
              <a:pathLst>
                <a:path w="3059576" h="3872267">
                  <a:moveTo>
                    <a:pt x="0" y="0"/>
                  </a:moveTo>
                  <a:lnTo>
                    <a:pt x="3059576" y="0"/>
                  </a:lnTo>
                  <a:lnTo>
                    <a:pt x="3059576" y="3872267"/>
                  </a:lnTo>
                  <a:lnTo>
                    <a:pt x="0" y="3872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562" r="-22" b="-3544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85324" y="4619118"/>
            <a:ext cx="9421352" cy="1243202"/>
            <a:chOff x="0" y="0"/>
            <a:chExt cx="3722016" cy="49114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722016" cy="491142"/>
            </a:xfrm>
            <a:custGeom>
              <a:avLst/>
              <a:gdLst/>
              <a:ahLst/>
              <a:cxnLst/>
              <a:rect l="l" t="t" r="r" b="b"/>
              <a:pathLst>
                <a:path w="3722016" h="491142">
                  <a:moveTo>
                    <a:pt x="18078" y="0"/>
                  </a:moveTo>
                  <a:lnTo>
                    <a:pt x="3703937" y="0"/>
                  </a:lnTo>
                  <a:cubicBezTo>
                    <a:pt x="3708732" y="0"/>
                    <a:pt x="3713330" y="1905"/>
                    <a:pt x="3716721" y="5295"/>
                  </a:cubicBezTo>
                  <a:cubicBezTo>
                    <a:pt x="3720111" y="8685"/>
                    <a:pt x="3722016" y="13284"/>
                    <a:pt x="3722016" y="18078"/>
                  </a:cubicBezTo>
                  <a:lnTo>
                    <a:pt x="3722016" y="473063"/>
                  </a:lnTo>
                  <a:cubicBezTo>
                    <a:pt x="3722016" y="477858"/>
                    <a:pt x="3720111" y="482456"/>
                    <a:pt x="3716721" y="485847"/>
                  </a:cubicBezTo>
                  <a:cubicBezTo>
                    <a:pt x="3713330" y="489237"/>
                    <a:pt x="3708732" y="491142"/>
                    <a:pt x="3703937" y="491142"/>
                  </a:cubicBezTo>
                  <a:lnTo>
                    <a:pt x="18078" y="491142"/>
                  </a:lnTo>
                  <a:cubicBezTo>
                    <a:pt x="8094" y="491142"/>
                    <a:pt x="0" y="483048"/>
                    <a:pt x="0" y="473063"/>
                  </a:cubicBezTo>
                  <a:lnTo>
                    <a:pt x="0" y="18078"/>
                  </a:lnTo>
                  <a:cubicBezTo>
                    <a:pt x="0" y="13284"/>
                    <a:pt x="1905" y="8685"/>
                    <a:pt x="5295" y="5295"/>
                  </a:cubicBezTo>
                  <a:cubicBezTo>
                    <a:pt x="8685" y="1905"/>
                    <a:pt x="13284" y="0"/>
                    <a:pt x="18078" y="0"/>
                  </a:cubicBez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722016" cy="50066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19"/>
                </a:lnSpc>
              </a:pPr>
              <a:endParaRPr sz="120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516758" y="4778244"/>
            <a:ext cx="9158485" cy="903213"/>
            <a:chOff x="0" y="0"/>
            <a:chExt cx="18316970" cy="18064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316963" cy="1806425"/>
            </a:xfrm>
            <a:custGeom>
              <a:avLst/>
              <a:gdLst/>
              <a:ahLst/>
              <a:cxnLst/>
              <a:rect l="l" t="t" r="r" b="b"/>
              <a:pathLst>
                <a:path w="18316963" h="1806425">
                  <a:moveTo>
                    <a:pt x="0" y="0"/>
                  </a:moveTo>
                  <a:lnTo>
                    <a:pt x="18316963" y="0"/>
                  </a:lnTo>
                  <a:lnTo>
                    <a:pt x="18316963" y="1806425"/>
                  </a:lnTo>
                  <a:lnTo>
                    <a:pt x="0" y="1806425"/>
                  </a:lnTo>
                  <a:close/>
                </a:path>
              </a:pathLst>
            </a:custGeom>
            <a:blipFill>
              <a:blip r:embed="rId14">
                <a:alphaModFix amt="0"/>
              </a:blip>
              <a:stretch>
                <a:fillRect l="-35011" r="16157" b="-36965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18316970" cy="186357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333"/>
                </a:lnSpc>
              </a:pPr>
              <a:r>
                <a:rPr lang="en-US" sz="1667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Narrator: </a:t>
              </a:r>
              <a:r>
                <a:rPr lang="en-US" sz="1667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Jawanda Mast | </a:t>
              </a:r>
              <a:r>
                <a:rPr lang="en-US" sz="1667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Team Leader: </a:t>
              </a:r>
              <a:r>
                <a:rPr lang="en-US" sz="1667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Roxane </a:t>
              </a:r>
              <a:r>
                <a:rPr lang="en-US" sz="1667" b="1" err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Romanick</a:t>
              </a:r>
              <a:endParaRPr lang="en-US" sz="1667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  <a:p>
              <a:pPr marL="11219" lvl="1" algn="ctr">
                <a:lnSpc>
                  <a:spcPts val="2333"/>
                </a:lnSpc>
              </a:pPr>
              <a:r>
                <a:rPr lang="en-US" sz="1667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Legislative Assistant: </a:t>
              </a:r>
              <a:r>
                <a:rPr lang="en-US" sz="1667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Cindy Liu | </a:t>
              </a:r>
              <a:r>
                <a:rPr lang="en-US" sz="1667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Senator: </a:t>
              </a:r>
              <a:r>
                <a:rPr lang="en-US" sz="1667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Rachel Mast</a:t>
              </a:r>
            </a:p>
            <a:p>
              <a:pPr marL="11219" lvl="1" algn="ctr">
                <a:lnSpc>
                  <a:spcPts val="2333"/>
                </a:lnSpc>
              </a:pPr>
              <a:r>
                <a:rPr lang="en-US" sz="1667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Team Members: </a:t>
              </a:r>
              <a:r>
                <a:rPr lang="en-US" sz="1667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Jim Hudson, Hannah LaCour, </a:t>
              </a:r>
              <a:r>
                <a:rPr lang="en-US" sz="1667" b="1" err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Stormie</a:t>
              </a:r>
              <a:r>
                <a:rPr lang="en-US" sz="1667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1667" b="1" err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Zanfordino</a:t>
              </a:r>
              <a:endParaRPr lang="en-US" sz="1667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502689" y="770449"/>
            <a:ext cx="5186623" cy="1454591"/>
            <a:chOff x="0" y="0"/>
            <a:chExt cx="2049036" cy="57465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049036" cy="574653"/>
            </a:xfrm>
            <a:custGeom>
              <a:avLst/>
              <a:gdLst/>
              <a:ahLst/>
              <a:cxnLst/>
              <a:rect l="l" t="t" r="r" b="b"/>
              <a:pathLst>
                <a:path w="2049036" h="574653">
                  <a:moveTo>
                    <a:pt x="31844" y="0"/>
                  </a:moveTo>
                  <a:lnTo>
                    <a:pt x="2017192" y="0"/>
                  </a:lnTo>
                  <a:cubicBezTo>
                    <a:pt x="2034779" y="0"/>
                    <a:pt x="2049036" y="14257"/>
                    <a:pt x="2049036" y="31844"/>
                  </a:cubicBezTo>
                  <a:lnTo>
                    <a:pt x="2049036" y="542809"/>
                  </a:lnTo>
                  <a:cubicBezTo>
                    <a:pt x="2049036" y="560396"/>
                    <a:pt x="2034779" y="574653"/>
                    <a:pt x="2017192" y="574653"/>
                  </a:cubicBezTo>
                  <a:lnTo>
                    <a:pt x="31844" y="574653"/>
                  </a:lnTo>
                  <a:cubicBezTo>
                    <a:pt x="14257" y="574653"/>
                    <a:pt x="0" y="560396"/>
                    <a:pt x="0" y="542809"/>
                  </a:cubicBezTo>
                  <a:lnTo>
                    <a:pt x="0" y="31844"/>
                  </a:lnTo>
                  <a:cubicBezTo>
                    <a:pt x="0" y="14257"/>
                    <a:pt x="14257" y="0"/>
                    <a:pt x="31844" y="0"/>
                  </a:cubicBezTo>
                  <a:close/>
                </a:path>
              </a:pathLst>
            </a:custGeom>
            <a:solidFill>
              <a:srgbClr val="C2212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2049036" cy="61275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3"/>
                </a:lnSpc>
              </a:pPr>
              <a:endParaRPr sz="1200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0" y="836507"/>
            <a:ext cx="12181530" cy="1139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07"/>
              </a:lnSpc>
            </a:pPr>
            <a:r>
              <a:rPr lang="en-US" sz="6934">
                <a:solidFill>
                  <a:srgbClr val="FFFFFF"/>
                </a:solidFill>
                <a:latin typeface="Broadway"/>
                <a:ea typeface="Broadway"/>
                <a:cs typeface="Broadway"/>
                <a:sym typeface="Broadway"/>
              </a:rPr>
              <a:t>Role Play</a:t>
            </a:r>
          </a:p>
        </p:txBody>
      </p:sp>
      <p:sp>
        <p:nvSpPr>
          <p:cNvPr id="33" name="Freeform 33"/>
          <p:cNvSpPr/>
          <p:nvPr/>
        </p:nvSpPr>
        <p:spPr>
          <a:xfrm>
            <a:off x="-327895" y="4569545"/>
            <a:ext cx="3199905" cy="2495925"/>
          </a:xfrm>
          <a:custGeom>
            <a:avLst/>
            <a:gdLst/>
            <a:ahLst/>
            <a:cxnLst/>
            <a:rect l="l" t="t" r="r" b="b"/>
            <a:pathLst>
              <a:path w="4799857" h="3743888">
                <a:moveTo>
                  <a:pt x="0" y="0"/>
                </a:moveTo>
                <a:lnTo>
                  <a:pt x="4799857" y="0"/>
                </a:lnTo>
                <a:lnTo>
                  <a:pt x="4799857" y="3743888"/>
                </a:lnTo>
                <a:lnTo>
                  <a:pt x="0" y="37438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4" name="Freeform 34"/>
          <p:cNvSpPr/>
          <p:nvPr/>
        </p:nvSpPr>
        <p:spPr>
          <a:xfrm>
            <a:off x="9733928" y="3985893"/>
            <a:ext cx="2831407" cy="3495564"/>
          </a:xfrm>
          <a:custGeom>
            <a:avLst/>
            <a:gdLst/>
            <a:ahLst/>
            <a:cxnLst/>
            <a:rect l="l" t="t" r="r" b="b"/>
            <a:pathLst>
              <a:path w="4247110" h="5243346">
                <a:moveTo>
                  <a:pt x="0" y="0"/>
                </a:moveTo>
                <a:lnTo>
                  <a:pt x="4247110" y="0"/>
                </a:lnTo>
                <a:lnTo>
                  <a:pt x="4247110" y="5243345"/>
                </a:lnTo>
                <a:lnTo>
                  <a:pt x="0" y="52433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7777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10607535" y="0"/>
            <a:ext cx="1714500" cy="6858000"/>
          </a:xfrm>
          <a:custGeom>
            <a:avLst/>
            <a:gdLst/>
            <a:ahLst/>
            <a:cxnLst/>
            <a:rect l="l" t="t" r="r" b="b"/>
            <a:pathLst>
              <a:path w="2571750" h="10287000">
                <a:moveTo>
                  <a:pt x="0" y="0"/>
                </a:moveTo>
                <a:lnTo>
                  <a:pt x="2571750" y="0"/>
                </a:lnTo>
                <a:lnTo>
                  <a:pt x="25717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 flipH="1">
            <a:off x="-171450" y="0"/>
            <a:ext cx="1714500" cy="6858000"/>
          </a:xfrm>
          <a:custGeom>
            <a:avLst/>
            <a:gdLst/>
            <a:ahLst/>
            <a:cxnLst/>
            <a:rect l="l" t="t" r="r" b="b"/>
            <a:pathLst>
              <a:path w="2571750" h="10287000">
                <a:moveTo>
                  <a:pt x="2571750" y="0"/>
                </a:moveTo>
                <a:lnTo>
                  <a:pt x="0" y="0"/>
                </a:lnTo>
                <a:lnTo>
                  <a:pt x="0" y="10287000"/>
                </a:lnTo>
                <a:lnTo>
                  <a:pt x="2571750" y="10287000"/>
                </a:lnTo>
                <a:lnTo>
                  <a:pt x="257175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5"/>
          <p:cNvSpPr/>
          <p:nvPr/>
        </p:nvSpPr>
        <p:spPr>
          <a:xfrm>
            <a:off x="0" y="-236254"/>
            <a:ext cx="12202470" cy="2013407"/>
          </a:xfrm>
          <a:custGeom>
            <a:avLst/>
            <a:gdLst/>
            <a:ahLst/>
            <a:cxnLst/>
            <a:rect l="l" t="t" r="r" b="b"/>
            <a:pathLst>
              <a:path w="18303705" h="3020111">
                <a:moveTo>
                  <a:pt x="0" y="0"/>
                </a:moveTo>
                <a:lnTo>
                  <a:pt x="18303705" y="0"/>
                </a:lnTo>
                <a:lnTo>
                  <a:pt x="18303705" y="3020111"/>
                </a:lnTo>
                <a:lnTo>
                  <a:pt x="0" y="30201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-10470" y="4968240"/>
            <a:ext cx="12192000" cy="1889760"/>
          </a:xfrm>
          <a:custGeom>
            <a:avLst/>
            <a:gdLst/>
            <a:ahLst/>
            <a:cxnLst/>
            <a:rect l="l" t="t" r="r" b="b"/>
            <a:pathLst>
              <a:path w="18288000" h="2834640">
                <a:moveTo>
                  <a:pt x="0" y="0"/>
                </a:moveTo>
                <a:lnTo>
                  <a:pt x="18288000" y="0"/>
                </a:lnTo>
                <a:lnTo>
                  <a:pt x="18288000" y="2834640"/>
                </a:lnTo>
                <a:lnTo>
                  <a:pt x="0" y="28346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 rot="5400000" flipV="1">
            <a:off x="51278" y="-2062055"/>
            <a:ext cx="11880740" cy="12639085"/>
          </a:xfrm>
          <a:custGeom>
            <a:avLst/>
            <a:gdLst/>
            <a:ahLst/>
            <a:cxnLst/>
            <a:rect l="l" t="t" r="r" b="b"/>
            <a:pathLst>
              <a:path w="17821110" h="18958628">
                <a:moveTo>
                  <a:pt x="0" y="18958627"/>
                </a:moveTo>
                <a:lnTo>
                  <a:pt x="17821110" y="18958627"/>
                </a:lnTo>
                <a:lnTo>
                  <a:pt x="17821110" y="0"/>
                </a:lnTo>
                <a:lnTo>
                  <a:pt x="0" y="0"/>
                </a:lnTo>
                <a:lnTo>
                  <a:pt x="0" y="18958627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12212941" cy="8426929"/>
          </a:xfrm>
          <a:custGeom>
            <a:avLst/>
            <a:gdLst/>
            <a:ahLst/>
            <a:cxnLst/>
            <a:rect l="l" t="t" r="r" b="b"/>
            <a:pathLst>
              <a:path w="18319411" h="12640393">
                <a:moveTo>
                  <a:pt x="0" y="0"/>
                </a:moveTo>
                <a:lnTo>
                  <a:pt x="18319411" y="0"/>
                </a:lnTo>
                <a:lnTo>
                  <a:pt x="18319411" y="12640393"/>
                </a:lnTo>
                <a:lnTo>
                  <a:pt x="0" y="126403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9" name="Group 9"/>
          <p:cNvGrpSpPr/>
          <p:nvPr/>
        </p:nvGrpSpPr>
        <p:grpSpPr>
          <a:xfrm>
            <a:off x="938882" y="1174020"/>
            <a:ext cx="10314237" cy="3794221"/>
            <a:chOff x="0" y="0"/>
            <a:chExt cx="4074760" cy="14989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74760" cy="1498951"/>
            </a:xfrm>
            <a:custGeom>
              <a:avLst/>
              <a:gdLst/>
              <a:ahLst/>
              <a:cxnLst/>
              <a:rect l="l" t="t" r="r" b="b"/>
              <a:pathLst>
                <a:path w="4074760" h="1498951">
                  <a:moveTo>
                    <a:pt x="16513" y="0"/>
                  </a:moveTo>
                  <a:lnTo>
                    <a:pt x="4058247" y="0"/>
                  </a:lnTo>
                  <a:cubicBezTo>
                    <a:pt x="4062626" y="0"/>
                    <a:pt x="4066827" y="1740"/>
                    <a:pt x="4069924" y="4837"/>
                  </a:cubicBezTo>
                  <a:cubicBezTo>
                    <a:pt x="4073020" y="7933"/>
                    <a:pt x="4074760" y="12134"/>
                    <a:pt x="4074760" y="16513"/>
                  </a:cubicBezTo>
                  <a:lnTo>
                    <a:pt x="4074760" y="1482438"/>
                  </a:lnTo>
                  <a:cubicBezTo>
                    <a:pt x="4074760" y="1491558"/>
                    <a:pt x="4067367" y="1498951"/>
                    <a:pt x="4058247" y="1498951"/>
                  </a:cubicBezTo>
                  <a:lnTo>
                    <a:pt x="16513" y="1498951"/>
                  </a:lnTo>
                  <a:cubicBezTo>
                    <a:pt x="12134" y="1498951"/>
                    <a:pt x="7933" y="1497212"/>
                    <a:pt x="4837" y="1494115"/>
                  </a:cubicBezTo>
                  <a:cubicBezTo>
                    <a:pt x="1740" y="1491018"/>
                    <a:pt x="0" y="1486818"/>
                    <a:pt x="0" y="1482438"/>
                  </a:cubicBezTo>
                  <a:lnTo>
                    <a:pt x="0" y="16513"/>
                  </a:lnTo>
                  <a:cubicBezTo>
                    <a:pt x="0" y="12134"/>
                    <a:pt x="1740" y="7933"/>
                    <a:pt x="4837" y="4837"/>
                  </a:cubicBezTo>
                  <a:cubicBezTo>
                    <a:pt x="7933" y="1740"/>
                    <a:pt x="12134" y="0"/>
                    <a:pt x="16513" y="0"/>
                  </a:cubicBez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4074760" cy="15084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19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19200" y="1250423"/>
            <a:ext cx="9746480" cy="3527110"/>
            <a:chOff x="-194416" y="-38104"/>
            <a:chExt cx="19492960" cy="70542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160241" cy="6978014"/>
            </a:xfrm>
            <a:custGeom>
              <a:avLst/>
              <a:gdLst/>
              <a:ahLst/>
              <a:cxnLst/>
              <a:rect l="l" t="t" r="r" b="b"/>
              <a:pathLst>
                <a:path w="19160241" h="6978014">
                  <a:moveTo>
                    <a:pt x="0" y="0"/>
                  </a:moveTo>
                  <a:lnTo>
                    <a:pt x="19160241" y="0"/>
                  </a:lnTo>
                  <a:lnTo>
                    <a:pt x="19160241" y="6978014"/>
                  </a:lnTo>
                  <a:lnTo>
                    <a:pt x="0" y="6978014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l="-33470" r="19847" b="-2158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-194416" y="-38104"/>
              <a:ext cx="19492960" cy="705422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920"/>
                </a:lnSpc>
              </a:pPr>
              <a:r>
                <a:rPr lang="en-US" sz="2799" b="1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Back on Track: Lessons From a Hill Meeting Gone Wrong</a:t>
              </a:r>
            </a:p>
            <a:p>
              <a:pPr>
                <a:lnSpc>
                  <a:spcPts val="1493"/>
                </a:lnSpc>
              </a:pPr>
              <a:endParaRPr lang="en-US" sz="2799" b="1">
                <a:solidFill>
                  <a:srgbClr val="FFFFFF"/>
                </a:solidFill>
                <a:latin typeface="Roboto Slab Bold"/>
                <a:ea typeface="Roboto Slab Bold"/>
                <a:cs typeface="Roboto Slab Bold"/>
                <a:sym typeface="Roboto Slab Bold"/>
              </a:endParaRPr>
            </a:p>
            <a:p>
              <a:pPr>
                <a:lnSpc>
                  <a:spcPts val="2520"/>
                </a:lnSpc>
              </a:pPr>
              <a:r>
                <a:rPr lang="en-US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Focus: Social Security (SSI) Savings Penalty Elimination Act</a:t>
              </a:r>
            </a:p>
            <a:p>
              <a:pPr>
                <a:lnSpc>
                  <a:spcPts val="933"/>
                </a:lnSpc>
              </a:pPr>
              <a:endParaRPr lang="en-US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  <a:p>
              <a:pPr marL="388641" lvl="1" indent="-194321">
                <a:lnSpc>
                  <a:spcPts val="2520"/>
                </a:lnSpc>
                <a:buFont typeface="Arial"/>
                <a:buChar char="•"/>
              </a:pPr>
              <a:r>
                <a:rPr lang="en-US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 group of NDSC advocates is meeting with Senator Mast’s office to ask for support for the </a:t>
              </a:r>
              <a:r>
                <a:rPr lang="en-US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SSI Savings Penalty Elimination Act</a:t>
              </a:r>
              <a:r>
                <a:rPr lang="en-US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388641" lvl="1" indent="-194321">
                <a:lnSpc>
                  <a:spcPts val="2520"/>
                </a:lnSpc>
                <a:buFont typeface="Arial"/>
                <a:buChar char="•"/>
              </a:pPr>
              <a:r>
                <a:rPr lang="en-US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The group arrives </a:t>
              </a:r>
              <a:r>
                <a:rPr lang="en-US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20 minutes late</a:t>
              </a:r>
              <a:r>
                <a:rPr lang="en-US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and did not call ahead. The Legislative Assistant greets them and explains that Senator Mast is not available, so she will meet with them instead.</a:t>
              </a:r>
            </a:p>
            <a:p>
              <a:pPr marL="388641" lvl="1" indent="-194321">
                <a:lnSpc>
                  <a:spcPts val="2520"/>
                </a:lnSpc>
                <a:buFont typeface="Arial"/>
                <a:buChar char="•"/>
              </a:pPr>
              <a:r>
                <a:rPr lang="en-US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The Team Leader and some of the advocates become frustrated. They point out that they have never been able to meet with the Senator. It is always “just a staff member.”</a:t>
              </a:r>
            </a:p>
            <a:p>
              <a:pPr>
                <a:lnSpc>
                  <a:spcPts val="933"/>
                </a:lnSpc>
              </a:pPr>
              <a:endParaRPr lang="en-US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>
                <a:lnSpc>
                  <a:spcPts val="2520"/>
                </a:lnSpc>
              </a:pPr>
              <a:r>
                <a:rPr lang="en-US" b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Let’s see how the meeting unfolds and if you can identify some of their mistakes.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-327895" y="4569545"/>
            <a:ext cx="3199905" cy="2495925"/>
          </a:xfrm>
          <a:custGeom>
            <a:avLst/>
            <a:gdLst/>
            <a:ahLst/>
            <a:cxnLst/>
            <a:rect l="l" t="t" r="r" b="b"/>
            <a:pathLst>
              <a:path w="4799857" h="3743888">
                <a:moveTo>
                  <a:pt x="0" y="0"/>
                </a:moveTo>
                <a:lnTo>
                  <a:pt x="4799857" y="0"/>
                </a:lnTo>
                <a:lnTo>
                  <a:pt x="4799857" y="3743888"/>
                </a:lnTo>
                <a:lnTo>
                  <a:pt x="0" y="37438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9733928" y="3985893"/>
            <a:ext cx="2831407" cy="3495564"/>
          </a:xfrm>
          <a:custGeom>
            <a:avLst/>
            <a:gdLst/>
            <a:ahLst/>
            <a:cxnLst/>
            <a:rect l="l" t="t" r="r" b="b"/>
            <a:pathLst>
              <a:path w="4247110" h="5243346">
                <a:moveTo>
                  <a:pt x="0" y="0"/>
                </a:moveTo>
                <a:lnTo>
                  <a:pt x="4247110" y="0"/>
                </a:lnTo>
                <a:lnTo>
                  <a:pt x="4247110" y="5243345"/>
                </a:lnTo>
                <a:lnTo>
                  <a:pt x="0" y="52433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r="-21111"/>
            </a:stretch>
          </a:blipFill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529" y="535674"/>
            <a:ext cx="10210943" cy="5786652"/>
            <a:chOff x="0" y="0"/>
            <a:chExt cx="4033953" cy="22860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3953" cy="2286085"/>
            </a:xfrm>
            <a:custGeom>
              <a:avLst/>
              <a:gdLst/>
              <a:ahLst/>
              <a:cxnLst/>
              <a:rect l="l" t="t" r="r" b="b"/>
              <a:pathLst>
                <a:path w="4033953" h="2286085">
                  <a:moveTo>
                    <a:pt x="16680" y="0"/>
                  </a:moveTo>
                  <a:lnTo>
                    <a:pt x="4017272" y="0"/>
                  </a:lnTo>
                  <a:cubicBezTo>
                    <a:pt x="4026484" y="0"/>
                    <a:pt x="4033953" y="7468"/>
                    <a:pt x="4033953" y="16680"/>
                  </a:cubicBezTo>
                  <a:lnTo>
                    <a:pt x="4033953" y="2269404"/>
                  </a:lnTo>
                  <a:cubicBezTo>
                    <a:pt x="4033953" y="2278617"/>
                    <a:pt x="4026484" y="2286085"/>
                    <a:pt x="4017272" y="2286085"/>
                  </a:cubicBezTo>
                  <a:lnTo>
                    <a:pt x="16680" y="2286085"/>
                  </a:lnTo>
                  <a:cubicBezTo>
                    <a:pt x="7468" y="2286085"/>
                    <a:pt x="0" y="2278617"/>
                    <a:pt x="0" y="2269404"/>
                  </a:cubicBezTo>
                  <a:lnTo>
                    <a:pt x="0" y="16680"/>
                  </a:lnTo>
                  <a:cubicBezTo>
                    <a:pt x="0" y="7468"/>
                    <a:pt x="7468" y="0"/>
                    <a:pt x="16680" y="0"/>
                  </a:cubicBez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033953" cy="22956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919"/>
                </a:lnSpc>
              </a:pPr>
              <a:endParaRPr sz="8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33880" y="709127"/>
            <a:ext cx="8817942" cy="5619265"/>
            <a:chOff x="-516282" y="-183331"/>
            <a:chExt cx="15402335" cy="98151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886053" cy="9631862"/>
            </a:xfrm>
            <a:custGeom>
              <a:avLst/>
              <a:gdLst/>
              <a:ahLst/>
              <a:cxnLst/>
              <a:rect l="l" t="t" r="r" b="b"/>
              <a:pathLst>
                <a:path w="14886053" h="9631862">
                  <a:moveTo>
                    <a:pt x="0" y="0"/>
                  </a:moveTo>
                  <a:lnTo>
                    <a:pt x="14886053" y="0"/>
                  </a:lnTo>
                  <a:lnTo>
                    <a:pt x="14886053" y="9631862"/>
                  </a:lnTo>
                  <a:lnTo>
                    <a:pt x="0" y="96318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080" r="-3166" b="11918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-516282" y="-183331"/>
              <a:ext cx="14886058" cy="1092789"/>
            </a:xfrm>
            <a:prstGeom prst="rect">
              <a:avLst/>
            </a:prstGeom>
          </p:spPr>
          <p:txBody>
            <a:bodyPr lIns="0" tIns="0" rIns="0" bIns="0" rtlCol="0" anchor="t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4666"/>
                </a:lnSpc>
              </a:pPr>
              <a:r>
                <a:rPr lang="en-US" sz="3300" b="1">
                  <a:solidFill>
                    <a:srgbClr val="FFFFFF"/>
                  </a:solidFill>
                  <a:latin typeface="Roboto Slab"/>
                  <a:ea typeface="Roboto Slab"/>
                  <a:cs typeface="Roboto Slab"/>
                  <a:sym typeface="Roboto Slab Bold"/>
                </a:rPr>
                <a:t>Top 10 Things That Went Wrong</a:t>
              </a:r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F170F5D-0212-1BA3-3549-2D449685B731}"/>
              </a:ext>
            </a:extLst>
          </p:cNvPr>
          <p:cNvSpPr txBox="1"/>
          <p:nvPr/>
        </p:nvSpPr>
        <p:spPr>
          <a:xfrm>
            <a:off x="1671320" y="1432560"/>
            <a:ext cx="9546336" cy="5080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32130" lvl="1" indent="-266065">
              <a:lnSpc>
                <a:spcPts val="3453"/>
              </a:lnSpc>
              <a:buAutoNum type="arabicPeriod"/>
            </a:pPr>
            <a:r>
              <a:rPr lang="en-US" sz="2500">
                <a:solidFill>
                  <a:srgbClr val="FFFFFF"/>
                </a:solidFill>
                <a:latin typeface="Roboto Slab"/>
                <a:ea typeface="Roboto Slab"/>
                <a:cs typeface="Roboto Slab"/>
              </a:rPr>
              <a:t>They arrived 20 minutes late.</a:t>
            </a:r>
            <a:endParaRPr lang="en-US" sz="2500">
              <a:latin typeface="Roboto Slab"/>
              <a:ea typeface="Roboto Slab"/>
              <a:cs typeface="Roboto Slab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A33AB2-E41B-78E7-4237-1FA05093AFC8}"/>
              </a:ext>
            </a:extLst>
          </p:cNvPr>
          <p:cNvSpPr txBox="1"/>
          <p:nvPr/>
        </p:nvSpPr>
        <p:spPr>
          <a:xfrm>
            <a:off x="1671320" y="1932093"/>
            <a:ext cx="907288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2. They</a:t>
            </a:r>
            <a:r>
              <a:rPr lang="en-US" sz="2450" b="0" i="0" u="none" strike="noStrike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 complained about meeting with a staff member.</a:t>
            </a:r>
            <a:r>
              <a:rPr lang="en-US" sz="2450" b="0" i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86B735-B3B6-5E4E-2762-DEBEA06E9DD7}"/>
              </a:ext>
            </a:extLst>
          </p:cNvPr>
          <p:cNvSpPr txBox="1"/>
          <p:nvPr/>
        </p:nvSpPr>
        <p:spPr>
          <a:xfrm>
            <a:off x="1671320" y="2390987"/>
            <a:ext cx="609600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3. Dress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 for Success</a:t>
            </a:r>
            <a:r>
              <a:rPr lang="en-US" sz="2450" b="0" i="0" u="none" strike="noStrike" baseline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</a:t>
            </a:r>
            <a:r>
              <a:rPr lang="en-US" sz="2450" b="0" i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A2D676-84B5-C84C-0D44-AC4AE578AA41}"/>
              </a:ext>
            </a:extLst>
          </p:cNvPr>
          <p:cNvSpPr txBox="1"/>
          <p:nvPr/>
        </p:nvSpPr>
        <p:spPr>
          <a:xfrm>
            <a:off x="1671320" y="2849880"/>
            <a:ext cx="935228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4. 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They forgot their one </a:t>
            </a:r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pagers and leave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 behinds.</a:t>
            </a:r>
            <a:r>
              <a:rPr lang="en-US" sz="245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​​​</a:t>
            </a:r>
            <a:r>
              <a:rPr lang="en-US">
                <a:solidFill>
                  <a:srgbClr val="000000"/>
                </a:solidFill>
                <a:latin typeface="Aptos"/>
                <a:ea typeface="Arial"/>
                <a:cs typeface="Segoe UI"/>
              </a:rPr>
              <a:t>​</a:t>
            </a:r>
            <a:endParaRPr lang="en-US" sz="1800" b="0" i="0">
              <a:solidFill>
                <a:srgbClr val="000000"/>
              </a:solidFill>
              <a:latin typeface="Aptos"/>
              <a:ea typeface="Segoe UI"/>
              <a:cs typeface="Segoe U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6F966B-D278-1486-AEFB-024815DEBB39}"/>
              </a:ext>
            </a:extLst>
          </p:cNvPr>
          <p:cNvSpPr txBox="1"/>
          <p:nvPr/>
        </p:nvSpPr>
        <p:spPr>
          <a:xfrm>
            <a:off x="1671320" y="3308773"/>
            <a:ext cx="947928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5. They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 were not prepared </a:t>
            </a:r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with a clear plan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.</a:t>
            </a:r>
            <a:r>
              <a:rPr lang="en-US" sz="2450" b="0" i="0" u="none" strike="noStrike" baseline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​​​</a:t>
            </a:r>
            <a:r>
              <a:rPr lang="en-US" sz="2450" b="0" i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63D421-ABD0-B4BC-3848-767D2DCAC42C}"/>
              </a:ext>
            </a:extLst>
          </p:cNvPr>
          <p:cNvSpPr txBox="1"/>
          <p:nvPr/>
        </p:nvSpPr>
        <p:spPr>
          <a:xfrm>
            <a:off x="1671320" y="3767667"/>
            <a:ext cx="971804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6. They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 did not </a:t>
            </a:r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let the self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 </a:t>
            </a:r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advocate tell her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 own story.</a:t>
            </a:r>
            <a:r>
              <a:rPr lang="en-US" sz="2450" b="0" i="0" u="none" strike="noStrike" baseline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​​​​</a:t>
            </a:r>
            <a:r>
              <a:rPr lang="en-US" sz="2450" b="0" i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770A36-CB2E-C491-F8BE-E4E23781FFAB}"/>
              </a:ext>
            </a:extLst>
          </p:cNvPr>
          <p:cNvSpPr txBox="1"/>
          <p:nvPr/>
        </p:nvSpPr>
        <p:spPr>
          <a:xfrm>
            <a:off x="1671320" y="4226560"/>
            <a:ext cx="951484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7. They were distracted and disrespectful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.</a:t>
            </a:r>
            <a:r>
              <a:rPr lang="en-US" sz="245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​​</a:t>
            </a: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E9CE41-8507-F1CF-5B34-237BE10B8263}"/>
              </a:ext>
            </a:extLst>
          </p:cNvPr>
          <p:cNvSpPr txBox="1"/>
          <p:nvPr/>
        </p:nvSpPr>
        <p:spPr>
          <a:xfrm>
            <a:off x="1671320" y="4690533"/>
            <a:ext cx="609600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8. They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 interrupted the speaker.</a:t>
            </a:r>
            <a:r>
              <a:rPr lang="en-US" sz="2450" b="0" i="0" u="none" strike="noStrike" baseline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​​​​​​</a:t>
            </a:r>
            <a:r>
              <a:rPr lang="en-US" sz="2450" b="0" i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74B8BA-22BF-3BEE-708F-F562C7E48D3C}"/>
              </a:ext>
            </a:extLst>
          </p:cNvPr>
          <p:cNvSpPr txBox="1"/>
          <p:nvPr/>
        </p:nvSpPr>
        <p:spPr>
          <a:xfrm>
            <a:off x="1671320" y="5149427"/>
            <a:ext cx="609600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9. They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 tried to cover too many issues.</a:t>
            </a:r>
            <a:r>
              <a:rPr lang="en-US" sz="2450" b="0" i="0" u="none" strike="noStrike" baseline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​​​​​​​</a:t>
            </a:r>
            <a:r>
              <a:rPr lang="en-US" sz="2450" b="0" i="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0F4A38-74F4-897C-B0EC-85C7570CCC65}"/>
              </a:ext>
            </a:extLst>
          </p:cNvPr>
          <p:cNvSpPr txBox="1"/>
          <p:nvPr/>
        </p:nvSpPr>
        <p:spPr>
          <a:xfrm>
            <a:off x="1671320" y="5608320"/>
            <a:ext cx="10657840" cy="4693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66065" lvl="1"/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10. They missed the opportunity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 </a:t>
            </a:r>
            <a:r>
              <a:rPr lang="en-US" sz="245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to build a</a:t>
            </a:r>
            <a:r>
              <a:rPr lang="en-US" sz="2450" b="0" i="0" u="none" strike="noStrike" baseline="0">
                <a:solidFill>
                  <a:srgbClr val="FFFFFF"/>
                </a:solidFill>
                <a:latin typeface="Roboto Slab"/>
                <a:ea typeface="Arial"/>
                <a:cs typeface="Arial"/>
              </a:rPr>
              <a:t> relationship.</a:t>
            </a:r>
            <a:r>
              <a:rPr lang="en-US" sz="2450">
                <a:solidFill>
                  <a:srgbClr val="000000"/>
                </a:solidFill>
                <a:latin typeface="Roboto Slab"/>
                <a:ea typeface="Arial"/>
                <a:cs typeface="Arial"/>
              </a:rPr>
              <a:t>​​​​​​​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1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r="-2111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529" y="535674"/>
            <a:ext cx="10210943" cy="5786652"/>
            <a:chOff x="0" y="0"/>
            <a:chExt cx="4033953" cy="22860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3953" cy="2286085"/>
            </a:xfrm>
            <a:custGeom>
              <a:avLst/>
              <a:gdLst/>
              <a:ahLst/>
              <a:cxnLst/>
              <a:rect l="l" t="t" r="r" b="b"/>
              <a:pathLst>
                <a:path w="4033953" h="2286085">
                  <a:moveTo>
                    <a:pt x="16680" y="0"/>
                  </a:moveTo>
                  <a:lnTo>
                    <a:pt x="4017272" y="0"/>
                  </a:lnTo>
                  <a:cubicBezTo>
                    <a:pt x="4026484" y="0"/>
                    <a:pt x="4033953" y="7468"/>
                    <a:pt x="4033953" y="16680"/>
                  </a:cubicBezTo>
                  <a:lnTo>
                    <a:pt x="4033953" y="2269404"/>
                  </a:lnTo>
                  <a:cubicBezTo>
                    <a:pt x="4033953" y="2278617"/>
                    <a:pt x="4026484" y="2286085"/>
                    <a:pt x="4017272" y="2286085"/>
                  </a:cubicBezTo>
                  <a:lnTo>
                    <a:pt x="16680" y="2286085"/>
                  </a:lnTo>
                  <a:cubicBezTo>
                    <a:pt x="7468" y="2286085"/>
                    <a:pt x="0" y="2278617"/>
                    <a:pt x="0" y="2269404"/>
                  </a:cubicBezTo>
                  <a:lnTo>
                    <a:pt x="0" y="16680"/>
                  </a:lnTo>
                  <a:cubicBezTo>
                    <a:pt x="0" y="7468"/>
                    <a:pt x="7468" y="0"/>
                    <a:pt x="16680" y="0"/>
                  </a:cubicBez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4033953" cy="22956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919"/>
                </a:lnSpc>
              </a:pPr>
              <a:endParaRPr sz="8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40356" y="782908"/>
            <a:ext cx="10711289" cy="4108616"/>
            <a:chOff x="0" y="0"/>
            <a:chExt cx="17473128" cy="67023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473121" cy="6702305"/>
            </a:xfrm>
            <a:custGeom>
              <a:avLst/>
              <a:gdLst/>
              <a:ahLst/>
              <a:cxnLst/>
              <a:rect l="l" t="t" r="r" b="b"/>
              <a:pathLst>
                <a:path w="17473121" h="6702305">
                  <a:moveTo>
                    <a:pt x="0" y="0"/>
                  </a:moveTo>
                  <a:lnTo>
                    <a:pt x="17473121" y="0"/>
                  </a:lnTo>
                  <a:lnTo>
                    <a:pt x="17473121" y="6702305"/>
                  </a:lnTo>
                  <a:lnTo>
                    <a:pt x="0" y="67023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701" r="12108" b="-26582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7473128" cy="6778510"/>
            </a:xfrm>
            <a:prstGeom prst="rect">
              <a:avLst/>
            </a:prstGeom>
          </p:spPr>
          <p:txBody>
            <a:bodyPr lIns="0" tIns="0" rIns="0" bIns="0" rtlCol="0" anchor="t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733"/>
                </a:lnSpc>
              </a:pPr>
              <a:r>
                <a:rPr lang="en-US" sz="2666" b="1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Any Hill Meeting can be successful when advocates:</a:t>
              </a:r>
            </a:p>
            <a:p>
              <a:pPr algn="ctr">
                <a:lnSpc>
                  <a:spcPts val="1680"/>
                </a:lnSpc>
              </a:pPr>
              <a:endParaRPr lang="en-US" sz="2666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endParaRPr>
            </a:p>
            <a:p>
              <a:pPr algn="ctr">
                <a:lnSpc>
                  <a:spcPts val="3826"/>
                </a:lnSpc>
              </a:pPr>
              <a:r>
                <a:rPr lang="en-US" sz="2733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"/>
                </a:rPr>
                <a:t>Show up prepared</a:t>
              </a:r>
            </a:p>
            <a:p>
              <a:pPr algn="ctr">
                <a:lnSpc>
                  <a:spcPts val="3826"/>
                </a:lnSpc>
              </a:pPr>
              <a:r>
                <a:rPr lang="en-US" sz="2733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"/>
                </a:rPr>
                <a:t>Tell their story</a:t>
              </a:r>
            </a:p>
            <a:p>
              <a:pPr algn="ctr">
                <a:lnSpc>
                  <a:spcPts val="3826"/>
                </a:lnSpc>
              </a:pPr>
              <a:r>
                <a:rPr lang="en-US" sz="2733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"/>
                </a:rPr>
                <a:t>Make a clear ask</a:t>
              </a:r>
            </a:p>
            <a:p>
              <a:pPr algn="ctr">
                <a:lnSpc>
                  <a:spcPts val="3826"/>
                </a:lnSpc>
              </a:pPr>
              <a:r>
                <a:rPr lang="en-US" sz="2733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"/>
                </a:rPr>
                <a:t>Listen</a:t>
              </a:r>
            </a:p>
            <a:p>
              <a:pPr algn="ctr">
                <a:lnSpc>
                  <a:spcPts val="3826"/>
                </a:lnSpc>
              </a:pPr>
              <a:r>
                <a:rPr lang="en-US" sz="2733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"/>
                </a:rPr>
                <a:t>Respect the time</a:t>
              </a:r>
            </a:p>
            <a:p>
              <a:pPr algn="ctr">
                <a:lnSpc>
                  <a:spcPts val="3826"/>
                </a:lnSpc>
              </a:pPr>
              <a:r>
                <a:rPr lang="en-US" sz="2733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"/>
                </a:rPr>
                <a:t>Build the relationship</a:t>
              </a:r>
            </a:p>
            <a:p>
              <a:pPr algn="ctr">
                <a:lnSpc>
                  <a:spcPts val="3826"/>
                </a:lnSpc>
              </a:pPr>
              <a:r>
                <a:rPr lang="en-US" sz="2733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"/>
                </a:rPr>
                <a:t>Thank-you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98348" y="4780419"/>
            <a:ext cx="9595306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0034"/>
              </a:lnSpc>
              <a:spcBef>
                <a:spcPct val="0"/>
              </a:spcBef>
            </a:pPr>
            <a:r>
              <a:rPr lang="en-US" sz="8361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Follow up</a:t>
            </a:r>
          </a:p>
        </p:txBody>
      </p:sp>
    </p:spTree>
    <p:extLst>
      <p:ext uri="{BB962C8B-B14F-4D97-AF65-F5344CB8AC3E}">
        <p14:creationId xmlns:p14="http://schemas.microsoft.com/office/powerpoint/2010/main" val="309328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0e227d-66a9-4839-ac63-1359af84a10b">
      <Terms xmlns="http://schemas.microsoft.com/office/infopath/2007/PartnerControls"/>
    </lcf76f155ced4ddcb4097134ff3c332f>
    <TaxCatchAll xmlns="8ce2d35f-2ec9-40a5-ba4a-a6f38d28ebd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838A97BBDDA64BAFE926C1E1FD1678" ma:contentTypeVersion="18" ma:contentTypeDescription="Create a new document." ma:contentTypeScope="" ma:versionID="ff834d147519dc27d0f4d402f57741c3">
  <xsd:schema xmlns:xsd="http://www.w3.org/2001/XMLSchema" xmlns:xs="http://www.w3.org/2001/XMLSchema" xmlns:p="http://schemas.microsoft.com/office/2006/metadata/properties" xmlns:ns2="6e0e227d-66a9-4839-ac63-1359af84a10b" xmlns:ns3="8ce2d35f-2ec9-40a5-ba4a-a6f38d28ebd2" targetNamespace="http://schemas.microsoft.com/office/2006/metadata/properties" ma:root="true" ma:fieldsID="fadf637937de4b259021aadb570a6b7b" ns2:_="" ns3:_="">
    <xsd:import namespace="6e0e227d-66a9-4839-ac63-1359af84a10b"/>
    <xsd:import namespace="8ce2d35f-2ec9-40a5-ba4a-a6f38d28eb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e227d-66a9-4839-ac63-1359af84a1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6d96783-f69f-464d-b4f6-7e0963237b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e2d35f-2ec9-40a5-ba4a-a6f38d28ebd2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47d7bc6-02aa-4c37-be2d-080bd4129dc9}" ma:internalName="TaxCatchAll" ma:showField="CatchAllData" ma:web="8ce2d35f-2ec9-40a5-ba4a-a6f38d28eb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6C2223-82CE-4164-8794-DB8442BDA4A9}">
  <ds:schemaRefs>
    <ds:schemaRef ds:uri="http://schemas.microsoft.com/office/2006/metadata/properties"/>
    <ds:schemaRef ds:uri="http://schemas.microsoft.com/office/infopath/2007/PartnerControls"/>
    <ds:schemaRef ds:uri="6e0e227d-66a9-4839-ac63-1359af84a10b"/>
    <ds:schemaRef ds:uri="8ce2d35f-2ec9-40a5-ba4a-a6f38d28ebd2"/>
  </ds:schemaRefs>
</ds:datastoreItem>
</file>

<file path=customXml/itemProps2.xml><?xml version="1.0" encoding="utf-8"?>
<ds:datastoreItem xmlns:ds="http://schemas.openxmlformats.org/officeDocument/2006/customXml" ds:itemID="{C5526773-545D-49B4-BF76-18D0E154CF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B99C81-CDD6-4B2D-8864-EFFE0E97F5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0e227d-66a9-4839-ac63-1359af84a10b"/>
    <ds:schemaRef ds:uri="8ce2d35f-2ec9-40a5-ba4a-a6f38d28eb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  <dcterms:created xsi:type="dcterms:W3CDTF">2026-09-29T11:53:44Z</dcterms:created>
  <dcterms:modified xsi:type="dcterms:W3CDTF">2026-09-29T11:54:21Z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0x0101006D838A97BBDDA64BAFE926C1E1FD1678</vt:lpwstr>
  </property>
  <property fmtid="{D5CDD505-2E9C-101B-9397-08002B2CF9AE}" pid="3" name="MediaServiceImageTags">
    <vt:lpwstr/>
  </property>
</Properties>
</file>