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8" r:id="rId4"/>
    <p:sldMasterId id="2147483685" r:id="rId5"/>
  </p:sldMasterIdLst>
  <p:notesMasterIdLst>
    <p:notesMasterId r:id="rId69"/>
  </p:notesMasterIdLst>
  <p:sldIdLst>
    <p:sldId id="327" r:id="rId6"/>
    <p:sldId id="1330" r:id="rId7"/>
    <p:sldId id="1331" r:id="rId8"/>
    <p:sldId id="1187" r:id="rId9"/>
    <p:sldId id="1332" r:id="rId10"/>
    <p:sldId id="1196" r:id="rId11"/>
    <p:sldId id="1226" r:id="rId12"/>
    <p:sldId id="1235" r:id="rId13"/>
    <p:sldId id="1236" r:id="rId14"/>
    <p:sldId id="1244" r:id="rId15"/>
    <p:sldId id="1333" r:id="rId16"/>
    <p:sldId id="1238" r:id="rId17"/>
    <p:sldId id="1339" r:id="rId18"/>
    <p:sldId id="1334" r:id="rId19"/>
    <p:sldId id="1241" r:id="rId20"/>
    <p:sldId id="1335" r:id="rId21"/>
    <p:sldId id="1336" r:id="rId22"/>
    <p:sldId id="1189" r:id="rId23"/>
    <p:sldId id="1190" r:id="rId24"/>
    <p:sldId id="1204" r:id="rId25"/>
    <p:sldId id="1205" r:id="rId26"/>
    <p:sldId id="1206" r:id="rId27"/>
    <p:sldId id="1207" r:id="rId28"/>
    <p:sldId id="1191" r:id="rId29"/>
    <p:sldId id="1192" r:id="rId30"/>
    <p:sldId id="1193" r:id="rId31"/>
    <p:sldId id="1211" r:id="rId32"/>
    <p:sldId id="1212" r:id="rId33"/>
    <p:sldId id="1213" r:id="rId34"/>
    <p:sldId id="1214" r:id="rId35"/>
    <p:sldId id="1195" r:id="rId36"/>
    <p:sldId id="1227" r:id="rId37"/>
    <p:sldId id="1228" r:id="rId38"/>
    <p:sldId id="1229" r:id="rId39"/>
    <p:sldId id="1231" r:id="rId40"/>
    <p:sldId id="1232" r:id="rId41"/>
    <p:sldId id="1234" r:id="rId42"/>
    <p:sldId id="1233" r:id="rId43"/>
    <p:sldId id="1194" r:id="rId44"/>
    <p:sldId id="1188" r:id="rId45"/>
    <p:sldId id="1198" r:id="rId46"/>
    <p:sldId id="1197" r:id="rId47"/>
    <p:sldId id="1337" r:id="rId48"/>
    <p:sldId id="1220" r:id="rId49"/>
    <p:sldId id="1199" r:id="rId50"/>
    <p:sldId id="1202" r:id="rId51"/>
    <p:sldId id="1201" r:id="rId52"/>
    <p:sldId id="1203" r:id="rId53"/>
    <p:sldId id="1215" r:id="rId54"/>
    <p:sldId id="1216" r:id="rId55"/>
    <p:sldId id="1217" r:id="rId56"/>
    <p:sldId id="1218" r:id="rId57"/>
    <p:sldId id="1219" r:id="rId58"/>
    <p:sldId id="1221" r:id="rId59"/>
    <p:sldId id="1223" r:id="rId60"/>
    <p:sldId id="299" r:id="rId61"/>
    <p:sldId id="1224" r:id="rId62"/>
    <p:sldId id="300" r:id="rId63"/>
    <p:sldId id="1245" r:id="rId64"/>
    <p:sldId id="1183" r:id="rId65"/>
    <p:sldId id="1341" r:id="rId66"/>
    <p:sldId id="329" r:id="rId67"/>
    <p:sldId id="1345" r:id="rId6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D19B50D-8749-3826-BF82-3C89EE8A0565}" v="34" dt="2026-09-29T11:45:42.34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2" autoAdjust="0"/>
    <p:restoredTop sz="94660"/>
  </p:normalViewPr>
  <p:slideViewPr>
    <p:cSldViewPr snapToGrid="0">
      <p:cViewPr varScale="1">
        <p:scale>
          <a:sx n="86" d="100"/>
          <a:sy n="86" d="100"/>
        </p:scale>
        <p:origin x="96" y="88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slide" Target="slides/slide61.xml"/><Relationship Id="rId74" Type="http://schemas.microsoft.com/office/2015/10/relationships/revisionInfo" Target="revisionInfo.xml"/><Relationship Id="rId5" Type="http://schemas.openxmlformats.org/officeDocument/2006/relationships/slideMaster" Target="slideMasters/slideMaster2.xml"/><Relationship Id="rId61" Type="http://schemas.openxmlformats.org/officeDocument/2006/relationships/slide" Target="slides/slide56.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notesMaster" Target="notesMasters/notesMaster1.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 Type="http://schemas.openxmlformats.org/officeDocument/2006/relationships/slide" Target="slides/slide2.xml"/><Relationship Id="rId71"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C6FC64F-B94D-4D49-931D-AA638919ED6B}" type="datetimeFigureOut">
              <a:t>9/29/2026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E5255EB-F254-4ED4-8093-71C128734B87}" type="slidenum">
              <a:t>‹#›</a:t>
            </a:fld>
            <a:endParaRPr lang="en-US"/>
          </a:p>
        </p:txBody>
      </p:sp>
    </p:spTree>
    <p:extLst>
      <p:ext uri="{BB962C8B-B14F-4D97-AF65-F5344CB8AC3E}">
        <p14:creationId xmlns:p14="http://schemas.microsoft.com/office/powerpoint/2010/main" val="16516815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C4F817-E52D-3394-BA7E-F28A851090BB}"/>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6FBE69F7-0A0A-A9DF-5D05-36B73A56548D}"/>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3FA03A2A-1FCD-04B3-FD86-DCC544566D13}"/>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61C2CCF7-3861-3F29-4D5E-C679E4CBF6FB}"/>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300B5CBA-9F98-71B2-25AE-CE45DF44F173}"/>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Emphasize that we need people at the breakfast and that it’s a really amazing opportunity to be feet from a an elected member of congress and talk directly with staff who are the engines behind policymaking</a:t>
            </a:r>
          </a:p>
        </p:txBody>
      </p:sp>
      <p:sp>
        <p:nvSpPr>
          <p:cNvPr id="6" name="Footer Placeholder 5">
            <a:extLst>
              <a:ext uri="{FF2B5EF4-FFF2-40B4-BE49-F238E27FC236}">
                <a16:creationId xmlns:a16="http://schemas.microsoft.com/office/drawing/2014/main" id="{E1050CF8-0DE7-D48F-8CC5-2EE4C48D4FE0}"/>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1619A8EB-887D-6659-5165-E185689BAB93}"/>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18742650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C1253D-20B6-C0FD-8BFF-8CED9C450355}"/>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9582ADF3-18D2-2B51-985C-5D866F1DAFFF}"/>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59C5B1BD-7222-7F8A-07E0-D22677A67B72}"/>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E7CE8C15-6E1C-1D30-3A95-6D159B1FCA6A}"/>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CF21BE58-D370-4412-7509-9FEB85AC8005}"/>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Micah</a:t>
            </a:r>
          </a:p>
        </p:txBody>
      </p:sp>
      <p:sp>
        <p:nvSpPr>
          <p:cNvPr id="6" name="Footer Placeholder 5">
            <a:extLst>
              <a:ext uri="{FF2B5EF4-FFF2-40B4-BE49-F238E27FC236}">
                <a16:creationId xmlns:a16="http://schemas.microsoft.com/office/drawing/2014/main" id="{7EFF8DD3-4297-877E-5400-7DA08BC6E6DC}"/>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F2FC867D-162C-006C-F613-27EA41830664}"/>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42167614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Please plan to arrive by 8:00 AM</a:t>
            </a:r>
          </a:p>
          <a:p>
            <a:r>
              <a:rPr lang="en-US"/>
              <a:t>If you have a meeting that conflicts with the breakfast, the meeting takes priority!!!</a:t>
            </a:r>
          </a:p>
        </p:txBody>
      </p:sp>
      <p:sp>
        <p:nvSpPr>
          <p:cNvPr id="4" name="Slide Number Placeholder 3"/>
          <p:cNvSpPr>
            <a:spLocks noGrp="1"/>
          </p:cNvSpPr>
          <p:nvPr>
            <p:ph type="sldNum" sz="quarter" idx="5"/>
          </p:nvPr>
        </p:nvSpPr>
        <p:spPr/>
        <p:txBody>
          <a:bodyPr/>
          <a:lstStyle/>
          <a:p>
            <a:fld id="{41D92493-621A-465B-B79D-F3A7AFCB7C4F}" type="slidenum">
              <a:rPr lang="en-US" smtClean="0"/>
              <a:t>6</a:t>
            </a:fld>
            <a:endParaRPr lang="en-US"/>
          </a:p>
        </p:txBody>
      </p:sp>
    </p:spTree>
    <p:extLst>
      <p:ext uri="{BB962C8B-B14F-4D97-AF65-F5344CB8AC3E}">
        <p14:creationId xmlns:p14="http://schemas.microsoft.com/office/powerpoint/2010/main" val="32508566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9E15E3-32FA-DED8-28B3-83D9735D65A3}"/>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66C21DB2-3C3F-FF3E-D6B2-53892EC77910}"/>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B19FF14C-8D33-167D-257B-C5DCBBF53B99}"/>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06C9F2BE-14E4-5A37-012A-A1BD6B98C4EB}"/>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11B3225D-CD6D-A4C5-DB2C-611F3317F705}"/>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a:extLst>
              <a:ext uri="{FF2B5EF4-FFF2-40B4-BE49-F238E27FC236}">
                <a16:creationId xmlns:a16="http://schemas.microsoft.com/office/drawing/2014/main" id="{330DAA4F-ABC2-8062-8857-9FDC854AB7D1}"/>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1B30B6E4-1C8E-94A5-6467-8EC82821833B}"/>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42068183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9F10B9-5F2A-3E04-63E7-C57EA6DB7785}"/>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8FB6305B-03D9-F578-1A32-F3F5431A9D2B}"/>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Date Placeholder 2">
            <a:extLst>
              <a:ext uri="{FF2B5EF4-FFF2-40B4-BE49-F238E27FC236}">
                <a16:creationId xmlns:a16="http://schemas.microsoft.com/office/drawing/2014/main" id="{DFA1C0AE-2C28-4A6F-3ED1-CF10B4BD2D87}"/>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panose="020F0502020204030204"/>
                <a:ea typeface="+mn-ea"/>
                <a:cs typeface="+mn-cs"/>
              </a:rPr>
              <a:t>1.7.2013</a:t>
            </a:r>
          </a:p>
        </p:txBody>
      </p:sp>
      <p:sp>
        <p:nvSpPr>
          <p:cNvPr id="4" name="Slide Image Placeholder 3">
            <a:extLst>
              <a:ext uri="{FF2B5EF4-FFF2-40B4-BE49-F238E27FC236}">
                <a16:creationId xmlns:a16="http://schemas.microsoft.com/office/drawing/2014/main" id="{67569FBF-B41C-EEC1-10A9-513C5CAAA82D}"/>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F113DED2-A6A2-4161-A462-59DDDC96007E}"/>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Leave the hotel between 7:00 - 7:15 to get to the Hill and through security in time for the congressional breakfast</a:t>
            </a:r>
          </a:p>
        </p:txBody>
      </p:sp>
      <p:sp>
        <p:nvSpPr>
          <p:cNvPr id="6" name="Footer Placeholder 5">
            <a:extLst>
              <a:ext uri="{FF2B5EF4-FFF2-40B4-BE49-F238E27FC236}">
                <a16:creationId xmlns:a16="http://schemas.microsoft.com/office/drawing/2014/main" id="{7A305231-3C12-01E0-3F68-28AF0B513B57}"/>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id="{5DF0AE44-3A5B-DE8F-8A73-FA63124A97FD}"/>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panose="020F0502020204030204"/>
                <a:ea typeface="+mn-ea"/>
                <a:cs typeface="+mn-cs"/>
              </a:rPr>
              <a:t>‹#›</a:t>
            </a:r>
          </a:p>
        </p:txBody>
      </p:sp>
    </p:spTree>
    <p:extLst>
      <p:ext uri="{BB962C8B-B14F-4D97-AF65-F5344CB8AC3E}">
        <p14:creationId xmlns:p14="http://schemas.microsoft.com/office/powerpoint/2010/main" val="29136865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48F861-CDBD-9BAF-1FA4-B6E56C514E95}"/>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49F09B8D-86B4-3892-FF92-F9F47C3D009C}"/>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Date Placeholder 2">
            <a:extLst>
              <a:ext uri="{FF2B5EF4-FFF2-40B4-BE49-F238E27FC236}">
                <a16:creationId xmlns:a16="http://schemas.microsoft.com/office/drawing/2014/main" id="{22FD1C6C-56B3-4F63-76F2-274181C09631}"/>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panose="020F0502020204030204"/>
                <a:ea typeface="+mn-ea"/>
                <a:cs typeface="+mn-cs"/>
              </a:rPr>
              <a:t>1.7.2013</a:t>
            </a:r>
          </a:p>
        </p:txBody>
      </p:sp>
      <p:sp>
        <p:nvSpPr>
          <p:cNvPr id="4" name="Slide Image Placeholder 3">
            <a:extLst>
              <a:ext uri="{FF2B5EF4-FFF2-40B4-BE49-F238E27FC236}">
                <a16:creationId xmlns:a16="http://schemas.microsoft.com/office/drawing/2014/main" id="{516123DB-B056-7A04-415D-511150BF0912}"/>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DEB94D8A-CAB0-6875-C957-DE4E22627760}"/>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a:extLst>
              <a:ext uri="{FF2B5EF4-FFF2-40B4-BE49-F238E27FC236}">
                <a16:creationId xmlns:a16="http://schemas.microsoft.com/office/drawing/2014/main" id="{964B08F2-B38C-0233-5270-F06BCF27A8FB}"/>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id="{28068E12-4D43-FCE9-F72D-DABD966042B0}"/>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panose="020F0502020204030204"/>
                <a:ea typeface="+mn-ea"/>
                <a:cs typeface="+mn-cs"/>
              </a:rPr>
              <a:t>‹#›</a:t>
            </a:r>
          </a:p>
        </p:txBody>
      </p:sp>
    </p:spTree>
    <p:extLst>
      <p:ext uri="{BB962C8B-B14F-4D97-AF65-F5344CB8AC3E}">
        <p14:creationId xmlns:p14="http://schemas.microsoft.com/office/powerpoint/2010/main" val="20504146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957934-D733-B016-9594-8833A5965FAF}"/>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E77CE668-7434-2C7A-C35A-36A064631F00}"/>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Date Placeholder 2">
            <a:extLst>
              <a:ext uri="{FF2B5EF4-FFF2-40B4-BE49-F238E27FC236}">
                <a16:creationId xmlns:a16="http://schemas.microsoft.com/office/drawing/2014/main" id="{9E303E76-B6B6-1E6A-899F-78E13BEBD74F}"/>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panose="020F0502020204030204"/>
                <a:ea typeface="+mn-ea"/>
                <a:cs typeface="+mn-cs"/>
              </a:rPr>
              <a:t>1.7.2013</a:t>
            </a:r>
          </a:p>
        </p:txBody>
      </p:sp>
      <p:sp>
        <p:nvSpPr>
          <p:cNvPr id="4" name="Slide Image Placeholder 3">
            <a:extLst>
              <a:ext uri="{FF2B5EF4-FFF2-40B4-BE49-F238E27FC236}">
                <a16:creationId xmlns:a16="http://schemas.microsoft.com/office/drawing/2014/main" id="{85DA91DC-E434-9BDF-8D7B-65DD97F64296}"/>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766935CE-97BB-B422-94EE-5FA09883EED7}"/>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a:extLst>
              <a:ext uri="{FF2B5EF4-FFF2-40B4-BE49-F238E27FC236}">
                <a16:creationId xmlns:a16="http://schemas.microsoft.com/office/drawing/2014/main" id="{F5293B65-B0C9-BB6B-228B-E535DB884633}"/>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id="{97BF1519-E1C1-14BE-C706-F8A29F696176}"/>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panose="020F0502020204030204"/>
                <a:ea typeface="+mn-ea"/>
                <a:cs typeface="+mn-cs"/>
              </a:rPr>
              <a:t>‹#›</a:t>
            </a:r>
          </a:p>
        </p:txBody>
      </p:sp>
    </p:spTree>
    <p:extLst>
      <p:ext uri="{BB962C8B-B14F-4D97-AF65-F5344CB8AC3E}">
        <p14:creationId xmlns:p14="http://schemas.microsoft.com/office/powerpoint/2010/main" val="15223462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81C75A-1539-5756-407B-360AD1236519}"/>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6197D55E-8565-6595-F2CB-BC335C902655}"/>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Date Placeholder 2">
            <a:extLst>
              <a:ext uri="{FF2B5EF4-FFF2-40B4-BE49-F238E27FC236}">
                <a16:creationId xmlns:a16="http://schemas.microsoft.com/office/drawing/2014/main" id="{FF63CF5C-65E5-D647-6252-641F8CB4F4EB}"/>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panose="020F0502020204030204"/>
                <a:ea typeface="+mn-ea"/>
                <a:cs typeface="+mn-cs"/>
              </a:rPr>
              <a:t>1.7.2013</a:t>
            </a:r>
          </a:p>
        </p:txBody>
      </p:sp>
      <p:sp>
        <p:nvSpPr>
          <p:cNvPr id="4" name="Slide Image Placeholder 3">
            <a:extLst>
              <a:ext uri="{FF2B5EF4-FFF2-40B4-BE49-F238E27FC236}">
                <a16:creationId xmlns:a16="http://schemas.microsoft.com/office/drawing/2014/main" id="{0F6A1996-929F-2723-E743-75578FC47E9A}"/>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2DB1E881-FE59-17DF-65FE-76993DACEB07}"/>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a:extLst>
              <a:ext uri="{FF2B5EF4-FFF2-40B4-BE49-F238E27FC236}">
                <a16:creationId xmlns:a16="http://schemas.microsoft.com/office/drawing/2014/main" id="{7D4E0BD7-E581-4C82-7A18-C5001BC505EC}"/>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id="{DD5B235C-73A7-B9D4-613C-ABCF5F2AD7A0}"/>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panose="020F0502020204030204"/>
                <a:ea typeface="+mn-ea"/>
                <a:cs typeface="+mn-cs"/>
              </a:rPr>
              <a:t>‹#›</a:t>
            </a:r>
          </a:p>
        </p:txBody>
      </p:sp>
    </p:spTree>
    <p:extLst>
      <p:ext uri="{BB962C8B-B14F-4D97-AF65-F5344CB8AC3E}">
        <p14:creationId xmlns:p14="http://schemas.microsoft.com/office/powerpoint/2010/main" val="37859556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E5A904-ABE0-500E-2000-B0D232CE1853}"/>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FBCD49E4-3DCE-E3CC-C942-8D83CDE0B2BF}"/>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Date Placeholder 2">
            <a:extLst>
              <a:ext uri="{FF2B5EF4-FFF2-40B4-BE49-F238E27FC236}">
                <a16:creationId xmlns:a16="http://schemas.microsoft.com/office/drawing/2014/main" id="{DE1C76E5-6E5C-C479-7E94-6671F72E739F}"/>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panose="020F0502020204030204"/>
                <a:ea typeface="+mn-ea"/>
                <a:cs typeface="+mn-cs"/>
              </a:rPr>
              <a:t>1.7.2013</a:t>
            </a:r>
          </a:p>
        </p:txBody>
      </p:sp>
      <p:sp>
        <p:nvSpPr>
          <p:cNvPr id="4" name="Slide Image Placeholder 3">
            <a:extLst>
              <a:ext uri="{FF2B5EF4-FFF2-40B4-BE49-F238E27FC236}">
                <a16:creationId xmlns:a16="http://schemas.microsoft.com/office/drawing/2014/main" id="{234C3FA9-6884-C3A5-0271-34B0BF75D5B6}"/>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FE212D5B-D5F7-6EFA-08A1-FEB77C4EBD36}"/>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a:extLst>
              <a:ext uri="{FF2B5EF4-FFF2-40B4-BE49-F238E27FC236}">
                <a16:creationId xmlns:a16="http://schemas.microsoft.com/office/drawing/2014/main" id="{46B6EB23-30A8-F0C6-0B5A-89AEA1473549}"/>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id="{AFAD3B21-77FE-7D60-65D4-D58D06C0EE70}"/>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panose="020F0502020204030204"/>
                <a:ea typeface="+mn-ea"/>
                <a:cs typeface="+mn-cs"/>
              </a:rPr>
              <a:t>‹#›</a:t>
            </a:r>
          </a:p>
        </p:txBody>
      </p:sp>
    </p:spTree>
    <p:extLst>
      <p:ext uri="{BB962C8B-B14F-4D97-AF65-F5344CB8AC3E}">
        <p14:creationId xmlns:p14="http://schemas.microsoft.com/office/powerpoint/2010/main" val="35396462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AB308B-18F1-6CB2-3FB6-772E9E632ADF}"/>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1BA191DF-4AD9-9A06-4FB6-53AA290AC7DE}"/>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Date Placeholder 2">
            <a:extLst>
              <a:ext uri="{FF2B5EF4-FFF2-40B4-BE49-F238E27FC236}">
                <a16:creationId xmlns:a16="http://schemas.microsoft.com/office/drawing/2014/main" id="{D469A9CD-1A97-7A33-BF9A-C1FD690EA4FA}"/>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panose="020F0502020204030204"/>
                <a:ea typeface="+mn-ea"/>
                <a:cs typeface="+mn-cs"/>
              </a:rPr>
              <a:t>1.7.2013</a:t>
            </a:r>
          </a:p>
        </p:txBody>
      </p:sp>
      <p:sp>
        <p:nvSpPr>
          <p:cNvPr id="4" name="Slide Image Placeholder 3">
            <a:extLst>
              <a:ext uri="{FF2B5EF4-FFF2-40B4-BE49-F238E27FC236}">
                <a16:creationId xmlns:a16="http://schemas.microsoft.com/office/drawing/2014/main" id="{EDEC3E39-69FB-6126-9F4D-1B10E8FEE28C}"/>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F22806D2-B51C-1D17-D37B-0DA7786AAEA7}"/>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a:extLst>
              <a:ext uri="{FF2B5EF4-FFF2-40B4-BE49-F238E27FC236}">
                <a16:creationId xmlns:a16="http://schemas.microsoft.com/office/drawing/2014/main" id="{EF0C7972-DEB2-948E-F79B-352150DF67B1}"/>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id="{FEC37E1F-CFCA-3AFA-D2FF-DCDEDD0B8F80}"/>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panose="020F0502020204030204"/>
                <a:ea typeface="+mn-ea"/>
                <a:cs typeface="+mn-cs"/>
              </a:rPr>
              <a:t>‹#›</a:t>
            </a:r>
          </a:p>
        </p:txBody>
      </p:sp>
    </p:spTree>
    <p:extLst>
      <p:ext uri="{BB962C8B-B14F-4D97-AF65-F5344CB8AC3E}">
        <p14:creationId xmlns:p14="http://schemas.microsoft.com/office/powerpoint/2010/main" val="41491357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6FCA60-F8E2-F3EC-89D6-3417EB17E5F6}"/>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A0987712-1034-301C-DF01-119725E4B33D}"/>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Date Placeholder 2">
            <a:extLst>
              <a:ext uri="{FF2B5EF4-FFF2-40B4-BE49-F238E27FC236}">
                <a16:creationId xmlns:a16="http://schemas.microsoft.com/office/drawing/2014/main" id="{D60C70E7-7BCC-AEF4-2C84-59BF8D0825D6}"/>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panose="020F0502020204030204"/>
                <a:ea typeface="+mn-ea"/>
                <a:cs typeface="+mn-cs"/>
              </a:rPr>
              <a:t>1.7.2013</a:t>
            </a:r>
          </a:p>
        </p:txBody>
      </p:sp>
      <p:sp>
        <p:nvSpPr>
          <p:cNvPr id="4" name="Slide Image Placeholder 3">
            <a:extLst>
              <a:ext uri="{FF2B5EF4-FFF2-40B4-BE49-F238E27FC236}">
                <a16:creationId xmlns:a16="http://schemas.microsoft.com/office/drawing/2014/main" id="{AF80B582-EF2D-0D15-F2BF-7420039AFAC7}"/>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73E01C16-75D5-DB44-DB4F-38F2FB0DF84B}"/>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a:extLst>
              <a:ext uri="{FF2B5EF4-FFF2-40B4-BE49-F238E27FC236}">
                <a16:creationId xmlns:a16="http://schemas.microsoft.com/office/drawing/2014/main" id="{150A5C00-5BAC-C13C-132B-71665B0190BB}"/>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id="{DC24452F-8DA6-0C92-A5EA-533DFE7D14B5}"/>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panose="020F0502020204030204"/>
                <a:ea typeface="+mn-ea"/>
                <a:cs typeface="+mn-cs"/>
              </a:rPr>
              <a:t>‹#›</a:t>
            </a:r>
          </a:p>
        </p:txBody>
      </p:sp>
    </p:spTree>
    <p:extLst>
      <p:ext uri="{BB962C8B-B14F-4D97-AF65-F5344CB8AC3E}">
        <p14:creationId xmlns:p14="http://schemas.microsoft.com/office/powerpoint/2010/main" val="9921690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99D1FA-5870-1250-DE09-5F7FBE66D697}"/>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7057C25F-01BE-62D3-CEF1-A9513B429B2E}"/>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Date Placeholder 2">
            <a:extLst>
              <a:ext uri="{FF2B5EF4-FFF2-40B4-BE49-F238E27FC236}">
                <a16:creationId xmlns:a16="http://schemas.microsoft.com/office/drawing/2014/main" id="{DABA933A-4DB2-3E74-D6B6-08CA9DA60744}"/>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panose="020F0502020204030204"/>
                <a:ea typeface="+mn-ea"/>
                <a:cs typeface="+mn-cs"/>
              </a:rPr>
              <a:t>1.7.2013</a:t>
            </a:r>
          </a:p>
        </p:txBody>
      </p:sp>
      <p:sp>
        <p:nvSpPr>
          <p:cNvPr id="4" name="Slide Image Placeholder 3">
            <a:extLst>
              <a:ext uri="{FF2B5EF4-FFF2-40B4-BE49-F238E27FC236}">
                <a16:creationId xmlns:a16="http://schemas.microsoft.com/office/drawing/2014/main" id="{6B0CCDA1-149D-8E09-144E-97F75804F4FD}"/>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55BA7B01-05EC-71B5-B5B6-6516391C224A}"/>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a:extLst>
              <a:ext uri="{FF2B5EF4-FFF2-40B4-BE49-F238E27FC236}">
                <a16:creationId xmlns:a16="http://schemas.microsoft.com/office/drawing/2014/main" id="{23DF83EE-A014-20FF-63FF-D01661BB64CC}"/>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id="{EA179A94-FEFB-358C-A82B-A84D829B9EB8}"/>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panose="020F0502020204030204"/>
                <a:ea typeface="+mn-ea"/>
                <a:cs typeface="+mn-cs"/>
              </a:rPr>
              <a:t>‹#›</a:t>
            </a:r>
          </a:p>
        </p:txBody>
      </p:sp>
    </p:spTree>
    <p:extLst>
      <p:ext uri="{BB962C8B-B14F-4D97-AF65-F5344CB8AC3E}">
        <p14:creationId xmlns:p14="http://schemas.microsoft.com/office/powerpoint/2010/main" val="28150507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015D6C-0411-4F55-6113-8C26BC748EF4}"/>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4047DC4A-86FE-82F0-824F-24724D9B56F8}"/>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Date Placeholder 2">
            <a:extLst>
              <a:ext uri="{FF2B5EF4-FFF2-40B4-BE49-F238E27FC236}">
                <a16:creationId xmlns:a16="http://schemas.microsoft.com/office/drawing/2014/main" id="{54B94C8B-3F83-425F-2C9F-B42CCBA6EF7D}"/>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panose="020F0502020204030204"/>
                <a:ea typeface="+mn-ea"/>
                <a:cs typeface="+mn-cs"/>
              </a:rPr>
              <a:t>1.7.2013</a:t>
            </a:r>
          </a:p>
        </p:txBody>
      </p:sp>
      <p:sp>
        <p:nvSpPr>
          <p:cNvPr id="4" name="Slide Image Placeholder 3">
            <a:extLst>
              <a:ext uri="{FF2B5EF4-FFF2-40B4-BE49-F238E27FC236}">
                <a16:creationId xmlns:a16="http://schemas.microsoft.com/office/drawing/2014/main" id="{5754446D-513E-5808-B3C3-FFB4A96362E6}"/>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8B03896A-371C-5426-8506-E69413480143}"/>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a:extLst>
              <a:ext uri="{FF2B5EF4-FFF2-40B4-BE49-F238E27FC236}">
                <a16:creationId xmlns:a16="http://schemas.microsoft.com/office/drawing/2014/main" id="{47432BB0-B38B-CA0E-2F43-026B38A20D5A}"/>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id="{7A262E0F-14FF-4505-79D3-D0FE3FDC1D5C}"/>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panose="020F0502020204030204"/>
                <a:ea typeface="+mn-ea"/>
                <a:cs typeface="+mn-cs"/>
              </a:rPr>
              <a:t>‹#›</a:t>
            </a:r>
          </a:p>
        </p:txBody>
      </p:sp>
    </p:spTree>
    <p:extLst>
      <p:ext uri="{BB962C8B-B14F-4D97-AF65-F5344CB8AC3E}">
        <p14:creationId xmlns:p14="http://schemas.microsoft.com/office/powerpoint/2010/main" val="15492353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366B69-1CB7-B0D9-C7B7-D34315BD195D}"/>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CAEBC838-DA78-6E96-ABFB-4FFAC4CB2C43}"/>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Date Placeholder 2">
            <a:extLst>
              <a:ext uri="{FF2B5EF4-FFF2-40B4-BE49-F238E27FC236}">
                <a16:creationId xmlns:a16="http://schemas.microsoft.com/office/drawing/2014/main" id="{4E8BE588-8B4F-556E-05CD-B691401E9EC7}"/>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panose="020F0502020204030204"/>
                <a:ea typeface="+mn-ea"/>
                <a:cs typeface="+mn-cs"/>
              </a:rPr>
              <a:t>1.7.2013</a:t>
            </a:r>
          </a:p>
        </p:txBody>
      </p:sp>
      <p:sp>
        <p:nvSpPr>
          <p:cNvPr id="4" name="Slide Image Placeholder 3">
            <a:extLst>
              <a:ext uri="{FF2B5EF4-FFF2-40B4-BE49-F238E27FC236}">
                <a16:creationId xmlns:a16="http://schemas.microsoft.com/office/drawing/2014/main" id="{539B8962-49FA-5AA9-B102-6B138D8C5B6A}"/>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C3A67446-6658-CFDA-8022-FC883F0BD1A3}"/>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a:extLst>
              <a:ext uri="{FF2B5EF4-FFF2-40B4-BE49-F238E27FC236}">
                <a16:creationId xmlns:a16="http://schemas.microsoft.com/office/drawing/2014/main" id="{F2DD68DF-FD0D-74A6-E79F-0E4B29A932F2}"/>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id="{4115DE8B-7284-82AB-4907-C8AC37CE21D9}"/>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panose="020F0502020204030204"/>
                <a:ea typeface="+mn-ea"/>
                <a:cs typeface="+mn-cs"/>
              </a:rPr>
              <a:t>‹#›</a:t>
            </a:r>
          </a:p>
        </p:txBody>
      </p:sp>
    </p:spTree>
    <p:extLst>
      <p:ext uri="{BB962C8B-B14F-4D97-AF65-F5344CB8AC3E}">
        <p14:creationId xmlns:p14="http://schemas.microsoft.com/office/powerpoint/2010/main" val="34600225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5F6694-F444-7D61-9CD2-3DB5E7E313CC}"/>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F8E475FB-DC53-9F9E-D5F9-6FF2E90FBED6}"/>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Date Placeholder 2">
            <a:extLst>
              <a:ext uri="{FF2B5EF4-FFF2-40B4-BE49-F238E27FC236}">
                <a16:creationId xmlns:a16="http://schemas.microsoft.com/office/drawing/2014/main" id="{89BD8B59-D8DE-D23E-DB7D-C617EB0CA40A}"/>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panose="020F0502020204030204"/>
                <a:ea typeface="+mn-ea"/>
                <a:cs typeface="+mn-cs"/>
              </a:rPr>
              <a:t>1.7.2013</a:t>
            </a:r>
          </a:p>
        </p:txBody>
      </p:sp>
      <p:sp>
        <p:nvSpPr>
          <p:cNvPr id="4" name="Slide Image Placeholder 3">
            <a:extLst>
              <a:ext uri="{FF2B5EF4-FFF2-40B4-BE49-F238E27FC236}">
                <a16:creationId xmlns:a16="http://schemas.microsoft.com/office/drawing/2014/main" id="{FEB0469C-10F8-3D44-6643-7581B3456E13}"/>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13748192-AB04-0FDB-EAB9-45855DA0424B}"/>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a:extLst>
              <a:ext uri="{FF2B5EF4-FFF2-40B4-BE49-F238E27FC236}">
                <a16:creationId xmlns:a16="http://schemas.microsoft.com/office/drawing/2014/main" id="{E0FB5F55-EA30-319D-248D-9393B2C8F734}"/>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id="{C903C0E3-4ACC-9AAF-3C1F-5C4F1AB82042}"/>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panose="020F0502020204030204"/>
                <a:ea typeface="+mn-ea"/>
                <a:cs typeface="+mn-cs"/>
              </a:rPr>
              <a:t>‹#›</a:t>
            </a:r>
          </a:p>
        </p:txBody>
      </p:sp>
    </p:spTree>
    <p:extLst>
      <p:ext uri="{BB962C8B-B14F-4D97-AF65-F5344CB8AC3E}">
        <p14:creationId xmlns:p14="http://schemas.microsoft.com/office/powerpoint/2010/main" val="4954412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A44633-7381-3BE0-4266-1BAED01662E9}"/>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0A38E0A2-D625-0C0A-10DE-1EF7F8DCA698}"/>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702542C8-1041-DAC5-C81A-A403EBA0EDB5}"/>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E3AB899B-9890-C69B-2AD7-E01F7D204F7A}"/>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E4D38A56-36E1-BBEE-8615-5F7FB0A0E885}"/>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Security is just like airplane security. You’ll need to take things out of your pockets, put your bags on the conveyor belt, and walk through the metal detectors. Travel together with you group! Make sure no one is left behind! </a:t>
            </a:r>
          </a:p>
          <a:p>
            <a:endParaRPr lang="en-US"/>
          </a:p>
          <a:p>
            <a:endParaRPr lang="en-US"/>
          </a:p>
          <a:p>
            <a:endParaRPr lang="en-US">
              <a:ea typeface="Calibri"/>
              <a:cs typeface="Calibri"/>
            </a:endParaRPr>
          </a:p>
        </p:txBody>
      </p:sp>
      <p:sp>
        <p:nvSpPr>
          <p:cNvPr id="6" name="Footer Placeholder 5">
            <a:extLst>
              <a:ext uri="{FF2B5EF4-FFF2-40B4-BE49-F238E27FC236}">
                <a16:creationId xmlns:a16="http://schemas.microsoft.com/office/drawing/2014/main" id="{A9C117B6-E429-1BC5-2072-A56FFF300BC2}"/>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9C1FCBB5-1F0F-4230-D8A8-A6074725E462}"/>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395846984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50148A-11ED-0F39-71AF-4AA4EE9DB1CF}"/>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9C7576BD-F159-FE24-17EF-0614D2BF57A6}"/>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C3BC269E-751C-96F4-8B09-34010669FC5A}"/>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A9161F48-DC4B-4051-216F-C5BE9DCB3B34}"/>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9D4C8596-8C35-95B4-FA6D-C82779F9E689}"/>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Explain floors and prefixes. Point out that these will on the schedules</a:t>
            </a:r>
          </a:p>
        </p:txBody>
      </p:sp>
      <p:sp>
        <p:nvSpPr>
          <p:cNvPr id="6" name="Footer Placeholder 5">
            <a:extLst>
              <a:ext uri="{FF2B5EF4-FFF2-40B4-BE49-F238E27FC236}">
                <a16:creationId xmlns:a16="http://schemas.microsoft.com/office/drawing/2014/main" id="{37EEC7C7-9C7E-55D3-B489-A84F9662EE59}"/>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90C4574D-1C0B-0FE8-617C-D9639A315B73}"/>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27229267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61F4A7-687D-5655-F4E2-80155655B34F}"/>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124D6315-0D20-A807-0F60-AA59F2D52A94}"/>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604211BB-607E-241F-26D6-D47E57CE0EDE}"/>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7ACB0161-7D72-EAB8-F2C3-374363821596}"/>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598D6450-E84E-41CA-F53D-9AAF62CF36F6}"/>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Explain floors and prefixes</a:t>
            </a:r>
          </a:p>
        </p:txBody>
      </p:sp>
      <p:sp>
        <p:nvSpPr>
          <p:cNvPr id="6" name="Footer Placeholder 5">
            <a:extLst>
              <a:ext uri="{FF2B5EF4-FFF2-40B4-BE49-F238E27FC236}">
                <a16:creationId xmlns:a16="http://schemas.microsoft.com/office/drawing/2014/main" id="{517D0D39-630E-B285-B2CA-2DB969DEC730}"/>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34F921D8-960C-D2E6-9DD3-304BB6A61F5C}"/>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876876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1DFE7D-00A7-CC36-3387-A62111F5ACCA}"/>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AB98485D-74D0-0563-6A7E-D187630E6014}"/>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1A9E0A33-1912-5701-F9FA-D03BA7600D06}"/>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75C45407-E74C-FE91-6A10-5444456976CF}"/>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802BB7F3-F11C-E9C7-D2CF-DDCAB63E5776}"/>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Explain floors and prefixes</a:t>
            </a:r>
          </a:p>
        </p:txBody>
      </p:sp>
      <p:sp>
        <p:nvSpPr>
          <p:cNvPr id="6" name="Footer Placeholder 5">
            <a:extLst>
              <a:ext uri="{FF2B5EF4-FFF2-40B4-BE49-F238E27FC236}">
                <a16:creationId xmlns:a16="http://schemas.microsoft.com/office/drawing/2014/main" id="{B86BA05E-630B-AF2E-591F-8AD813C59321}"/>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D5555F14-98EE-AAD8-37FD-E85FF649D9D4}"/>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168765436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3912F9-EEDB-82F9-C5B7-B661C30CF211}"/>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971C7730-0656-C674-A850-4A19C7A25B9A}"/>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97CF764A-0804-ABC7-A192-6324F6B1B614}"/>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B79F70E4-8826-ECFF-08F9-CD7EA309B018}"/>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EEE091B7-2C2B-995D-CAFB-AA53583D64C9}"/>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Explain floors and prefixes</a:t>
            </a:r>
          </a:p>
        </p:txBody>
      </p:sp>
      <p:sp>
        <p:nvSpPr>
          <p:cNvPr id="6" name="Footer Placeholder 5">
            <a:extLst>
              <a:ext uri="{FF2B5EF4-FFF2-40B4-BE49-F238E27FC236}">
                <a16:creationId xmlns:a16="http://schemas.microsoft.com/office/drawing/2014/main" id="{A8AFCD07-0D67-5975-95CF-BDB763EB91A8}"/>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B95BB2BA-627B-C60D-68F6-A8711507DF9E}"/>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410400310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34D064-C5C0-DA4B-E322-43B00D97F0B5}"/>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EDFA0A7A-526A-AFEB-7628-3F72B346AF74}"/>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DCE23081-2407-8CF5-FC86-13BECBF42112}"/>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4460B2DD-1EE6-0CFC-0AD6-788B03B79B77}"/>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BA9DD523-7E01-C0FD-0AD8-3D464E2040EA}"/>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Explain floors and prefixes</a:t>
            </a:r>
          </a:p>
        </p:txBody>
      </p:sp>
      <p:sp>
        <p:nvSpPr>
          <p:cNvPr id="6" name="Footer Placeholder 5">
            <a:extLst>
              <a:ext uri="{FF2B5EF4-FFF2-40B4-BE49-F238E27FC236}">
                <a16:creationId xmlns:a16="http://schemas.microsoft.com/office/drawing/2014/main" id="{7D22A97E-C09D-B056-2030-BAC2C2724A40}"/>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FF8CD36F-70D8-DFD6-E677-A0520D686E0E}"/>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319507962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7DF28C-A693-129E-13E5-8953FF552539}"/>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8773AD56-2310-7101-7E13-EE9A933E134A}"/>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42E0C28F-10A6-EC48-F893-9E001814F203}"/>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0806CDB6-9B23-E37A-8426-874FB7ACDB3C}"/>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22E75CAF-46F6-9B39-0C34-2CD59AD34AE0}"/>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Note that sometimes the entrances can be closed. You can circle the building to look for an open entrance and/or ask a guard</a:t>
            </a:r>
          </a:p>
        </p:txBody>
      </p:sp>
      <p:sp>
        <p:nvSpPr>
          <p:cNvPr id="6" name="Footer Placeholder 5">
            <a:extLst>
              <a:ext uri="{FF2B5EF4-FFF2-40B4-BE49-F238E27FC236}">
                <a16:creationId xmlns:a16="http://schemas.microsoft.com/office/drawing/2014/main" id="{F581D2DE-5CF4-FD17-E9E3-D8D9F012037A}"/>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D3DEBE69-1BA0-472F-8B92-E366AE610BCE}"/>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123167434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4C4FAB-7C0E-4C0A-433D-8BC9492B1252}"/>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4F3751BD-EFDD-2BA1-6542-6C5C8E0E661F}"/>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E672911A-87EF-F9D7-ABE8-E82D06AD030B}"/>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8B221BE9-7C29-CBCF-F5B0-93F3A1AED607}"/>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35F25985-0B97-5375-2043-63A936E75D22}"/>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Micah</a:t>
            </a:r>
          </a:p>
        </p:txBody>
      </p:sp>
      <p:sp>
        <p:nvSpPr>
          <p:cNvPr id="6" name="Footer Placeholder 5">
            <a:extLst>
              <a:ext uri="{FF2B5EF4-FFF2-40B4-BE49-F238E27FC236}">
                <a16:creationId xmlns:a16="http://schemas.microsoft.com/office/drawing/2014/main" id="{E83FE8C6-E239-3CD0-2522-0F5810620458}"/>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599D8469-698A-E6B8-A069-9BA102E4A972}"/>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139637153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847F45-4897-B750-5956-C369E1BD610F}"/>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A1116368-47D6-8A99-EC40-5E44057463AE}"/>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3AC39A76-C864-A810-F04D-BCFFDA83BA8C}"/>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12033361-3B77-F2E9-7406-74A72A9AC356}"/>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CC89C50B-C069-92B6-338D-D39E532572AC}"/>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Cannon – 0 </a:t>
            </a:r>
          </a:p>
          <a:p>
            <a:r>
              <a:rPr lang="en-US"/>
              <a:t>• Example: 327 CHOB is on the third floor of Cannon. </a:t>
            </a:r>
          </a:p>
          <a:p>
            <a:r>
              <a:rPr lang="en-US"/>
              <a:t>Longworth – 1 </a:t>
            </a:r>
          </a:p>
          <a:p>
            <a:r>
              <a:rPr lang="en-US"/>
              <a:t>• Example: 1223 LHOB is on the second floor of Longworth. </a:t>
            </a:r>
          </a:p>
          <a:p>
            <a:r>
              <a:rPr lang="en-US"/>
              <a:t>Rayburn – 2 </a:t>
            </a:r>
          </a:p>
          <a:p>
            <a:r>
              <a:rPr lang="en-US"/>
              <a:t>• Example: 2449 RHOB is on the fourth floor of Rayburn. </a:t>
            </a:r>
          </a:p>
        </p:txBody>
      </p:sp>
      <p:sp>
        <p:nvSpPr>
          <p:cNvPr id="6" name="Footer Placeholder 5">
            <a:extLst>
              <a:ext uri="{FF2B5EF4-FFF2-40B4-BE49-F238E27FC236}">
                <a16:creationId xmlns:a16="http://schemas.microsoft.com/office/drawing/2014/main" id="{CC2C2AF0-0AE3-6299-7CE4-92BD9604F5F7}"/>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D501BDF2-9E3D-CDC7-C493-413E8F0F69C1}"/>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65045180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036DFD-BC57-1FAF-5824-011C60F3E8CA}"/>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A5B6EE20-CF9C-ADF0-BF3D-2BC4F200F067}"/>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D6CA1995-5B82-F3BC-299C-CC4878FDA056}"/>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B0929657-4C11-5BD5-A399-FEBC44270323}"/>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10045E86-FB6E-2B91-4F30-0BEDB60768AE}"/>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Cannon – 0 </a:t>
            </a:r>
          </a:p>
          <a:p>
            <a:r>
              <a:rPr lang="en-US"/>
              <a:t>• Example: 327 CHOB is on the third floor of Cannon. </a:t>
            </a:r>
          </a:p>
          <a:p>
            <a:r>
              <a:rPr lang="en-US"/>
              <a:t>Longworth – 1 </a:t>
            </a:r>
          </a:p>
          <a:p>
            <a:r>
              <a:rPr lang="en-US"/>
              <a:t>• Example: 1223 LHOB is on the second floor of Longworth. </a:t>
            </a:r>
          </a:p>
          <a:p>
            <a:r>
              <a:rPr lang="en-US"/>
              <a:t>Rayburn – 2 </a:t>
            </a:r>
          </a:p>
          <a:p>
            <a:r>
              <a:rPr lang="en-US"/>
              <a:t>• Example: 2449 RHOB is on the fourth floor of Rayburn. </a:t>
            </a:r>
          </a:p>
        </p:txBody>
      </p:sp>
      <p:sp>
        <p:nvSpPr>
          <p:cNvPr id="6" name="Footer Placeholder 5">
            <a:extLst>
              <a:ext uri="{FF2B5EF4-FFF2-40B4-BE49-F238E27FC236}">
                <a16:creationId xmlns:a16="http://schemas.microsoft.com/office/drawing/2014/main" id="{BAF5D53E-7D59-E667-3FBB-F99F3FCC405E}"/>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E6DF1AE8-126B-DC60-D1BC-9DDB99363342}"/>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366257389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0F45B4-D837-F8FC-E2D5-989D566DB2A3}"/>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A2FB912E-9F00-5A56-67A9-A7302B22A12B}"/>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C7A3F0A8-BADD-41A2-72F0-7C1DC180D6CB}"/>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42FB5349-05A6-60E1-D947-BE6725B48EAA}"/>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442C8D23-B62C-EEB0-2495-7DB03E03114E}"/>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Cannon – 0 </a:t>
            </a:r>
          </a:p>
          <a:p>
            <a:r>
              <a:rPr lang="en-US"/>
              <a:t>• Example: 327 CHOB is on the third floor of Cannon. </a:t>
            </a:r>
          </a:p>
          <a:p>
            <a:r>
              <a:rPr lang="en-US"/>
              <a:t>Longworth – 1 </a:t>
            </a:r>
          </a:p>
          <a:p>
            <a:r>
              <a:rPr lang="en-US"/>
              <a:t>• Example: 1223 LHOB is on the second floor of Longworth. </a:t>
            </a:r>
          </a:p>
          <a:p>
            <a:r>
              <a:rPr lang="en-US"/>
              <a:t>Rayburn – 2 </a:t>
            </a:r>
          </a:p>
          <a:p>
            <a:r>
              <a:rPr lang="en-US"/>
              <a:t>• Example: 2449 RHOB is on the fourth floor of Rayburn. </a:t>
            </a:r>
          </a:p>
        </p:txBody>
      </p:sp>
      <p:sp>
        <p:nvSpPr>
          <p:cNvPr id="6" name="Footer Placeholder 5">
            <a:extLst>
              <a:ext uri="{FF2B5EF4-FFF2-40B4-BE49-F238E27FC236}">
                <a16:creationId xmlns:a16="http://schemas.microsoft.com/office/drawing/2014/main" id="{E922A478-74A2-F3E0-6ABF-46DF312C4CDC}"/>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06E10B38-76BC-161A-CB96-2CBFCD2382E3}"/>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258059826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6AEFA0-747B-BF4C-4BE4-794FBF9DFB43}"/>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7F94E3C5-3B29-0DCD-9D47-EE640E9CFD4D}"/>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92173958-80CB-8AFB-1515-56A2310C547A}"/>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970914E3-FD0A-53FA-F59C-332C06314E9B}"/>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BAF08E87-A405-4848-A0A1-7F0C04FAECC6}"/>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Cannon – 0 </a:t>
            </a:r>
          </a:p>
          <a:p>
            <a:r>
              <a:rPr lang="en-US"/>
              <a:t>• Example: 327 CHOB is on the third floor of Cannon. </a:t>
            </a:r>
          </a:p>
          <a:p>
            <a:r>
              <a:rPr lang="en-US"/>
              <a:t>Longworth – 1 </a:t>
            </a:r>
          </a:p>
          <a:p>
            <a:r>
              <a:rPr lang="en-US"/>
              <a:t>• Example: 1223 LHOB is on the second floor of Longworth. </a:t>
            </a:r>
          </a:p>
          <a:p>
            <a:r>
              <a:rPr lang="en-US"/>
              <a:t>Rayburn – 2 </a:t>
            </a:r>
          </a:p>
          <a:p>
            <a:r>
              <a:rPr lang="en-US"/>
              <a:t>• Example: 2449 RHOB is on the fourth floor of Rayburn. </a:t>
            </a:r>
          </a:p>
        </p:txBody>
      </p:sp>
      <p:sp>
        <p:nvSpPr>
          <p:cNvPr id="6" name="Footer Placeholder 5">
            <a:extLst>
              <a:ext uri="{FF2B5EF4-FFF2-40B4-BE49-F238E27FC236}">
                <a16:creationId xmlns:a16="http://schemas.microsoft.com/office/drawing/2014/main" id="{52D63C9C-781F-E5B1-F60E-4306E21F335E}"/>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5F684465-924E-17A9-DF62-778435B3AD95}"/>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319445864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556E88-6889-D800-114F-995F2CA883A6}"/>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88A313C9-3AA4-65A2-17C8-BEF9CC63BD00}"/>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757FBEAF-35CA-1EC6-55E5-97EC34D0428C}"/>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E2199F31-538B-2B66-8FD1-BBF8570DDA0F}"/>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BC79494B-B235-A6FB-3682-BB7F23A77163}"/>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Cannon – 0 </a:t>
            </a:r>
          </a:p>
          <a:p>
            <a:r>
              <a:rPr lang="en-US"/>
              <a:t>• Example: 327 CHOB is on the third floor of Cannon. </a:t>
            </a:r>
          </a:p>
          <a:p>
            <a:r>
              <a:rPr lang="en-US"/>
              <a:t>Longworth – 1 </a:t>
            </a:r>
          </a:p>
          <a:p>
            <a:r>
              <a:rPr lang="en-US"/>
              <a:t>• Example: 1223 LHOB is on the second floor of Longworth. </a:t>
            </a:r>
          </a:p>
          <a:p>
            <a:r>
              <a:rPr lang="en-US"/>
              <a:t>Rayburn – 2 </a:t>
            </a:r>
          </a:p>
          <a:p>
            <a:r>
              <a:rPr lang="en-US"/>
              <a:t>• Example: 2449 RHOB is on the fourth floor of Rayburn. </a:t>
            </a:r>
          </a:p>
        </p:txBody>
      </p:sp>
      <p:sp>
        <p:nvSpPr>
          <p:cNvPr id="6" name="Footer Placeholder 5">
            <a:extLst>
              <a:ext uri="{FF2B5EF4-FFF2-40B4-BE49-F238E27FC236}">
                <a16:creationId xmlns:a16="http://schemas.microsoft.com/office/drawing/2014/main" id="{5BC5F632-18B7-72CF-8ECA-E049F4EBF329}"/>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A2DDB548-01F2-E6A4-F9CC-1180D0B582B5}"/>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224314649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DF52D9-B7B6-A8C5-043D-E05B400B2CF1}"/>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4BC7414B-DF25-8DDE-9B6F-EB15351A51A6}"/>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CEF952B4-DD6C-3054-0BFE-39DA104287DC}"/>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62745D36-4E53-AAF1-A0DD-65D8106C3AF5}"/>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D768277A-B794-F5E2-70A3-7B3BC306CE48}"/>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Micah</a:t>
            </a:r>
          </a:p>
        </p:txBody>
      </p:sp>
      <p:sp>
        <p:nvSpPr>
          <p:cNvPr id="6" name="Footer Placeholder 5">
            <a:extLst>
              <a:ext uri="{FF2B5EF4-FFF2-40B4-BE49-F238E27FC236}">
                <a16:creationId xmlns:a16="http://schemas.microsoft.com/office/drawing/2014/main" id="{F1A513F4-F161-83BC-7477-81722DDB2C9A}"/>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BB99712E-8CEB-7125-BCEC-B52AC9A56F18}"/>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340199194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8125E8-DAE3-A634-E825-161A35310582}"/>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43B3E5D5-B3EE-2E7B-FA4E-D2DD2BF33CD7}"/>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FC96F171-6F96-6AB3-DF1D-9B0E7E8DBAB6}"/>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B467C3D7-6AD9-6ECD-B0A3-400A5D277589}"/>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91E89609-5028-969C-6FE9-8BB5239B0FAB}"/>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Micah</a:t>
            </a:r>
          </a:p>
        </p:txBody>
      </p:sp>
      <p:sp>
        <p:nvSpPr>
          <p:cNvPr id="6" name="Footer Placeholder 5">
            <a:extLst>
              <a:ext uri="{FF2B5EF4-FFF2-40B4-BE49-F238E27FC236}">
                <a16:creationId xmlns:a16="http://schemas.microsoft.com/office/drawing/2014/main" id="{F093545F-B4D3-F0D3-3669-427BB6526A59}"/>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6D55EA7E-3488-F1C2-C36F-DC454DFA3BB3}"/>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23852807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201934-6B55-7EDD-3C7C-7580161A95A4}"/>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E39A1FA7-E713-2DE9-0FBF-A705C973939D}"/>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C9F46CC2-46C8-599A-A5F5-65FBDF3E4635}"/>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DA592637-2967-DEAA-C300-04A272960930}"/>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D9BB2223-A92C-09A1-3715-E63E9465E8B0}"/>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Micah</a:t>
            </a:r>
          </a:p>
        </p:txBody>
      </p:sp>
      <p:sp>
        <p:nvSpPr>
          <p:cNvPr id="6" name="Footer Placeholder 5">
            <a:extLst>
              <a:ext uri="{FF2B5EF4-FFF2-40B4-BE49-F238E27FC236}">
                <a16:creationId xmlns:a16="http://schemas.microsoft.com/office/drawing/2014/main" id="{B138406B-FBF5-CBC6-30ED-50BAFE9F5E2E}"/>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4B12273F-7B09-EF8F-CF66-C4274F386D4D}"/>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40769398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1C0AB6-6A5E-EF16-53E0-8CFB919EA062}"/>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B3D9C71F-3B19-7BB4-C0F2-54E8D49A31DD}"/>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707E78C0-95EB-6930-D5D8-C2199D986AB0}"/>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A2FB08D3-58D8-64AD-A8ED-6AA86D2DEBA3}"/>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EA67294C-CCAA-CA56-2696-DCE48795602E}"/>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Micah</a:t>
            </a:r>
          </a:p>
        </p:txBody>
      </p:sp>
      <p:sp>
        <p:nvSpPr>
          <p:cNvPr id="6" name="Footer Placeholder 5">
            <a:extLst>
              <a:ext uri="{FF2B5EF4-FFF2-40B4-BE49-F238E27FC236}">
                <a16:creationId xmlns:a16="http://schemas.microsoft.com/office/drawing/2014/main" id="{3252F015-33C2-069F-FEF1-80B24B319A11}"/>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F05B2E40-C033-A389-B663-4958276BBC3D}"/>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158448158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B93EF4-C487-8BA9-4F6C-3FE0273A47A6}"/>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3639AF26-F81B-913B-6F61-5ED175117E58}"/>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Date Placeholder 2">
            <a:extLst>
              <a:ext uri="{FF2B5EF4-FFF2-40B4-BE49-F238E27FC236}">
                <a16:creationId xmlns:a16="http://schemas.microsoft.com/office/drawing/2014/main" id="{ADA8FF8E-DA42-AAAD-3D4A-3CC6C5975EE7}"/>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panose="020F0502020204030204"/>
                <a:ea typeface="+mn-ea"/>
                <a:cs typeface="+mn-cs"/>
              </a:rPr>
              <a:t>1.7.2013</a:t>
            </a:r>
          </a:p>
        </p:txBody>
      </p:sp>
      <p:sp>
        <p:nvSpPr>
          <p:cNvPr id="4" name="Slide Image Placeholder 3">
            <a:extLst>
              <a:ext uri="{FF2B5EF4-FFF2-40B4-BE49-F238E27FC236}">
                <a16:creationId xmlns:a16="http://schemas.microsoft.com/office/drawing/2014/main" id="{F549BE98-A1FF-A441-F9CF-4CCC23539234}"/>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C736D512-94DA-4E1D-C992-09CBE23C87E3}"/>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Ask a security guard if you get confused. I personally find the signage to be confusing sometimes so just ask for help</a:t>
            </a:r>
          </a:p>
        </p:txBody>
      </p:sp>
      <p:sp>
        <p:nvSpPr>
          <p:cNvPr id="6" name="Footer Placeholder 5">
            <a:extLst>
              <a:ext uri="{FF2B5EF4-FFF2-40B4-BE49-F238E27FC236}">
                <a16:creationId xmlns:a16="http://schemas.microsoft.com/office/drawing/2014/main" id="{F47C6606-33CC-021D-0554-9978EB792BF7}"/>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id="{D2461163-09C0-4316-248B-A56C78A40501}"/>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panose="020F0502020204030204"/>
                <a:ea typeface="+mn-ea"/>
                <a:cs typeface="+mn-cs"/>
              </a:rPr>
              <a:t>‹#›</a:t>
            </a:r>
          </a:p>
        </p:txBody>
      </p:sp>
    </p:spTree>
    <p:extLst>
      <p:ext uri="{BB962C8B-B14F-4D97-AF65-F5344CB8AC3E}">
        <p14:creationId xmlns:p14="http://schemas.microsoft.com/office/powerpoint/2010/main" val="73551198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C91177-E3E2-5BB5-5EF9-3F224CB06C5A}"/>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A2E5678C-7788-FAF1-B91B-E740ADE46FB9}"/>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Date Placeholder 2">
            <a:extLst>
              <a:ext uri="{FF2B5EF4-FFF2-40B4-BE49-F238E27FC236}">
                <a16:creationId xmlns:a16="http://schemas.microsoft.com/office/drawing/2014/main" id="{CADB8911-356C-534F-01AD-826E20661F6A}"/>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panose="020F0502020204030204"/>
                <a:ea typeface="+mn-ea"/>
                <a:cs typeface="+mn-cs"/>
              </a:rPr>
              <a:t>1.7.2013</a:t>
            </a:r>
          </a:p>
        </p:txBody>
      </p:sp>
      <p:sp>
        <p:nvSpPr>
          <p:cNvPr id="4" name="Slide Image Placeholder 3">
            <a:extLst>
              <a:ext uri="{FF2B5EF4-FFF2-40B4-BE49-F238E27FC236}">
                <a16:creationId xmlns:a16="http://schemas.microsoft.com/office/drawing/2014/main" id="{F03C76BA-1E7B-EB93-F8F5-433C81EB645B}"/>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7475D6DA-B167-9007-8832-D17A3710192B}"/>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a:extLst>
              <a:ext uri="{FF2B5EF4-FFF2-40B4-BE49-F238E27FC236}">
                <a16:creationId xmlns:a16="http://schemas.microsoft.com/office/drawing/2014/main" id="{11B8F667-5407-F1AD-FEF2-877AE4C3E295}"/>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id="{CD37337A-8488-08A9-D19E-0899FDDF49EE}"/>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panose="020F0502020204030204"/>
                <a:ea typeface="+mn-ea"/>
                <a:cs typeface="+mn-cs"/>
              </a:rPr>
              <a:t>‹#›</a:t>
            </a:r>
          </a:p>
        </p:txBody>
      </p:sp>
    </p:spTree>
    <p:extLst>
      <p:ext uri="{BB962C8B-B14F-4D97-AF65-F5344CB8AC3E}">
        <p14:creationId xmlns:p14="http://schemas.microsoft.com/office/powerpoint/2010/main" val="349754007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8D66A8-813D-C1A3-0B54-9162ABFD2C5A}"/>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935E8047-4B9A-0352-CACC-E84572CB7963}"/>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Date Placeholder 2">
            <a:extLst>
              <a:ext uri="{FF2B5EF4-FFF2-40B4-BE49-F238E27FC236}">
                <a16:creationId xmlns:a16="http://schemas.microsoft.com/office/drawing/2014/main" id="{B1836858-CE8E-64CA-C6C6-BBF991F00AA2}"/>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panose="020F0502020204030204"/>
                <a:ea typeface="+mn-ea"/>
                <a:cs typeface="+mn-cs"/>
              </a:rPr>
              <a:t>1.7.2013</a:t>
            </a:r>
          </a:p>
        </p:txBody>
      </p:sp>
      <p:sp>
        <p:nvSpPr>
          <p:cNvPr id="4" name="Slide Image Placeholder 3">
            <a:extLst>
              <a:ext uri="{FF2B5EF4-FFF2-40B4-BE49-F238E27FC236}">
                <a16:creationId xmlns:a16="http://schemas.microsoft.com/office/drawing/2014/main" id="{B2690B33-202B-1194-EBC3-215CF6F7CAD9}"/>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1F59EAB0-D9D5-A881-6610-D70B43647374}"/>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a:extLst>
              <a:ext uri="{FF2B5EF4-FFF2-40B4-BE49-F238E27FC236}">
                <a16:creationId xmlns:a16="http://schemas.microsoft.com/office/drawing/2014/main" id="{838237B0-33B6-A0CA-3426-66E29D7327F8}"/>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id="{1060CA7C-12DC-E11E-4388-724619342DEE}"/>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panose="020F0502020204030204"/>
                <a:ea typeface="+mn-ea"/>
                <a:cs typeface="+mn-cs"/>
              </a:rPr>
              <a:t>‹#›</a:t>
            </a:r>
          </a:p>
        </p:txBody>
      </p:sp>
    </p:spTree>
    <p:extLst>
      <p:ext uri="{BB962C8B-B14F-4D97-AF65-F5344CB8AC3E}">
        <p14:creationId xmlns:p14="http://schemas.microsoft.com/office/powerpoint/2010/main" val="362963049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D141BB-BEC3-7B86-1CB7-01E112B8689E}"/>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6209D041-A190-C4C8-F7A7-CFFD2B00B034}"/>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Date Placeholder 2">
            <a:extLst>
              <a:ext uri="{FF2B5EF4-FFF2-40B4-BE49-F238E27FC236}">
                <a16:creationId xmlns:a16="http://schemas.microsoft.com/office/drawing/2014/main" id="{06A48ECE-F7A5-60AF-41CA-2EC1F81FD267}"/>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panose="020F0502020204030204"/>
                <a:ea typeface="+mn-ea"/>
                <a:cs typeface="+mn-cs"/>
              </a:rPr>
              <a:t>1.7.2013</a:t>
            </a:r>
          </a:p>
        </p:txBody>
      </p:sp>
      <p:sp>
        <p:nvSpPr>
          <p:cNvPr id="4" name="Slide Image Placeholder 3">
            <a:extLst>
              <a:ext uri="{FF2B5EF4-FFF2-40B4-BE49-F238E27FC236}">
                <a16:creationId xmlns:a16="http://schemas.microsoft.com/office/drawing/2014/main" id="{2C56ADA0-7FC3-0429-3467-EA22BF3B1D2F}"/>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EE77D7E5-AECD-8C7E-BC02-AF8EFFF94B04}"/>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Sometimes these places are closed or under renovation. Also say that a member of the policy team will be hanging out in a one of these places on both House and Senate side if you want to stop by between meetings with questions or just have company while eating. We will send a message on the App when we have the schedule for policy team members </a:t>
            </a:r>
          </a:p>
          <a:p>
            <a:endParaRPr lang="en-US"/>
          </a:p>
        </p:txBody>
      </p:sp>
      <p:sp>
        <p:nvSpPr>
          <p:cNvPr id="6" name="Footer Placeholder 5">
            <a:extLst>
              <a:ext uri="{FF2B5EF4-FFF2-40B4-BE49-F238E27FC236}">
                <a16:creationId xmlns:a16="http://schemas.microsoft.com/office/drawing/2014/main" id="{16EB4C19-A2C2-73BC-D3F3-CFB5D5B1FC73}"/>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id="{8420AA8C-56D3-6DCA-BE20-FDCA70AE964B}"/>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panose="020F0502020204030204"/>
                <a:ea typeface="+mn-ea"/>
                <a:cs typeface="+mn-cs"/>
              </a:rPr>
              <a:t>‹#›</a:t>
            </a:r>
          </a:p>
        </p:txBody>
      </p:sp>
    </p:spTree>
    <p:extLst>
      <p:ext uri="{BB962C8B-B14F-4D97-AF65-F5344CB8AC3E}">
        <p14:creationId xmlns:p14="http://schemas.microsoft.com/office/powerpoint/2010/main" val="142140152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996BBE-856C-62B3-736C-0CD802002756}"/>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C501A9F6-C640-91AF-6C7A-D21D1B8E3925}"/>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94AF00DD-5CD0-87D0-1674-69535859971B}"/>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DBD2F29B-2F47-44AD-F06E-89B4755D3A98}"/>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4D623106-1AF2-8AD9-0518-24705020E953}"/>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a:extLst>
              <a:ext uri="{FF2B5EF4-FFF2-40B4-BE49-F238E27FC236}">
                <a16:creationId xmlns:a16="http://schemas.microsoft.com/office/drawing/2014/main" id="{64220193-1F23-3C8F-6DAA-6287669225C6}"/>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F08693EA-6D36-9BC8-BE9A-C903AFC348AD}"/>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132492620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FBB773-4B96-3665-6D0D-D41ECAB1585A}"/>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1A59D982-0E48-20BE-9F20-2539A1F9BE1D}"/>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CFED80A9-6E94-1B9C-A7CB-343A03A1DEE6}"/>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D1636443-D7CE-6EC7-DF5E-CE140688B128}"/>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A457DACC-C013-940F-F4AB-33D11A6512C7}"/>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Tell captains to come up to a specific table to grab the group folders!</a:t>
            </a:r>
          </a:p>
        </p:txBody>
      </p:sp>
      <p:sp>
        <p:nvSpPr>
          <p:cNvPr id="6" name="Footer Placeholder 5">
            <a:extLst>
              <a:ext uri="{FF2B5EF4-FFF2-40B4-BE49-F238E27FC236}">
                <a16:creationId xmlns:a16="http://schemas.microsoft.com/office/drawing/2014/main" id="{64F429EB-5DB6-F8B9-0820-F39FC1E27F82}"/>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09F3DE13-C4A5-30C2-55AD-6BB9157F2F89}"/>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15639877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5A01D1-B960-0037-12FB-FA18E98726D1}"/>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1803CFEE-A5C1-91E5-F066-D6AF7730717D}"/>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92553877-7D15-01A6-EEE4-C6582C1DCCE8}"/>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AD996EFF-ADFD-275E-5EE1-CED5ACDEEC94}"/>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703D486C-BAF6-5472-3E87-14970EFBDE05}"/>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More information about to come from your Team Huddles!! Team captains should repeat and expand on this information!</a:t>
            </a:r>
          </a:p>
        </p:txBody>
      </p:sp>
      <p:sp>
        <p:nvSpPr>
          <p:cNvPr id="6" name="Footer Placeholder 5">
            <a:extLst>
              <a:ext uri="{FF2B5EF4-FFF2-40B4-BE49-F238E27FC236}">
                <a16:creationId xmlns:a16="http://schemas.microsoft.com/office/drawing/2014/main" id="{B324F9E1-5CC5-ECAF-A611-D4D12218C6E2}"/>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E84777CE-5B64-5FC8-3DD7-595966C14EF0}"/>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338287806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77F757-3644-D32B-3059-F165E3FD0E93}"/>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06485C0E-FF34-F0F2-0583-8E480D759FA3}"/>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C390B3C7-A8E5-92AE-D8EA-6A4542EF10A6}"/>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6EB85FC8-EE87-B0C2-E3B9-99C41B8F67AC}"/>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F0662A73-B4F3-4548-95E4-377620BDC8D2}"/>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Put these numbers in your phone now!</a:t>
            </a:r>
          </a:p>
        </p:txBody>
      </p:sp>
      <p:sp>
        <p:nvSpPr>
          <p:cNvPr id="6" name="Footer Placeholder 5">
            <a:extLst>
              <a:ext uri="{FF2B5EF4-FFF2-40B4-BE49-F238E27FC236}">
                <a16:creationId xmlns:a16="http://schemas.microsoft.com/office/drawing/2014/main" id="{3E99242B-A62C-A8D1-BD7F-FCD90DEE9C3D}"/>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AA6EB802-9EAD-4167-9586-1DE71683413C}"/>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118990411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BC1A3B-060C-6B29-14FB-F8CC33A5E2A5}"/>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DD6AF958-A491-96AE-475D-EFA95E5EFF13}"/>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6B4519A3-D0ED-56A4-843A-BF6CD9972746}"/>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0FC56223-467A-E3F9-9F31-64177EEED87C}"/>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E3CFAF1D-4FA0-3498-561B-409612363433}"/>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Micah</a:t>
            </a:r>
          </a:p>
        </p:txBody>
      </p:sp>
      <p:sp>
        <p:nvSpPr>
          <p:cNvPr id="6" name="Footer Placeholder 5">
            <a:extLst>
              <a:ext uri="{FF2B5EF4-FFF2-40B4-BE49-F238E27FC236}">
                <a16:creationId xmlns:a16="http://schemas.microsoft.com/office/drawing/2014/main" id="{1684E49A-1F35-14A2-8B87-C4015119FD67}"/>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46AAA269-8C01-1167-CDC3-3465C24F79E7}"/>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47611753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2684A5-0646-4F2C-4C87-2A01745F13D9}"/>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37064A4B-E6E0-992A-E00C-589410D833AC}"/>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281CE37E-DD86-04D1-5DD5-8E7BB7C65987}"/>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C0FC795F-2E68-1851-377C-0AFD87E856DA}"/>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741D8CB8-88BE-867C-18A8-334DB0FB0A8C}"/>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Micah</a:t>
            </a:r>
          </a:p>
        </p:txBody>
      </p:sp>
      <p:sp>
        <p:nvSpPr>
          <p:cNvPr id="6" name="Footer Placeholder 5">
            <a:extLst>
              <a:ext uri="{FF2B5EF4-FFF2-40B4-BE49-F238E27FC236}">
                <a16:creationId xmlns:a16="http://schemas.microsoft.com/office/drawing/2014/main" id="{76CA6F5E-64D1-D284-83E9-40890ABB258C}"/>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803ABB74-C9F2-B09A-A39B-698C54608886}"/>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248843892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1041FA-7956-7009-5E0D-C8980EA61123}"/>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94FB502E-16E9-EB31-3F72-56AAF689B833}"/>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6C4E3BB4-A6FA-5ADA-F5E8-88A6F7B861D8}"/>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BEDAFB49-F24E-7635-E0B5-B567E69DA926}"/>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EF2394F2-08B9-CFBB-D590-FB4EE7C43005}"/>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Micah</a:t>
            </a:r>
          </a:p>
        </p:txBody>
      </p:sp>
      <p:sp>
        <p:nvSpPr>
          <p:cNvPr id="6" name="Footer Placeholder 5">
            <a:extLst>
              <a:ext uri="{FF2B5EF4-FFF2-40B4-BE49-F238E27FC236}">
                <a16:creationId xmlns:a16="http://schemas.microsoft.com/office/drawing/2014/main" id="{3E621652-BDA5-533F-342E-772F5AE88906}"/>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FC9B86DB-E089-D981-F271-D99B46A13838}"/>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210892900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EA57A3-0471-17D0-F71A-C7615E3856D8}"/>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14D767B9-2B9E-F3F1-2422-F19535A81796}"/>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08EB19A9-F8B9-D8CD-4CC5-1D34CBAB4EAD}"/>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986760EF-4A08-8E14-2A41-567115A08439}"/>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41807AB0-A426-2EC3-1F41-A2A4614274EF}"/>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Micah</a:t>
            </a:r>
          </a:p>
        </p:txBody>
      </p:sp>
      <p:sp>
        <p:nvSpPr>
          <p:cNvPr id="6" name="Footer Placeholder 5">
            <a:extLst>
              <a:ext uri="{FF2B5EF4-FFF2-40B4-BE49-F238E27FC236}">
                <a16:creationId xmlns:a16="http://schemas.microsoft.com/office/drawing/2014/main" id="{A4A9C589-3D73-ACDA-ADA3-6D2D0BD069EE}"/>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17A0E088-B7CD-BBC9-D86E-D813CB756441}"/>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18479990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76B063-7407-334B-4211-4924C856F49B}"/>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C2664DFC-E756-4440-42DE-305038EAC700}"/>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8FC1F36D-14C8-8C64-2AD0-630FF631DF96}"/>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2B622378-376A-65A9-95C7-D2E0791A9DDA}"/>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0390982A-5689-21D9-5C8E-A95E51FBE59D}"/>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Micah</a:t>
            </a:r>
          </a:p>
        </p:txBody>
      </p:sp>
      <p:sp>
        <p:nvSpPr>
          <p:cNvPr id="6" name="Footer Placeholder 5">
            <a:extLst>
              <a:ext uri="{FF2B5EF4-FFF2-40B4-BE49-F238E27FC236}">
                <a16:creationId xmlns:a16="http://schemas.microsoft.com/office/drawing/2014/main" id="{A437BB0C-91DC-8B7D-F237-8F965263A027}"/>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94B46D6B-3345-8796-E5EC-D0443F7F9CC9}"/>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267062583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062A1D-E33A-7F4B-B11F-4B75CB445624}"/>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ED77A84F-CBC7-A2DE-5136-56A97E43700A}"/>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FB3BF09D-D61E-589D-A5D2-A492B50EFB32}"/>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B5761105-F5BB-4F63-5782-FA022FF035D2}"/>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3B085FBB-4B0A-27C0-6721-2AFD083834F2}"/>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Micah</a:t>
            </a:r>
          </a:p>
        </p:txBody>
      </p:sp>
      <p:sp>
        <p:nvSpPr>
          <p:cNvPr id="6" name="Footer Placeholder 5">
            <a:extLst>
              <a:ext uri="{FF2B5EF4-FFF2-40B4-BE49-F238E27FC236}">
                <a16:creationId xmlns:a16="http://schemas.microsoft.com/office/drawing/2014/main" id="{3E04963E-8080-6A5A-29D6-E1BB33ECBF5A}"/>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13AB1C5B-3F79-0E60-D824-611A2A6DBBDE}"/>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31317870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432A90-456C-927B-EE7E-239BC0A2DA70}"/>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289C03D7-5303-9E5F-20B4-38341DD6CC89}"/>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C5DE080A-7688-C0A8-3E05-D82C72B22BEA}"/>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7B1E791E-59E1-828C-625B-D615C2B62957}"/>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C4A12C00-9573-B564-F3F9-DB388F4A6CC1}"/>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Micah</a:t>
            </a:r>
          </a:p>
        </p:txBody>
      </p:sp>
      <p:sp>
        <p:nvSpPr>
          <p:cNvPr id="6" name="Footer Placeholder 5">
            <a:extLst>
              <a:ext uri="{FF2B5EF4-FFF2-40B4-BE49-F238E27FC236}">
                <a16:creationId xmlns:a16="http://schemas.microsoft.com/office/drawing/2014/main" id="{95A37086-B8F0-BA07-3D46-B9A990A79555}"/>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CF5613B0-74E6-C7A7-3260-6414EEDACA5B}"/>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35505805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A45973-6411-45E5-1DD9-A0A471305ECC}"/>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12640AEF-8C3E-7035-67FD-C69779DD70D1}"/>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2E42CE43-5FBB-690C-EEC1-12D76CA127DE}"/>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2E170054-7A65-1DE1-087F-0AF75043E519}"/>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0FB437A4-A59F-31EB-A999-034C6C4E4783}"/>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Micah</a:t>
            </a:r>
          </a:p>
        </p:txBody>
      </p:sp>
      <p:sp>
        <p:nvSpPr>
          <p:cNvPr id="6" name="Footer Placeholder 5">
            <a:extLst>
              <a:ext uri="{FF2B5EF4-FFF2-40B4-BE49-F238E27FC236}">
                <a16:creationId xmlns:a16="http://schemas.microsoft.com/office/drawing/2014/main" id="{1CA475C5-FADA-49F9-3088-B269CC5EC37A}"/>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4B55FF68-363A-17D1-028D-01A3AD65E519}"/>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341801728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DB295C-706F-0558-9B23-E93DD388C8E6}"/>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3648246B-F794-14AC-C1C8-580CB171E64C}"/>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65D64465-7CC2-ACE2-F227-7C15BE25C598}"/>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25A36D91-3939-1DEE-FFD5-A9023B7C674F}"/>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485978B3-0513-E718-FF56-71AD976A64E9}"/>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Micah</a:t>
            </a:r>
          </a:p>
        </p:txBody>
      </p:sp>
      <p:sp>
        <p:nvSpPr>
          <p:cNvPr id="6" name="Footer Placeholder 5">
            <a:extLst>
              <a:ext uri="{FF2B5EF4-FFF2-40B4-BE49-F238E27FC236}">
                <a16:creationId xmlns:a16="http://schemas.microsoft.com/office/drawing/2014/main" id="{374F58DC-B13C-41BA-33F0-75D48AEF753C}"/>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6F04CCB6-0DC7-52C6-EC3F-452331F25CFB}"/>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124120984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375AA3-21D7-DC9F-C621-35D55439737D}"/>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6D91F406-B13B-4265-D21A-6E2A464C6517}"/>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F98903D7-F92E-0C19-7ED0-6EEFD63ED683}"/>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37B3775F-BEC4-7535-2ED0-604F2F0EDA66}"/>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B5A5132D-3F48-F8C6-BCE9-6661FCAEB236}"/>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Micah</a:t>
            </a:r>
          </a:p>
        </p:txBody>
      </p:sp>
      <p:sp>
        <p:nvSpPr>
          <p:cNvPr id="6" name="Footer Placeholder 5">
            <a:extLst>
              <a:ext uri="{FF2B5EF4-FFF2-40B4-BE49-F238E27FC236}">
                <a16:creationId xmlns:a16="http://schemas.microsoft.com/office/drawing/2014/main" id="{957999F6-FB8A-20D7-0F25-812FC06CF583}"/>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759CC6A6-AC1E-7775-41BA-33B25E2C5C89}"/>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280074361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03E7E1-F14C-820F-7EE9-F4D752A05884}"/>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22F0A67A-5870-575A-6973-92A9B26DE7CE}"/>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CEADB581-A076-FF78-8149-14FF9BE2CB5F}"/>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EC2B6979-E1E2-5496-6BDF-6DEF4B09AAB6}"/>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A8707264-7BD4-18D5-7E39-9EDCC4F050DB}"/>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Explain Noah’s Ark 1:1 concept</a:t>
            </a:r>
          </a:p>
          <a:p>
            <a:r>
              <a:rPr lang="en-US"/>
              <a:t>Our Bills are listed here and you can check if they are a cosponsor</a:t>
            </a:r>
          </a:p>
        </p:txBody>
      </p:sp>
      <p:sp>
        <p:nvSpPr>
          <p:cNvPr id="6" name="Footer Placeholder 5">
            <a:extLst>
              <a:ext uri="{FF2B5EF4-FFF2-40B4-BE49-F238E27FC236}">
                <a16:creationId xmlns:a16="http://schemas.microsoft.com/office/drawing/2014/main" id="{856C4E63-1D6D-077F-0CB1-22F944EB8C14}"/>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3CA7DBC6-17E5-859D-2301-EB8204CDDF43}"/>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365436344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E26324-6816-F74A-318A-27379EB7973A}"/>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19CBBEED-09AB-FE7F-F42E-54186DBDD760}"/>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EABB21B8-5FE7-6210-F473-90D277A144BB}"/>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10D42C54-8215-5E79-D378-984A083CBED5}"/>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712B7692-B05C-EB09-F377-9567E6A2EF4D}"/>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Micah</a:t>
            </a:r>
          </a:p>
        </p:txBody>
      </p:sp>
      <p:sp>
        <p:nvSpPr>
          <p:cNvPr id="6" name="Footer Placeholder 5">
            <a:extLst>
              <a:ext uri="{FF2B5EF4-FFF2-40B4-BE49-F238E27FC236}">
                <a16:creationId xmlns:a16="http://schemas.microsoft.com/office/drawing/2014/main" id="{B4052078-5C81-AF9A-DAD2-AF5A5F1907B8}"/>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903357B3-8B75-08D1-1011-88981C50995F}"/>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171578176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856F66-4572-DC14-DCF4-BC2351917E4C}"/>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80C31A3B-2269-611C-0DD0-3BF37F9FFE74}"/>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34415790-C0D5-9C05-12A6-920F67C85601}"/>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52137D10-B814-422D-E2A4-708E990DF8C5}"/>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FA90A297-10B9-DBDB-785A-FA1C1B9DC4E9}"/>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Micah</a:t>
            </a:r>
          </a:p>
        </p:txBody>
      </p:sp>
      <p:sp>
        <p:nvSpPr>
          <p:cNvPr id="6" name="Footer Placeholder 5">
            <a:extLst>
              <a:ext uri="{FF2B5EF4-FFF2-40B4-BE49-F238E27FC236}">
                <a16:creationId xmlns:a16="http://schemas.microsoft.com/office/drawing/2014/main" id="{91671E9B-8DE5-7600-57A4-95558AED16E3}"/>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2D6DDD5B-D79B-CF16-6FC9-026A465E9C90}"/>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341144627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D3016B-8338-EDA3-20CA-22E8DF695FB3}"/>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B704CDFD-8247-D43A-CF6B-DB9020A79775}"/>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EBBF3508-6DCC-71A1-AF97-B10CFFE072BB}"/>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70D7824D-5F29-858E-A0D8-C6E813C63D24}"/>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1A1B2BBC-AC6C-9CE8-766F-7E1A188DE324}"/>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Micah</a:t>
            </a:r>
          </a:p>
        </p:txBody>
      </p:sp>
      <p:sp>
        <p:nvSpPr>
          <p:cNvPr id="6" name="Footer Placeholder 5">
            <a:extLst>
              <a:ext uri="{FF2B5EF4-FFF2-40B4-BE49-F238E27FC236}">
                <a16:creationId xmlns:a16="http://schemas.microsoft.com/office/drawing/2014/main" id="{4DE92008-8DA0-28F3-069B-9F71D47C0C18}"/>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E21D2016-34D4-F392-CF37-13B435B41988}"/>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4328690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822978-4B12-444F-821F-38F2DA45E293}"/>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26C71DDA-7547-535F-9EF3-70ABF7B6F6B8}"/>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3ADBEC6D-A40F-237A-5530-EBD2484F3513}"/>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4FFF7250-74F7-39A3-D957-5DF5E92226B4}"/>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0346CE08-8680-F3DB-1F24-9203EF91D8A7}"/>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Micah</a:t>
            </a:r>
          </a:p>
        </p:txBody>
      </p:sp>
      <p:sp>
        <p:nvSpPr>
          <p:cNvPr id="6" name="Footer Placeholder 5">
            <a:extLst>
              <a:ext uri="{FF2B5EF4-FFF2-40B4-BE49-F238E27FC236}">
                <a16:creationId xmlns:a16="http://schemas.microsoft.com/office/drawing/2014/main" id="{9A7B309F-53DB-31EE-69A4-CC11E1789B3A}"/>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A0246336-A3AE-61A8-1AB1-727AA8DF2261}"/>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333633023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C99264-E2E7-642C-F70D-F0D4A5F90320}"/>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89F45843-B9B5-9A99-D1E7-741BF601A80B}"/>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838B378E-A266-3046-1697-85745C3F7170}"/>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6FBBB412-3EC2-52A9-35E1-FF614ED17A29}"/>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908BD6AF-1812-FDF7-929E-E8AC1D0110A4}"/>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ea typeface="Calibri"/>
                <a:cs typeface="Calibri"/>
              </a:rPr>
              <a:t>Micah</a:t>
            </a:r>
            <a:endParaRPr lang="en-US"/>
          </a:p>
        </p:txBody>
      </p:sp>
      <p:sp>
        <p:nvSpPr>
          <p:cNvPr id="6" name="Footer Placeholder 5">
            <a:extLst>
              <a:ext uri="{FF2B5EF4-FFF2-40B4-BE49-F238E27FC236}">
                <a16:creationId xmlns:a16="http://schemas.microsoft.com/office/drawing/2014/main" id="{D7B6CB24-2B3A-CAC9-9E9B-CF875DB8CC32}"/>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A4DD6362-0952-A1B5-4C22-FFF719877177}"/>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229144455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A16E27-FC78-74EF-5A8F-36C53DBCC15F}"/>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81C802A9-181D-41DD-475B-E5E0717A5275}"/>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Date Placeholder 2">
            <a:extLst>
              <a:ext uri="{FF2B5EF4-FFF2-40B4-BE49-F238E27FC236}">
                <a16:creationId xmlns:a16="http://schemas.microsoft.com/office/drawing/2014/main" id="{1B27624B-82A4-1EF8-401F-53765067B521}"/>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panose="020F0502020204030204"/>
                <a:ea typeface="+mn-ea"/>
                <a:cs typeface="+mn-cs"/>
              </a:rPr>
              <a:t>1.7.2013</a:t>
            </a:r>
          </a:p>
        </p:txBody>
      </p:sp>
      <p:sp>
        <p:nvSpPr>
          <p:cNvPr id="4" name="Slide Image Placeholder 3">
            <a:extLst>
              <a:ext uri="{FF2B5EF4-FFF2-40B4-BE49-F238E27FC236}">
                <a16:creationId xmlns:a16="http://schemas.microsoft.com/office/drawing/2014/main" id="{56F10954-B94A-EB06-48D5-EEAF5361E18E}"/>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DF595443-C35F-6C0C-47DB-FA8BC56D4EF1}"/>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Micah</a:t>
            </a:r>
          </a:p>
        </p:txBody>
      </p:sp>
      <p:sp>
        <p:nvSpPr>
          <p:cNvPr id="6" name="Footer Placeholder 5">
            <a:extLst>
              <a:ext uri="{FF2B5EF4-FFF2-40B4-BE49-F238E27FC236}">
                <a16:creationId xmlns:a16="http://schemas.microsoft.com/office/drawing/2014/main" id="{96ADD12E-224A-5FFA-A677-76F2D46F23E2}"/>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id="{0CD9170C-08A9-5F1C-DCD8-C1851824A543}"/>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panose="020F0502020204030204"/>
                <a:ea typeface="+mn-ea"/>
                <a:cs typeface="+mn-cs"/>
              </a:rPr>
              <a:t>‹#›</a:t>
            </a:r>
          </a:p>
        </p:txBody>
      </p:sp>
    </p:spTree>
    <p:extLst>
      <p:ext uri="{BB962C8B-B14F-4D97-AF65-F5344CB8AC3E}">
        <p14:creationId xmlns:p14="http://schemas.microsoft.com/office/powerpoint/2010/main" val="141432737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36B4F0-FF78-A219-9A54-4B7A42CE6259}"/>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459B4F6F-EA59-1204-64D3-E1A4330C041F}"/>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Date Placeholder 2">
            <a:extLst>
              <a:ext uri="{FF2B5EF4-FFF2-40B4-BE49-F238E27FC236}">
                <a16:creationId xmlns:a16="http://schemas.microsoft.com/office/drawing/2014/main" id="{300F5C90-0B13-119F-233A-4818E3A4731E}"/>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panose="020F0502020204030204"/>
                <a:ea typeface="+mn-ea"/>
                <a:cs typeface="+mn-cs"/>
              </a:rPr>
              <a:t>1.7.2013</a:t>
            </a:r>
          </a:p>
        </p:txBody>
      </p:sp>
      <p:sp>
        <p:nvSpPr>
          <p:cNvPr id="4" name="Slide Image Placeholder 3">
            <a:extLst>
              <a:ext uri="{FF2B5EF4-FFF2-40B4-BE49-F238E27FC236}">
                <a16:creationId xmlns:a16="http://schemas.microsoft.com/office/drawing/2014/main" id="{17098035-7FD1-945D-F9B8-BF67AC8702FB}"/>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E11512B6-B0C6-F877-9FED-140A8D2D94F9}"/>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Micah</a:t>
            </a:r>
          </a:p>
        </p:txBody>
      </p:sp>
      <p:sp>
        <p:nvSpPr>
          <p:cNvPr id="6" name="Footer Placeholder 5">
            <a:extLst>
              <a:ext uri="{FF2B5EF4-FFF2-40B4-BE49-F238E27FC236}">
                <a16:creationId xmlns:a16="http://schemas.microsoft.com/office/drawing/2014/main" id="{83C274B2-957A-1C78-920B-24C9131888FA}"/>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id="{E9CD573B-342B-C127-350E-D1DFA31CC955}"/>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panose="020F0502020204030204"/>
                <a:ea typeface="+mn-ea"/>
                <a:cs typeface="+mn-cs"/>
              </a:rPr>
              <a:t>‹#›</a:t>
            </a:r>
          </a:p>
        </p:txBody>
      </p:sp>
    </p:spTree>
    <p:extLst>
      <p:ext uri="{BB962C8B-B14F-4D97-AF65-F5344CB8AC3E}">
        <p14:creationId xmlns:p14="http://schemas.microsoft.com/office/powerpoint/2010/main" val="257733072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Teams can leave when they are finished or even earlier!</a:t>
            </a:r>
          </a:p>
        </p:txBody>
      </p:sp>
      <p:sp>
        <p:nvSpPr>
          <p:cNvPr id="4" name="Slide Number Placeholder 3"/>
          <p:cNvSpPr>
            <a:spLocks noGrp="1"/>
          </p:cNvSpPr>
          <p:nvPr>
            <p:ph type="sldNum" sz="quarter" idx="5"/>
          </p:nvPr>
        </p:nvSpPr>
        <p:spPr/>
        <p:txBody>
          <a:bodyPr/>
          <a:lstStyle/>
          <a:p>
            <a:fld id="{41D92493-621A-465B-B79D-F3A7AFCB7C4F}" type="slidenum">
              <a:rPr lang="en-US" smtClean="0"/>
              <a:t>63</a:t>
            </a:fld>
            <a:endParaRPr lang="en-US"/>
          </a:p>
        </p:txBody>
      </p:sp>
    </p:spTree>
    <p:extLst>
      <p:ext uri="{BB962C8B-B14F-4D97-AF65-F5344CB8AC3E}">
        <p14:creationId xmlns:p14="http://schemas.microsoft.com/office/powerpoint/2010/main" val="350085916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BDE79A-3F6D-7F3E-381F-7CE21761A9A9}"/>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BF2E8CBC-4F4D-A432-0423-2E94661B82A0}"/>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Date Placeholder 2">
            <a:extLst>
              <a:ext uri="{FF2B5EF4-FFF2-40B4-BE49-F238E27FC236}">
                <a16:creationId xmlns:a16="http://schemas.microsoft.com/office/drawing/2014/main" id="{885F0FF0-8615-409C-565E-EA121063CA30}"/>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panose="020F0502020204030204"/>
                <a:ea typeface="+mn-ea"/>
                <a:cs typeface="+mn-cs"/>
              </a:rPr>
              <a:t>1.7.2013</a:t>
            </a:r>
          </a:p>
        </p:txBody>
      </p:sp>
      <p:sp>
        <p:nvSpPr>
          <p:cNvPr id="4" name="Slide Image Placeholder 3">
            <a:extLst>
              <a:ext uri="{FF2B5EF4-FFF2-40B4-BE49-F238E27FC236}">
                <a16:creationId xmlns:a16="http://schemas.microsoft.com/office/drawing/2014/main" id="{E00ED984-7593-240B-C4C8-F802DE44C192}"/>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B8E0B4E9-D79B-B5DD-1C93-3C060A6B330B}"/>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Micah</a:t>
            </a:r>
          </a:p>
        </p:txBody>
      </p:sp>
      <p:sp>
        <p:nvSpPr>
          <p:cNvPr id="6" name="Footer Placeholder 5">
            <a:extLst>
              <a:ext uri="{FF2B5EF4-FFF2-40B4-BE49-F238E27FC236}">
                <a16:creationId xmlns:a16="http://schemas.microsoft.com/office/drawing/2014/main" id="{B974A983-7A8A-E216-669C-E10D3AEBAA19}"/>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id="{6F727895-E5E7-D96D-96CA-B28B7A253CCA}"/>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panose="020F0502020204030204"/>
                <a:ea typeface="+mn-ea"/>
                <a:cs typeface="+mn-cs"/>
              </a:rPr>
              <a:t>‹#›</a:t>
            </a:r>
          </a:p>
        </p:txBody>
      </p:sp>
    </p:spTree>
    <p:extLst>
      <p:ext uri="{BB962C8B-B14F-4D97-AF65-F5344CB8AC3E}">
        <p14:creationId xmlns:p14="http://schemas.microsoft.com/office/powerpoint/2010/main" val="19102073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479475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5844009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0499947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9448857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9/29/2026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587741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9/29/2026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5879850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5700751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6023525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2725762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5443928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2932654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8669236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336228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9881772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6CE7D5-CF57-46EF-B807-FDD0502418D4}" type="datetimeFigureOut">
              <a:rPr lang="en-US" smtClean="0"/>
              <a:t>9/29/2026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8707108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6CE7D5-CF57-46EF-B807-FDD0502418D4}" type="datetimeFigureOut">
              <a:rPr lang="en-US" smtClean="0"/>
              <a:t>9/29/2026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6778110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US" smtClean="0"/>
              <a:t>9/29/2026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0235037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9/29/2026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71806017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9/29/2026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929015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9/29/2026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84046172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564418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0808786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761724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9/29/2026</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186014224"/>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US" smtClean="0"/>
              <a:t>9/29/2026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3157646781"/>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 id="2147483721" r:id="rId11"/>
    <p:sldLayoutId id="214748367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8.xml"/><Relationship Id="rId6" Type="http://schemas.openxmlformats.org/officeDocument/2006/relationships/image" Target="../media/image6.jpe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hyperlink" Target="https://www.wmata.com/pay/smart-trip/smart-trip-app.html" TargetMode="External"/><Relationship Id="rId2" Type="http://schemas.openxmlformats.org/officeDocument/2006/relationships/notesSlide" Target="../notesSlides/notesSlide8.xml"/><Relationship Id="rId1" Type="http://schemas.openxmlformats.org/officeDocument/2006/relationships/slideLayout" Target="../slideLayouts/slideLayout18.xml"/><Relationship Id="rId5" Type="http://schemas.openxmlformats.org/officeDocument/2006/relationships/image" Target="../media/image8.jpeg"/><Relationship Id="rId4" Type="http://schemas.openxmlformats.org/officeDocument/2006/relationships/hyperlink" Target="https://smarttrip.wmata.com/Account/Login"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18.xml"/><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18.xm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18.xml"/><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18.xm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18.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18.xml"/><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18.xml"/><Relationship Id="rId4" Type="http://schemas.openxmlformats.org/officeDocument/2006/relationships/image" Target="../media/image18.png"/></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18.xml"/><Relationship Id="rId4" Type="http://schemas.openxmlformats.org/officeDocument/2006/relationships/image" Target="../media/image18.png"/></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18.xml"/><Relationship Id="rId4" Type="http://schemas.openxmlformats.org/officeDocument/2006/relationships/image" Target="../media/image18.png"/></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18.xml"/><Relationship Id="rId5" Type="http://schemas.openxmlformats.org/officeDocument/2006/relationships/hyperlink" Target="https://www.senate.gov/general/resources/pdf/Door_Hours.pdf" TargetMode="External"/><Relationship Id="rId4" Type="http://schemas.openxmlformats.org/officeDocument/2006/relationships/image" Target="../media/image19.png"/></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4.xml"/><Relationship Id="rId1" Type="http://schemas.openxmlformats.org/officeDocument/2006/relationships/slideLayout" Target="../slideLayouts/slideLayout18.xml"/><Relationship Id="rId5" Type="http://schemas.openxmlformats.org/officeDocument/2006/relationships/hyperlink" Target="https://www.senate.gov/general/resources/pdf/Door_Hours.pdf" TargetMode="External"/><Relationship Id="rId4" Type="http://schemas.openxmlformats.org/officeDocument/2006/relationships/image" Target="../media/image20.png"/></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5.xml"/><Relationship Id="rId1" Type="http://schemas.openxmlformats.org/officeDocument/2006/relationships/slideLayout" Target="../slideLayouts/slideLayout18.xml"/><Relationship Id="rId4" Type="http://schemas.openxmlformats.org/officeDocument/2006/relationships/image" Target="../media/image18.png"/></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6.xml"/><Relationship Id="rId1" Type="http://schemas.openxmlformats.org/officeDocument/2006/relationships/slideLayout" Target="../slideLayouts/slideLayout18.xml"/><Relationship Id="rId4" Type="http://schemas.openxmlformats.org/officeDocument/2006/relationships/image" Target="../media/image18.png"/></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7.xml"/><Relationship Id="rId1" Type="http://schemas.openxmlformats.org/officeDocument/2006/relationships/slideLayout" Target="../slideLayouts/slideLayout18.xml"/><Relationship Id="rId4" Type="http://schemas.openxmlformats.org/officeDocument/2006/relationships/image" Target="../media/image18.png"/></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8.xml"/><Relationship Id="rId1" Type="http://schemas.openxmlformats.org/officeDocument/2006/relationships/slideLayout" Target="../slideLayouts/slideLayout18.xml"/><Relationship Id="rId4" Type="http://schemas.openxmlformats.org/officeDocument/2006/relationships/image" Target="../media/image18.png"/></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9.xml"/><Relationship Id="rId1" Type="http://schemas.openxmlformats.org/officeDocument/2006/relationships/slideLayout" Target="../slideLayouts/slideLayout18.xml"/><Relationship Id="rId4" Type="http://schemas.openxmlformats.org/officeDocument/2006/relationships/image" Target="../media/image18.png"/></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0.xml"/><Relationship Id="rId1" Type="http://schemas.openxmlformats.org/officeDocument/2006/relationships/slideLayout" Target="../slideLayouts/slideLayout18.xml"/><Relationship Id="rId4" Type="http://schemas.openxmlformats.org/officeDocument/2006/relationships/image" Target="../media/image21.jpeg"/></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1.xml"/><Relationship Id="rId1" Type="http://schemas.openxmlformats.org/officeDocument/2006/relationships/slideLayout" Target="../slideLayouts/slideLayout18.xml"/><Relationship Id="rId4" Type="http://schemas.openxmlformats.org/officeDocument/2006/relationships/image" Target="../media/image21.jpeg"/></Relationships>
</file>

<file path=ppt/slides/_rels/slide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2.xml"/><Relationship Id="rId1" Type="http://schemas.openxmlformats.org/officeDocument/2006/relationships/slideLayout" Target="../slideLayouts/slideLayout18.xml"/><Relationship Id="rId4" Type="http://schemas.openxmlformats.org/officeDocument/2006/relationships/image" Target="../media/image21.jpeg"/></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3.xml"/><Relationship Id="rId1" Type="http://schemas.openxmlformats.org/officeDocument/2006/relationships/slideLayout" Target="../slideLayouts/slideLayout18.xml"/><Relationship Id="rId4" Type="http://schemas.openxmlformats.org/officeDocument/2006/relationships/image" Target="../media/image21.jpeg"/></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4.xml"/><Relationship Id="rId1" Type="http://schemas.openxmlformats.org/officeDocument/2006/relationships/slideLayout" Target="../slideLayouts/slideLayout18.xml"/><Relationship Id="rId4" Type="http://schemas.openxmlformats.org/officeDocument/2006/relationships/image" Target="../media/image21.jpeg"/></Relationships>
</file>

<file path=ppt/slides/_rels/slide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5.xml"/><Relationship Id="rId1" Type="http://schemas.openxmlformats.org/officeDocument/2006/relationships/slideLayout" Target="../slideLayouts/slideLayout18.xml"/><Relationship Id="rId4" Type="http://schemas.openxmlformats.org/officeDocument/2006/relationships/image" Target="../media/image18.pn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7.xml"/><Relationship Id="rId1" Type="http://schemas.openxmlformats.org/officeDocument/2006/relationships/slideLayout" Target="../slideLayouts/slideLayout18.xml"/><Relationship Id="rId6" Type="http://schemas.openxmlformats.org/officeDocument/2006/relationships/hyperlink" Target="https://bit.ly/Dining-Options-on-Capitol-Hill" TargetMode="External"/><Relationship Id="rId5" Type="http://schemas.openxmlformats.org/officeDocument/2006/relationships/image" Target="../media/image23.jpeg"/><Relationship Id="rId4" Type="http://schemas.openxmlformats.org/officeDocument/2006/relationships/image" Target="../media/image22.png"/></Relationships>
</file>

<file path=ppt/slides/_rels/slide39.xml.rels><?xml version="1.0" encoding="UTF-8" standalone="yes"?>
<Relationships xmlns="http://schemas.openxmlformats.org/package/2006/relationships"><Relationship Id="rId3" Type="http://schemas.openxmlformats.org/officeDocument/2006/relationships/hyperlink" Target="https://www.uscp.gov/sites/evo-subsites/uscp.house.gov/files/evo-media-document/prohibited-items-list-graphic-vertical_1.pdf" TargetMode="External"/><Relationship Id="rId2" Type="http://schemas.openxmlformats.org/officeDocument/2006/relationships/notesSlide" Target="../notesSlides/notesSlide38.xml"/><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notesSlide" Target="../notesSlides/notesSlide39.xml"/><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2.xml"/><Relationship Id="rId1" Type="http://schemas.openxmlformats.org/officeDocument/2006/relationships/slideLayout" Target="../slideLayouts/slideLayout18.xml"/><Relationship Id="rId5" Type="http://schemas.openxmlformats.org/officeDocument/2006/relationships/image" Target="../media/image27.png"/><Relationship Id="rId4" Type="http://schemas.openxmlformats.org/officeDocument/2006/relationships/image" Target="../media/image26.png"/></Relationships>
</file>

<file path=ppt/slides/_rels/slide4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3.xml"/><Relationship Id="rId1" Type="http://schemas.openxmlformats.org/officeDocument/2006/relationships/slideLayout" Target="../slideLayouts/slideLayout18.xml"/><Relationship Id="rId5" Type="http://schemas.openxmlformats.org/officeDocument/2006/relationships/image" Target="../media/image29.jpeg"/><Relationship Id="rId4" Type="http://schemas.openxmlformats.org/officeDocument/2006/relationships/hyperlink" Target="mailto:noreply@advocacyassociates.com" TargetMode="External"/></Relationships>
</file>

<file path=ppt/slides/_rels/slide4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4.xml"/><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5.xml"/><Relationship Id="rId1" Type="http://schemas.openxmlformats.org/officeDocument/2006/relationships/slideLayout" Target="../slideLayouts/slideLayout18.xml"/></Relationships>
</file>

<file path=ppt/slides/_rels/slide4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6.xml"/><Relationship Id="rId1" Type="http://schemas.openxmlformats.org/officeDocument/2006/relationships/slideLayout" Target="../slideLayouts/slideLayout18.xml"/></Relationships>
</file>

<file path=ppt/slides/_rels/slide4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7.xml"/><Relationship Id="rId1" Type="http://schemas.openxmlformats.org/officeDocument/2006/relationships/slideLayout" Target="../slideLayouts/slideLayout18.xml"/></Relationships>
</file>

<file path=ppt/slides/_rels/slide4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8.xml"/><Relationship Id="rId1" Type="http://schemas.openxmlformats.org/officeDocument/2006/relationships/slideLayout" Target="../slideLayouts/slideLayout18.xml"/></Relationships>
</file>

<file path=ppt/slides/_rels/slide5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49.xml"/><Relationship Id="rId1" Type="http://schemas.openxmlformats.org/officeDocument/2006/relationships/slideLayout" Target="../slideLayouts/slideLayout18.xml"/></Relationships>
</file>

<file path=ppt/slides/_rels/slide5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50.xml"/><Relationship Id="rId1" Type="http://schemas.openxmlformats.org/officeDocument/2006/relationships/slideLayout" Target="../slideLayouts/slideLayout18.xml"/></Relationships>
</file>

<file path=ppt/slides/_rels/slide5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51.xml"/><Relationship Id="rId1" Type="http://schemas.openxmlformats.org/officeDocument/2006/relationships/slideLayout" Target="../slideLayouts/slideLayout18.xml"/></Relationships>
</file>

<file path=ppt/slides/_rels/slide5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52.xml"/><Relationship Id="rId1" Type="http://schemas.openxmlformats.org/officeDocument/2006/relationships/slideLayout" Target="../slideLayouts/slideLayout18.xml"/><Relationship Id="rId5" Type="http://schemas.openxmlformats.org/officeDocument/2006/relationships/image" Target="../media/image34.png"/><Relationship Id="rId4" Type="http://schemas.openxmlformats.org/officeDocument/2006/relationships/image" Target="../media/image33.png"/></Relationships>
</file>

<file path=ppt/slides/_rels/slide5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53.xml"/><Relationship Id="rId1" Type="http://schemas.openxmlformats.org/officeDocument/2006/relationships/slideLayout" Target="../slideLayouts/slideLayout18.xml"/></Relationships>
</file>

<file path=ppt/slides/_rels/slide5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54.xml"/><Relationship Id="rId1" Type="http://schemas.openxmlformats.org/officeDocument/2006/relationships/slideLayout" Target="../slideLayouts/slideLayout18.xml"/></Relationships>
</file>

<file path=ppt/slides/_rels/slide5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55.xml"/><Relationship Id="rId1" Type="http://schemas.openxmlformats.org/officeDocument/2006/relationships/slideLayout" Target="../slideLayouts/slideLayout18.xml"/></Relationships>
</file>

<file path=ppt/slides/_rels/slide5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56.xml"/><Relationship Id="rId1" Type="http://schemas.openxmlformats.org/officeDocument/2006/relationships/slideLayout" Target="../slideLayouts/slideLayout18.xml"/></Relationships>
</file>

<file path=ppt/slides/_rels/slide5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57.xml"/><Relationship Id="rId1" Type="http://schemas.openxmlformats.org/officeDocument/2006/relationships/slideLayout" Target="../slideLayouts/slideLayout18.xml"/><Relationship Id="rId4" Type="http://schemas.openxmlformats.org/officeDocument/2006/relationships/hyperlink" Target="mailto:policy@ndsccenter.org" TargetMode="Externa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8.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8.xml"/></Relationships>
</file>

<file path=ppt/slides/_rels/slide6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61.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txBody>
          <a:bodyPr/>
          <a:lstStyle/>
          <a:p>
            <a:pPr defTabSz="609630"/>
            <a:endParaRPr lang="en-US" sz="1200">
              <a:solidFill>
                <a:prstClr val="black"/>
              </a:solidFill>
              <a:latin typeface="Calibri"/>
            </a:endParaRPr>
          </a:p>
        </p:txBody>
      </p:sp>
      <p:grpSp>
        <p:nvGrpSpPr>
          <p:cNvPr id="3" name="Group 3"/>
          <p:cNvGrpSpPr/>
          <p:nvPr/>
        </p:nvGrpSpPr>
        <p:grpSpPr>
          <a:xfrm>
            <a:off x="4303336" y="2160915"/>
            <a:ext cx="3585330" cy="3904759"/>
            <a:chOff x="0" y="0"/>
            <a:chExt cx="1320635" cy="1438295"/>
          </a:xfrm>
        </p:grpSpPr>
        <p:sp>
          <p:nvSpPr>
            <p:cNvPr id="4" name="Freeform 4"/>
            <p:cNvSpPr/>
            <p:nvPr/>
          </p:nvSpPr>
          <p:spPr>
            <a:xfrm>
              <a:off x="0" y="0"/>
              <a:ext cx="1320635" cy="1438295"/>
            </a:xfrm>
            <a:custGeom>
              <a:avLst/>
              <a:gdLst/>
              <a:ahLst/>
              <a:cxnLst/>
              <a:rect l="l" t="t" r="r" b="b"/>
              <a:pathLst>
                <a:path w="1320635" h="1438295">
                  <a:moveTo>
                    <a:pt x="66220" y="0"/>
                  </a:moveTo>
                  <a:lnTo>
                    <a:pt x="1254416" y="0"/>
                  </a:lnTo>
                  <a:cubicBezTo>
                    <a:pt x="1271978" y="0"/>
                    <a:pt x="1288821" y="6977"/>
                    <a:pt x="1301240" y="19395"/>
                  </a:cubicBezTo>
                  <a:cubicBezTo>
                    <a:pt x="1313659" y="31814"/>
                    <a:pt x="1320635" y="48657"/>
                    <a:pt x="1320635" y="66220"/>
                  </a:cubicBezTo>
                  <a:lnTo>
                    <a:pt x="1320635" y="1372075"/>
                  </a:lnTo>
                  <a:cubicBezTo>
                    <a:pt x="1320635" y="1389638"/>
                    <a:pt x="1313659" y="1406481"/>
                    <a:pt x="1301240" y="1418900"/>
                  </a:cubicBezTo>
                  <a:cubicBezTo>
                    <a:pt x="1288821" y="1431318"/>
                    <a:pt x="1271978" y="1438295"/>
                    <a:pt x="1254416" y="1438295"/>
                  </a:cubicBezTo>
                  <a:lnTo>
                    <a:pt x="66220" y="1438295"/>
                  </a:lnTo>
                  <a:cubicBezTo>
                    <a:pt x="48657" y="1438295"/>
                    <a:pt x="31814" y="1431318"/>
                    <a:pt x="19395" y="1418900"/>
                  </a:cubicBezTo>
                  <a:cubicBezTo>
                    <a:pt x="6977" y="1406481"/>
                    <a:pt x="0" y="1389638"/>
                    <a:pt x="0" y="1372075"/>
                  </a:cubicBezTo>
                  <a:lnTo>
                    <a:pt x="0" y="66220"/>
                  </a:lnTo>
                  <a:cubicBezTo>
                    <a:pt x="0" y="48657"/>
                    <a:pt x="6977" y="31814"/>
                    <a:pt x="19395" y="19395"/>
                  </a:cubicBezTo>
                  <a:cubicBezTo>
                    <a:pt x="31814" y="6977"/>
                    <a:pt x="48657" y="0"/>
                    <a:pt x="66220" y="0"/>
                  </a:cubicBezTo>
                  <a:close/>
                </a:path>
              </a:pathLst>
            </a:custGeom>
            <a:blipFill>
              <a:blip r:embed="rId3"/>
              <a:stretch>
                <a:fillRect l="-3975" r="-3975"/>
              </a:stretch>
            </a:blipFill>
            <a:ln w="95250" cap="rnd">
              <a:solidFill>
                <a:srgbClr val="FFFFFF"/>
              </a:solidFill>
              <a:prstDash val="solid"/>
              <a:round/>
            </a:ln>
          </p:spPr>
          <p:txBody>
            <a:bodyPr/>
            <a:lstStyle/>
            <a:p>
              <a:pPr defTabSz="609630"/>
              <a:endParaRPr lang="en-US" sz="1200">
                <a:solidFill>
                  <a:prstClr val="black"/>
                </a:solidFill>
                <a:latin typeface="Calibri"/>
              </a:endParaRPr>
            </a:p>
          </p:txBody>
        </p:sp>
      </p:grpSp>
      <p:grpSp>
        <p:nvGrpSpPr>
          <p:cNvPr id="5" name="Group 5"/>
          <p:cNvGrpSpPr/>
          <p:nvPr/>
        </p:nvGrpSpPr>
        <p:grpSpPr>
          <a:xfrm>
            <a:off x="3505145" y="5673856"/>
            <a:ext cx="5181711" cy="1044809"/>
            <a:chOff x="0" y="0"/>
            <a:chExt cx="2047096" cy="412764"/>
          </a:xfrm>
        </p:grpSpPr>
        <p:sp>
          <p:nvSpPr>
            <p:cNvPr id="6" name="Freeform 6"/>
            <p:cNvSpPr/>
            <p:nvPr/>
          </p:nvSpPr>
          <p:spPr>
            <a:xfrm>
              <a:off x="0" y="0"/>
              <a:ext cx="2047096" cy="412764"/>
            </a:xfrm>
            <a:custGeom>
              <a:avLst/>
              <a:gdLst/>
              <a:ahLst/>
              <a:cxnLst/>
              <a:rect l="l" t="t" r="r" b="b"/>
              <a:pathLst>
                <a:path w="2047096" h="412764">
                  <a:moveTo>
                    <a:pt x="31874" y="0"/>
                  </a:moveTo>
                  <a:lnTo>
                    <a:pt x="2015222" y="0"/>
                  </a:lnTo>
                  <a:cubicBezTo>
                    <a:pt x="2023676" y="0"/>
                    <a:pt x="2031783" y="3358"/>
                    <a:pt x="2037760" y="9336"/>
                  </a:cubicBezTo>
                  <a:cubicBezTo>
                    <a:pt x="2043738" y="15313"/>
                    <a:pt x="2047096" y="23420"/>
                    <a:pt x="2047096" y="31874"/>
                  </a:cubicBezTo>
                  <a:lnTo>
                    <a:pt x="2047096" y="380890"/>
                  </a:lnTo>
                  <a:cubicBezTo>
                    <a:pt x="2047096" y="398494"/>
                    <a:pt x="2032825" y="412764"/>
                    <a:pt x="2015222" y="412764"/>
                  </a:cubicBezTo>
                  <a:lnTo>
                    <a:pt x="31874" y="412764"/>
                  </a:lnTo>
                  <a:cubicBezTo>
                    <a:pt x="23420" y="412764"/>
                    <a:pt x="15313" y="409406"/>
                    <a:pt x="9336" y="403429"/>
                  </a:cubicBezTo>
                  <a:cubicBezTo>
                    <a:pt x="3358" y="397451"/>
                    <a:pt x="0" y="389344"/>
                    <a:pt x="0" y="380890"/>
                  </a:cubicBezTo>
                  <a:lnTo>
                    <a:pt x="0" y="31874"/>
                  </a:lnTo>
                  <a:cubicBezTo>
                    <a:pt x="0" y="23420"/>
                    <a:pt x="3358" y="15313"/>
                    <a:pt x="9336" y="9336"/>
                  </a:cubicBezTo>
                  <a:cubicBezTo>
                    <a:pt x="15313" y="3358"/>
                    <a:pt x="23420" y="0"/>
                    <a:pt x="31874" y="0"/>
                  </a:cubicBezTo>
                  <a:close/>
                </a:path>
              </a:pathLst>
            </a:custGeom>
            <a:solidFill>
              <a:srgbClr val="383F7F"/>
            </a:solidFill>
          </p:spPr>
          <p:txBody>
            <a:bodyPr/>
            <a:lstStyle/>
            <a:p>
              <a:pPr defTabSz="609630"/>
              <a:endParaRPr lang="en-US" sz="1200">
                <a:solidFill>
                  <a:prstClr val="black"/>
                </a:solidFill>
                <a:latin typeface="Calibri"/>
              </a:endParaRPr>
            </a:p>
          </p:txBody>
        </p:sp>
        <p:sp>
          <p:nvSpPr>
            <p:cNvPr id="7" name="TextBox 7"/>
            <p:cNvSpPr txBox="1"/>
            <p:nvPr/>
          </p:nvSpPr>
          <p:spPr>
            <a:xfrm>
              <a:off x="0" y="-38100"/>
              <a:ext cx="2047096" cy="450864"/>
            </a:xfrm>
            <a:prstGeom prst="rect">
              <a:avLst/>
            </a:prstGeom>
          </p:spPr>
          <p:txBody>
            <a:bodyPr lIns="33867" tIns="33867" rIns="33867" bIns="33867" rtlCol="0" anchor="ctr"/>
            <a:lstStyle/>
            <a:p>
              <a:pPr algn="ctr" defTabSz="609630">
                <a:lnSpc>
                  <a:spcPts val="2233"/>
                </a:lnSpc>
              </a:pPr>
              <a:endParaRPr sz="1200">
                <a:solidFill>
                  <a:prstClr val="black"/>
                </a:solidFill>
                <a:latin typeface="Calibri"/>
              </a:endParaRPr>
            </a:p>
          </p:txBody>
        </p:sp>
      </p:grpSp>
      <p:sp>
        <p:nvSpPr>
          <p:cNvPr id="8" name="TextBox 8"/>
          <p:cNvSpPr txBox="1"/>
          <p:nvPr/>
        </p:nvSpPr>
        <p:spPr>
          <a:xfrm>
            <a:off x="3553878" y="5779006"/>
            <a:ext cx="5084244" cy="790922"/>
          </a:xfrm>
          <a:prstGeom prst="rect">
            <a:avLst/>
          </a:prstGeom>
        </p:spPr>
        <p:txBody>
          <a:bodyPr lIns="0" tIns="0" rIns="0" bIns="0" rtlCol="0" anchor="t">
            <a:spAutoFit/>
          </a:bodyPr>
          <a:lstStyle/>
          <a:p>
            <a:pPr algn="ctr" defTabSz="609630">
              <a:lnSpc>
                <a:spcPts val="3221"/>
              </a:lnSpc>
            </a:pPr>
            <a:r>
              <a:rPr lang="en-US" sz="2301" b="1">
                <a:solidFill>
                  <a:srgbClr val="FFFFFF"/>
                </a:solidFill>
                <a:latin typeface="Roboto Slab" pitchFamily="2" charset="0"/>
                <a:ea typeface="Roboto Slab" pitchFamily="2" charset="0"/>
                <a:cs typeface="Roboto Slab" pitchFamily="2" charset="0"/>
                <a:sym typeface="Roboto Slab Bold"/>
              </a:rPr>
              <a:t>Micah Rothkopf</a:t>
            </a:r>
          </a:p>
          <a:p>
            <a:pPr algn="ctr" defTabSz="609630">
              <a:lnSpc>
                <a:spcPts val="3221"/>
              </a:lnSpc>
            </a:pPr>
            <a:r>
              <a:rPr lang="en-US" sz="2301">
                <a:solidFill>
                  <a:srgbClr val="FFFFFF"/>
                </a:solidFill>
                <a:latin typeface="Roboto Slab" pitchFamily="2" charset="0"/>
                <a:ea typeface="Roboto Slab" pitchFamily="2" charset="0"/>
                <a:cs typeface="Roboto Slab" pitchFamily="2" charset="0"/>
                <a:sym typeface="Roboto Slab"/>
              </a:rPr>
              <a:t>NDSC Policy &amp; Advocacy Associate</a:t>
            </a:r>
          </a:p>
        </p:txBody>
      </p:sp>
      <p:grpSp>
        <p:nvGrpSpPr>
          <p:cNvPr id="9" name="Group 9"/>
          <p:cNvGrpSpPr/>
          <p:nvPr/>
        </p:nvGrpSpPr>
        <p:grpSpPr>
          <a:xfrm>
            <a:off x="106849" y="267972"/>
            <a:ext cx="11978302" cy="1707641"/>
            <a:chOff x="0" y="0"/>
            <a:chExt cx="4732169" cy="674624"/>
          </a:xfrm>
        </p:grpSpPr>
        <p:sp>
          <p:nvSpPr>
            <p:cNvPr id="10" name="Freeform 10"/>
            <p:cNvSpPr/>
            <p:nvPr/>
          </p:nvSpPr>
          <p:spPr>
            <a:xfrm>
              <a:off x="0" y="0"/>
              <a:ext cx="4732169" cy="674624"/>
            </a:xfrm>
            <a:custGeom>
              <a:avLst/>
              <a:gdLst/>
              <a:ahLst/>
              <a:cxnLst/>
              <a:rect l="l" t="t" r="r" b="b"/>
              <a:pathLst>
                <a:path w="4732169" h="674624">
                  <a:moveTo>
                    <a:pt x="13788" y="0"/>
                  </a:moveTo>
                  <a:lnTo>
                    <a:pt x="4718381" y="0"/>
                  </a:lnTo>
                  <a:cubicBezTo>
                    <a:pt x="4725996" y="0"/>
                    <a:pt x="4732169" y="6173"/>
                    <a:pt x="4732169" y="13788"/>
                  </a:cubicBezTo>
                  <a:lnTo>
                    <a:pt x="4732169" y="660835"/>
                  </a:lnTo>
                  <a:cubicBezTo>
                    <a:pt x="4732169" y="668451"/>
                    <a:pt x="4725996" y="674624"/>
                    <a:pt x="4718381" y="674624"/>
                  </a:cubicBezTo>
                  <a:lnTo>
                    <a:pt x="13788" y="674624"/>
                  </a:lnTo>
                  <a:cubicBezTo>
                    <a:pt x="6173" y="674624"/>
                    <a:pt x="0" y="668451"/>
                    <a:pt x="0" y="660835"/>
                  </a:cubicBezTo>
                  <a:lnTo>
                    <a:pt x="0" y="13788"/>
                  </a:lnTo>
                  <a:cubicBezTo>
                    <a:pt x="0" y="6173"/>
                    <a:pt x="6173" y="0"/>
                    <a:pt x="13788" y="0"/>
                  </a:cubicBezTo>
                  <a:close/>
                </a:path>
              </a:pathLst>
            </a:custGeom>
            <a:solidFill>
              <a:srgbClr val="383F7F"/>
            </a:solidFill>
          </p:spPr>
          <p:txBody>
            <a:bodyPr/>
            <a:lstStyle/>
            <a:p>
              <a:pPr defTabSz="609630"/>
              <a:endParaRPr lang="en-US" sz="1200">
                <a:solidFill>
                  <a:prstClr val="black"/>
                </a:solidFill>
                <a:latin typeface="Calibri"/>
              </a:endParaRPr>
            </a:p>
          </p:txBody>
        </p:sp>
        <p:sp>
          <p:nvSpPr>
            <p:cNvPr id="11" name="TextBox 11"/>
            <p:cNvSpPr txBox="1"/>
            <p:nvPr/>
          </p:nvSpPr>
          <p:spPr>
            <a:xfrm>
              <a:off x="0" y="-38100"/>
              <a:ext cx="4732169" cy="712724"/>
            </a:xfrm>
            <a:prstGeom prst="rect">
              <a:avLst/>
            </a:prstGeom>
          </p:spPr>
          <p:txBody>
            <a:bodyPr lIns="33867" tIns="33867" rIns="33867" bIns="33867" rtlCol="0" anchor="ctr"/>
            <a:lstStyle/>
            <a:p>
              <a:pPr algn="ctr" defTabSz="609630">
                <a:lnSpc>
                  <a:spcPts val="2233"/>
                </a:lnSpc>
              </a:pPr>
              <a:endParaRPr sz="1200">
                <a:solidFill>
                  <a:prstClr val="black"/>
                </a:solidFill>
                <a:latin typeface="Calibri"/>
              </a:endParaRPr>
            </a:p>
          </p:txBody>
        </p:sp>
      </p:grpSp>
      <p:sp>
        <p:nvSpPr>
          <p:cNvPr id="12" name="TextBox 12"/>
          <p:cNvSpPr txBox="1"/>
          <p:nvPr/>
        </p:nvSpPr>
        <p:spPr>
          <a:xfrm>
            <a:off x="1325828" y="327980"/>
            <a:ext cx="9540345" cy="1481431"/>
          </a:xfrm>
          <a:prstGeom prst="rect">
            <a:avLst/>
          </a:prstGeom>
        </p:spPr>
        <p:txBody>
          <a:bodyPr lIns="0" tIns="0" rIns="0" bIns="0" rtlCol="0" anchor="t">
            <a:spAutoFit/>
          </a:bodyPr>
          <a:lstStyle/>
          <a:p>
            <a:pPr algn="ctr" defTabSz="609630">
              <a:lnSpc>
                <a:spcPts val="5973"/>
              </a:lnSpc>
            </a:pPr>
            <a:r>
              <a:rPr lang="en-US" sz="4266" b="1">
                <a:solidFill>
                  <a:srgbClr val="FFFFFF"/>
                </a:solidFill>
                <a:latin typeface="Roboto Slab" pitchFamily="2" charset="0"/>
                <a:ea typeface="Roboto Slab" pitchFamily="2" charset="0"/>
                <a:cs typeface="Roboto Slab" pitchFamily="2" charset="0"/>
                <a:sym typeface="Roboto Slab Bold"/>
              </a:rPr>
              <a:t>Preparing for Capitol Hill:</a:t>
            </a:r>
          </a:p>
          <a:p>
            <a:pPr algn="ctr" defTabSz="609630">
              <a:lnSpc>
                <a:spcPts val="5973"/>
              </a:lnSpc>
            </a:pPr>
            <a:r>
              <a:rPr lang="en-US" sz="4266" b="1">
                <a:solidFill>
                  <a:srgbClr val="FFFFFF"/>
                </a:solidFill>
                <a:latin typeface="Roboto Slab" pitchFamily="2" charset="0"/>
                <a:ea typeface="Roboto Slab" pitchFamily="2" charset="0"/>
                <a:cs typeface="Roboto Slab" pitchFamily="2" charset="0"/>
                <a:sym typeface="Roboto Slab Bold"/>
              </a:rPr>
              <a:t>Logistics and Expectations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Freeform 2">
            <a:extLst>
              <a:ext uri="{FF2B5EF4-FFF2-40B4-BE49-F238E27FC236}">
                <a16:creationId xmlns:a16="http://schemas.microsoft.com/office/drawing/2014/main" id="{945C9906-4D94-834B-39F1-DCBF4ABD2CB3}"/>
              </a:ext>
            </a:extLst>
          </p:cNvPr>
          <p:cNvSpPr/>
          <p:nvPr/>
        </p:nvSpPr>
        <p:spPr>
          <a:xfrm rot="-5400000">
            <a:off x="7198277" y="971094"/>
            <a:ext cx="5463251" cy="4146096"/>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3"/>
            <a:stretch>
              <a:fillRect l="-46310" t="-189500" r="-32220" b="-4560"/>
            </a:stretch>
          </a:blipFill>
        </p:spPr>
        <p:txBody>
          <a:bodyPr/>
          <a:lstStyle/>
          <a:p>
            <a:endParaRPr lang="en-US" sz="1200"/>
          </a:p>
        </p:txBody>
      </p:sp>
      <p:sp>
        <p:nvSpPr>
          <p:cNvPr id="2" name="AutoShape 2"/>
          <p:cNvSpPr/>
          <p:nvPr/>
        </p:nvSpPr>
        <p:spPr>
          <a:xfrm flipV="1">
            <a:off x="450211" y="1916742"/>
            <a:ext cx="5943600" cy="0"/>
          </a:xfrm>
          <a:prstGeom prst="line">
            <a:avLst/>
          </a:prstGeom>
          <a:ln w="50800" cap="flat">
            <a:solidFill>
              <a:srgbClr val="C79D4F"/>
            </a:solidFill>
            <a:prstDash val="solid"/>
            <a:headEnd type="none" w="sm" len="sm"/>
            <a:tailEnd type="none" w="sm" len="sm"/>
          </a:ln>
        </p:spPr>
        <p:txBody>
          <a:bodyPr/>
          <a:lstStyle/>
          <a:p>
            <a:endParaRPr lang="en-US" sz="1434">
              <a:latin typeface="Cambria" panose="02040503050406030204" pitchFamily="18" charset="0"/>
              <a:ea typeface="Cambria" panose="02040503050406030204" pitchFamily="18" charset="0"/>
              <a:cs typeface="Calibri"/>
            </a:endParaRPr>
          </a:p>
        </p:txBody>
      </p:sp>
      <p:sp>
        <p:nvSpPr>
          <p:cNvPr id="4" name="TextBox 4"/>
          <p:cNvSpPr txBox="1"/>
          <p:nvPr/>
        </p:nvSpPr>
        <p:spPr>
          <a:xfrm>
            <a:off x="450210" y="969703"/>
            <a:ext cx="10109651" cy="806888"/>
          </a:xfrm>
          <a:prstGeom prst="rect">
            <a:avLst/>
          </a:prstGeom>
        </p:spPr>
        <p:txBody>
          <a:bodyPr wrap="square" lIns="0" tIns="0" rIns="0" bIns="0" rtlCol="0" anchor="t">
            <a:spAutoFit/>
          </a:bodyPr>
          <a:lstStyle/>
          <a:p>
            <a:pPr>
              <a:lnSpc>
                <a:spcPts val="6745"/>
              </a:lnSpc>
            </a:pPr>
            <a:r>
              <a:rPr lang="en-US" sz="4800" b="1">
                <a:solidFill>
                  <a:srgbClr val="383F7F"/>
                </a:solidFill>
                <a:latin typeface="Cambria" panose="02040503050406030204" pitchFamily="18" charset="0"/>
                <a:ea typeface="Cambria" panose="02040503050406030204" pitchFamily="18" charset="0"/>
                <a:cs typeface="Calibri"/>
                <a:sym typeface="Roboto Slab"/>
              </a:rPr>
              <a:t>Preparing for Capitol Hill</a:t>
            </a:r>
            <a:endParaRPr lang="en-US" sz="4800" b="1">
              <a:solidFill>
                <a:srgbClr val="383F7F"/>
              </a:solidFill>
              <a:latin typeface="Cambria" panose="02040503050406030204" pitchFamily="18" charset="0"/>
              <a:ea typeface="Cambria" panose="02040503050406030204" pitchFamily="18" charset="0"/>
              <a:cs typeface="Calibri"/>
            </a:endParaRPr>
          </a:p>
        </p:txBody>
      </p:sp>
      <p:sp>
        <p:nvSpPr>
          <p:cNvPr id="5" name="TextBox 5"/>
          <p:cNvSpPr txBox="1"/>
          <p:nvPr/>
        </p:nvSpPr>
        <p:spPr>
          <a:xfrm>
            <a:off x="450210" y="3096928"/>
            <a:ext cx="5291025" cy="895758"/>
          </a:xfrm>
          <a:prstGeom prst="rect">
            <a:avLst/>
          </a:prstGeom>
        </p:spPr>
        <p:txBody>
          <a:bodyPr wrap="square" lIns="0" tIns="0" rIns="0" bIns="0" rtlCol="0" anchor="t">
            <a:spAutoFit/>
          </a:bodyPr>
          <a:lstStyle/>
          <a:p>
            <a:pPr>
              <a:lnSpc>
                <a:spcPts val="3567"/>
              </a:lnSpc>
            </a:pPr>
            <a:r>
              <a:rPr lang="en-US" sz="2500" b="1">
                <a:solidFill>
                  <a:srgbClr val="383F7F"/>
                </a:solidFill>
                <a:latin typeface="Cambria" panose="02040503050406030204" pitchFamily="18" charset="0"/>
                <a:ea typeface="Cambria" panose="02040503050406030204" pitchFamily="18" charset="0"/>
                <a:cs typeface="Calibri"/>
                <a:sym typeface="Roboto Slab"/>
              </a:rPr>
              <a:t>Micah Rothkopf</a:t>
            </a:r>
            <a:endParaRPr lang="en-US" b="1">
              <a:solidFill>
                <a:srgbClr val="000000"/>
              </a:solidFill>
              <a:latin typeface="Cambria" panose="02040503050406030204" pitchFamily="18" charset="0"/>
              <a:ea typeface="Cambria" panose="02040503050406030204" pitchFamily="18" charset="0"/>
              <a:cs typeface="Calibri"/>
            </a:endParaRPr>
          </a:p>
          <a:p>
            <a:pPr>
              <a:lnSpc>
                <a:spcPts val="3567"/>
              </a:lnSpc>
            </a:pPr>
            <a:r>
              <a:rPr lang="en-US" sz="2500">
                <a:solidFill>
                  <a:srgbClr val="383F7F"/>
                </a:solidFill>
                <a:latin typeface="Cambria" panose="02040503050406030204" pitchFamily="18" charset="0"/>
                <a:ea typeface="Cambria" panose="02040503050406030204" pitchFamily="18" charset="0"/>
                <a:cs typeface="Calibri"/>
                <a:sym typeface="Roboto Slab"/>
              </a:rPr>
              <a:t>NDSC Policy &amp; Advocacy Associate</a:t>
            </a:r>
            <a:endParaRPr lang="en-US">
              <a:latin typeface="Cambria" panose="02040503050406030204" pitchFamily="18" charset="0"/>
              <a:ea typeface="Cambria" panose="02040503050406030204" pitchFamily="18" charset="0"/>
            </a:endParaRPr>
          </a:p>
        </p:txBody>
      </p:sp>
      <p:grpSp>
        <p:nvGrpSpPr>
          <p:cNvPr id="9" name="Group 8">
            <a:extLst>
              <a:ext uri="{FF2B5EF4-FFF2-40B4-BE49-F238E27FC236}">
                <a16:creationId xmlns:a16="http://schemas.microsoft.com/office/drawing/2014/main" id="{D39CFA46-F087-F06E-7C0F-1081083577D0}"/>
              </a:ext>
            </a:extLst>
          </p:cNvPr>
          <p:cNvGrpSpPr/>
          <p:nvPr/>
        </p:nvGrpSpPr>
        <p:grpSpPr>
          <a:xfrm>
            <a:off x="0" y="5974235"/>
            <a:ext cx="12192000" cy="888448"/>
            <a:chOff x="0" y="5974235"/>
            <a:chExt cx="12192000" cy="888448"/>
          </a:xfrm>
        </p:grpSpPr>
        <p:sp>
          <p:nvSpPr>
            <p:cNvPr id="7" name="Freeform 7"/>
            <p:cNvSpPr/>
            <p:nvPr/>
          </p:nvSpPr>
          <p:spPr>
            <a:xfrm rot="16200000">
              <a:off x="5651776" y="322459"/>
              <a:ext cx="888448" cy="12192000"/>
            </a:xfrm>
            <a:custGeom>
              <a:avLst/>
              <a:gdLst/>
              <a:ahLst/>
              <a:cxnLst/>
              <a:rect l="l" t="t" r="r" b="b"/>
              <a:pathLst>
                <a:path w="967907" h="11144250">
                  <a:moveTo>
                    <a:pt x="0" y="0"/>
                  </a:moveTo>
                  <a:lnTo>
                    <a:pt x="967906" y="0"/>
                  </a:lnTo>
                  <a:lnTo>
                    <a:pt x="967906" y="11144250"/>
                  </a:lnTo>
                  <a:lnTo>
                    <a:pt x="0" y="11144250"/>
                  </a:lnTo>
                  <a:lnTo>
                    <a:pt x="0" y="0"/>
                  </a:lnTo>
                  <a:close/>
                </a:path>
              </a:pathLst>
            </a:custGeom>
            <a:blipFill>
              <a:blip r:embed="rId4"/>
              <a:stretch>
                <a:fillRect l="-66801" r="-799201" b="-4874"/>
              </a:stretch>
            </a:blipFill>
          </p:spPr>
          <p:txBody>
            <a:bodyPr/>
            <a:lstStyle/>
            <a:p>
              <a:endParaRPr lang="en-US" sz="1434">
                <a:latin typeface="Calibri"/>
                <a:ea typeface="Calibri"/>
                <a:cs typeface="Calibri"/>
              </a:endParaRPr>
            </a:p>
          </p:txBody>
        </p:sp>
        <p:sp>
          <p:nvSpPr>
            <p:cNvPr id="8" name="Freeform 8"/>
            <p:cNvSpPr/>
            <p:nvPr/>
          </p:nvSpPr>
          <p:spPr>
            <a:xfrm>
              <a:off x="152400" y="6141720"/>
              <a:ext cx="2161493" cy="611906"/>
            </a:xfrm>
            <a:custGeom>
              <a:avLst/>
              <a:gdLst/>
              <a:ahLst/>
              <a:cxnLst/>
              <a:rect l="l" t="t" r="r" b="b"/>
              <a:pathLst>
                <a:path w="2046128" h="579247">
                  <a:moveTo>
                    <a:pt x="0" y="0"/>
                  </a:moveTo>
                  <a:lnTo>
                    <a:pt x="2046129" y="0"/>
                  </a:lnTo>
                  <a:lnTo>
                    <a:pt x="2046129" y="579247"/>
                  </a:lnTo>
                  <a:lnTo>
                    <a:pt x="0" y="579247"/>
                  </a:lnTo>
                  <a:lnTo>
                    <a:pt x="0" y="0"/>
                  </a:lnTo>
                  <a:close/>
                </a:path>
              </a:pathLst>
            </a:custGeom>
            <a:blipFill>
              <a:blip r:embed="rId5"/>
              <a:stretch>
                <a:fillRect/>
              </a:stretch>
            </a:blipFill>
          </p:spPr>
          <p:txBody>
            <a:bodyPr/>
            <a:lstStyle/>
            <a:p>
              <a:endParaRPr lang="en-US" sz="1434">
                <a:latin typeface="Calibri"/>
                <a:ea typeface="Calibri"/>
                <a:cs typeface="Calibri"/>
              </a:endParaRPr>
            </a:p>
          </p:txBody>
        </p:sp>
      </p:grpSp>
      <p:sp>
        <p:nvSpPr>
          <p:cNvPr id="10" name="TextBox 4">
            <a:extLst>
              <a:ext uri="{FF2B5EF4-FFF2-40B4-BE49-F238E27FC236}">
                <a16:creationId xmlns:a16="http://schemas.microsoft.com/office/drawing/2014/main" id="{42015E26-3637-FCBA-5996-38AD1179B802}"/>
              </a:ext>
            </a:extLst>
          </p:cNvPr>
          <p:cNvSpPr txBox="1"/>
          <p:nvPr/>
        </p:nvSpPr>
        <p:spPr>
          <a:xfrm>
            <a:off x="450210" y="1946258"/>
            <a:ext cx="10109651" cy="761042"/>
          </a:xfrm>
          <a:prstGeom prst="rect">
            <a:avLst/>
          </a:prstGeom>
        </p:spPr>
        <p:txBody>
          <a:bodyPr wrap="square" lIns="0" tIns="0" rIns="0" bIns="0" rtlCol="0" anchor="t">
            <a:spAutoFit/>
          </a:bodyPr>
          <a:lstStyle/>
          <a:p>
            <a:pPr>
              <a:lnSpc>
                <a:spcPts val="6745"/>
              </a:lnSpc>
            </a:pPr>
            <a:r>
              <a:rPr lang="en-US" sz="4000" i="1">
                <a:solidFill>
                  <a:srgbClr val="BF984D"/>
                </a:solidFill>
                <a:latin typeface="Cambria" panose="02040503050406030204" pitchFamily="18" charset="0"/>
                <a:ea typeface="Cambria" panose="02040503050406030204" pitchFamily="18" charset="0"/>
                <a:cs typeface="Calibri"/>
                <a:sym typeface="Roboto Slab"/>
              </a:rPr>
              <a:t>Logistics and Expectations</a:t>
            </a:r>
            <a:endParaRPr lang="en-US" sz="4000" i="1">
              <a:solidFill>
                <a:srgbClr val="BF984D"/>
              </a:solidFill>
              <a:latin typeface="Cambria" panose="02040503050406030204" pitchFamily="18" charset="0"/>
              <a:ea typeface="Cambria" panose="02040503050406030204" pitchFamily="18" charset="0"/>
              <a:cs typeface="Calibri"/>
            </a:endParaRPr>
          </a:p>
        </p:txBody>
      </p:sp>
      <p:pic>
        <p:nvPicPr>
          <p:cNvPr id="14" name="Picture 13">
            <a:extLst>
              <a:ext uri="{FF2B5EF4-FFF2-40B4-BE49-F238E27FC236}">
                <a16:creationId xmlns:a16="http://schemas.microsoft.com/office/drawing/2014/main" id="{A338122B-B617-F080-91A5-EEC9DFE4DD5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5400000">
            <a:off x="7363215" y="1119128"/>
            <a:ext cx="5133372" cy="3850029"/>
          </a:xfrm>
          <a:prstGeom prst="rect">
            <a:avLst/>
          </a:prstGeom>
        </p:spPr>
      </p:pic>
    </p:spTree>
    <p:extLst>
      <p:ext uri="{BB962C8B-B14F-4D97-AF65-F5344CB8AC3E}">
        <p14:creationId xmlns:p14="http://schemas.microsoft.com/office/powerpoint/2010/main" val="39580153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86454F-9FB4-9AD6-6481-30876BDDEDC7}"/>
            </a:ext>
          </a:extLst>
        </p:cNvPr>
        <p:cNvGrpSpPr/>
        <p:nvPr/>
      </p:nvGrpSpPr>
      <p:grpSpPr>
        <a:xfrm>
          <a:off x="0" y="0"/>
          <a:ext cx="0" cy="0"/>
          <a:chOff x="0" y="0"/>
          <a:chExt cx="0" cy="0"/>
        </a:xfrm>
      </p:grpSpPr>
      <p:grpSp>
        <p:nvGrpSpPr>
          <p:cNvPr id="27" name="Group 14">
            <a:extLst>
              <a:ext uri="{FF2B5EF4-FFF2-40B4-BE49-F238E27FC236}">
                <a16:creationId xmlns:a16="http://schemas.microsoft.com/office/drawing/2014/main" id="{F1F8CD13-87D8-08F6-0F4D-7C46CA68681B}"/>
              </a:ext>
            </a:extLst>
          </p:cNvPr>
          <p:cNvGrpSpPr/>
          <p:nvPr/>
        </p:nvGrpSpPr>
        <p:grpSpPr>
          <a:xfrm>
            <a:off x="275667" y="1362308"/>
            <a:ext cx="11263190" cy="5143758"/>
            <a:chOff x="0" y="0"/>
            <a:chExt cx="10638205" cy="8213276"/>
          </a:xfrm>
        </p:grpSpPr>
        <p:sp>
          <p:nvSpPr>
            <p:cNvPr id="28" name="Freeform 15">
              <a:extLst>
                <a:ext uri="{FF2B5EF4-FFF2-40B4-BE49-F238E27FC236}">
                  <a16:creationId xmlns:a16="http://schemas.microsoft.com/office/drawing/2014/main" id="{0BA23D06-1481-6F6C-06CA-91956691119C}"/>
                </a:ext>
              </a:extLst>
            </p:cNvPr>
            <p:cNvSpPr/>
            <p:nvPr/>
          </p:nvSpPr>
          <p:spPr>
            <a:xfrm>
              <a:off x="0" y="0"/>
              <a:ext cx="10638205" cy="8213276"/>
            </a:xfrm>
            <a:custGeom>
              <a:avLst/>
              <a:gdLst/>
              <a:ahLst/>
              <a:cxnLst/>
              <a:rect l="l" t="t" r="r" b="b"/>
              <a:pathLst>
                <a:path w="10638205" h="8213276">
                  <a:moveTo>
                    <a:pt x="0" y="252716"/>
                  </a:moveTo>
                  <a:cubicBezTo>
                    <a:pt x="0" y="113196"/>
                    <a:pt x="102108" y="0"/>
                    <a:pt x="227962" y="0"/>
                  </a:cubicBezTo>
                  <a:lnTo>
                    <a:pt x="10410243" y="0"/>
                  </a:lnTo>
                  <a:cubicBezTo>
                    <a:pt x="10536096" y="0"/>
                    <a:pt x="10638205" y="113196"/>
                    <a:pt x="10638205" y="252716"/>
                  </a:cubicBezTo>
                  <a:lnTo>
                    <a:pt x="10638205" y="7960560"/>
                  </a:lnTo>
                  <a:cubicBezTo>
                    <a:pt x="10638205" y="8100080"/>
                    <a:pt x="10536096" y="8213276"/>
                    <a:pt x="10410243" y="8213276"/>
                  </a:cubicBezTo>
                  <a:lnTo>
                    <a:pt x="227962" y="8213276"/>
                  </a:lnTo>
                  <a:cubicBezTo>
                    <a:pt x="102108" y="8213275"/>
                    <a:pt x="0" y="8100080"/>
                    <a:pt x="0" y="7960560"/>
                  </a:cubicBezTo>
                  <a:close/>
                </a:path>
              </a:pathLst>
            </a:custGeom>
            <a:solidFill>
              <a:srgbClr val="E9F9FF"/>
            </a:solidFill>
          </p:spPr>
          <p:txBody>
            <a:bodyPr/>
            <a:lstStyle/>
            <a:p>
              <a:endParaRPr lang="en-US" sz="1200"/>
            </a:p>
          </p:txBody>
        </p:sp>
      </p:grpSp>
      <p:sp>
        <p:nvSpPr>
          <p:cNvPr id="18" name="AutoShape 2">
            <a:extLst>
              <a:ext uri="{FF2B5EF4-FFF2-40B4-BE49-F238E27FC236}">
                <a16:creationId xmlns:a16="http://schemas.microsoft.com/office/drawing/2014/main" id="{6777727B-9563-6B49-F8E5-E50A3C016989}"/>
              </a:ext>
            </a:extLst>
          </p:cNvPr>
          <p:cNvSpPr/>
          <p:nvPr/>
        </p:nvSpPr>
        <p:spPr>
          <a:xfrm flipV="1">
            <a:off x="392338" y="1031789"/>
            <a:ext cx="7406640" cy="0"/>
          </a:xfrm>
          <a:prstGeom prst="line">
            <a:avLst/>
          </a:prstGeom>
          <a:ln w="50800" cap="flat">
            <a:solidFill>
              <a:srgbClr val="C79D4F"/>
            </a:solidFill>
            <a:prstDash val="solid"/>
            <a:headEnd type="none" w="sm" len="sm"/>
            <a:tailEnd type="none" w="sm" len="sm"/>
          </a:ln>
        </p:spPr>
        <p:txBody>
          <a:bodyPr/>
          <a:lstStyle/>
          <a:p>
            <a:endParaRPr lang="en-US" sz="1434">
              <a:latin typeface="Cambria" panose="02040503050406030204" pitchFamily="18" charset="0"/>
              <a:ea typeface="Cambria" panose="02040503050406030204" pitchFamily="18" charset="0"/>
              <a:cs typeface="Calibri"/>
            </a:endParaRPr>
          </a:p>
        </p:txBody>
      </p:sp>
      <p:sp>
        <p:nvSpPr>
          <p:cNvPr id="24" name="TextBox 23">
            <a:extLst>
              <a:ext uri="{FF2B5EF4-FFF2-40B4-BE49-F238E27FC236}">
                <a16:creationId xmlns:a16="http://schemas.microsoft.com/office/drawing/2014/main" id="{08E2AEDD-844E-4F94-1C6E-6E7CE58DE798}"/>
              </a:ext>
            </a:extLst>
          </p:cNvPr>
          <p:cNvSpPr txBox="1"/>
          <p:nvPr/>
        </p:nvSpPr>
        <p:spPr>
          <a:xfrm>
            <a:off x="775182" y="1529636"/>
            <a:ext cx="10553192" cy="4603968"/>
          </a:xfrm>
          <a:prstGeom prst="rect">
            <a:avLst/>
          </a:prstGeom>
        </p:spPr>
        <p:txBody>
          <a:bodyPr lIns="0" tIns="0" rIns="0" bIns="0" rtlCol="0" anchor="t"/>
          <a:lstStyle/>
          <a:p>
            <a:pPr marL="457200" indent="-457200">
              <a:buAutoNum type="arabicPeriod"/>
            </a:pPr>
            <a:r>
              <a:rPr lang="en-US" sz="3600">
                <a:solidFill>
                  <a:srgbClr val="383F7F"/>
                </a:solidFill>
                <a:latin typeface="Cambria"/>
                <a:ea typeface="Cambria"/>
                <a:cs typeface="Calibri"/>
                <a:sym typeface="Roboto Italics"/>
              </a:rPr>
              <a:t>Congressional Breakfast Reception: </a:t>
            </a:r>
            <a:r>
              <a:rPr lang="en-US" sz="3600" b="1">
                <a:solidFill>
                  <a:srgbClr val="383F7F"/>
                </a:solidFill>
                <a:latin typeface="Cambria"/>
                <a:ea typeface="Cambria"/>
                <a:cs typeface="Calibri"/>
                <a:sym typeface="Roboto Italics"/>
              </a:rPr>
              <a:t>8:00 – 9:30 AM</a:t>
            </a:r>
            <a:endParaRPr lang="en-US" sz="3600" b="1">
              <a:solidFill>
                <a:srgbClr val="383F7F"/>
              </a:solidFill>
              <a:latin typeface="Cambria"/>
              <a:ea typeface="Cambria"/>
              <a:cs typeface="Calibri"/>
            </a:endParaRPr>
          </a:p>
          <a:p>
            <a:pPr marL="457200" indent="-457200">
              <a:buAutoNum type="arabicPeriod"/>
            </a:pPr>
            <a:r>
              <a:rPr lang="en-US" sz="3600">
                <a:solidFill>
                  <a:srgbClr val="383F7F"/>
                </a:solidFill>
                <a:latin typeface="Cambria"/>
                <a:ea typeface="Cambria"/>
                <a:cs typeface="Calibri"/>
                <a:sym typeface="Roboto Italics"/>
              </a:rPr>
              <a:t>Navigating the Hill</a:t>
            </a:r>
            <a:endParaRPr lang="en-US" sz="3600">
              <a:solidFill>
                <a:srgbClr val="383F7F"/>
              </a:solidFill>
              <a:latin typeface="Cambria"/>
              <a:ea typeface="Cambria"/>
              <a:cs typeface="Calibri"/>
            </a:endParaRPr>
          </a:p>
          <a:p>
            <a:pPr marL="457200" indent="-457200">
              <a:buAutoNum type="arabicPeriod"/>
            </a:pPr>
            <a:r>
              <a:rPr lang="en-US" sz="3600">
                <a:solidFill>
                  <a:srgbClr val="383F7F"/>
                </a:solidFill>
                <a:latin typeface="Cambria"/>
                <a:ea typeface="Cambria"/>
                <a:cs typeface="Calibri"/>
                <a:sym typeface="Roboto Italics"/>
              </a:rPr>
              <a:t>Lunch</a:t>
            </a:r>
            <a:endParaRPr lang="en-US" sz="3600">
              <a:solidFill>
                <a:srgbClr val="383F7F"/>
              </a:solidFill>
              <a:latin typeface="Cambria"/>
              <a:ea typeface="Cambria"/>
              <a:cs typeface="Calibri"/>
            </a:endParaRPr>
          </a:p>
          <a:p>
            <a:pPr marL="457200" indent="-457200">
              <a:buAutoNum type="arabicPeriod"/>
            </a:pPr>
            <a:r>
              <a:rPr lang="en-US" sz="3600">
                <a:solidFill>
                  <a:srgbClr val="383F7F"/>
                </a:solidFill>
                <a:latin typeface="Cambria"/>
                <a:ea typeface="Cambria"/>
                <a:cs typeface="Calibri"/>
                <a:sym typeface="Roboto Italics"/>
              </a:rPr>
              <a:t>Packing Reminders</a:t>
            </a:r>
            <a:endParaRPr lang="en-US" sz="3600">
              <a:solidFill>
                <a:srgbClr val="383F7F"/>
              </a:solidFill>
              <a:latin typeface="Cambria"/>
              <a:ea typeface="Cambria"/>
              <a:cs typeface="Calibri"/>
            </a:endParaRPr>
          </a:p>
          <a:p>
            <a:pPr marL="457200" indent="-457200">
              <a:buAutoNum type="arabicPeriod"/>
            </a:pPr>
            <a:r>
              <a:rPr lang="en-US" sz="3600">
                <a:solidFill>
                  <a:srgbClr val="383F7F"/>
                </a:solidFill>
                <a:latin typeface="Cambria"/>
                <a:ea typeface="Cambria"/>
                <a:cs typeface="Calibri"/>
                <a:sym typeface="Roboto Italics"/>
              </a:rPr>
              <a:t>Team Captains</a:t>
            </a:r>
          </a:p>
          <a:p>
            <a:pPr marL="457200" indent="-457200">
              <a:buAutoNum type="arabicPeriod"/>
            </a:pPr>
            <a:r>
              <a:rPr lang="en-US" sz="3600">
                <a:solidFill>
                  <a:srgbClr val="383F7F"/>
                </a:solidFill>
                <a:latin typeface="Cambria"/>
                <a:ea typeface="Cambria"/>
                <a:cs typeface="Calibri"/>
                <a:sym typeface="Roboto Italics"/>
              </a:rPr>
              <a:t>Hill Meetings</a:t>
            </a:r>
          </a:p>
          <a:p>
            <a:pPr marL="457200" indent="-457200">
              <a:buFontTx/>
              <a:buAutoNum type="arabicPeriod"/>
            </a:pPr>
            <a:r>
              <a:rPr lang="en-US" sz="3600">
                <a:solidFill>
                  <a:srgbClr val="383F7F"/>
                </a:solidFill>
                <a:latin typeface="Cambria"/>
                <a:ea typeface="Cambria"/>
                <a:cs typeface="Calibri"/>
                <a:sym typeface="Roboto Italics"/>
              </a:rPr>
              <a:t>The App</a:t>
            </a:r>
          </a:p>
          <a:p>
            <a:pPr marL="457200" indent="-457200">
              <a:buAutoNum type="arabicPeriod"/>
            </a:pPr>
            <a:r>
              <a:rPr lang="en-US" sz="3600">
                <a:solidFill>
                  <a:srgbClr val="383F7F"/>
                </a:solidFill>
                <a:latin typeface="Cambria"/>
                <a:ea typeface="Cambria"/>
                <a:cs typeface="Calibri"/>
                <a:sym typeface="Roboto Italics"/>
              </a:rPr>
              <a:t>Need Help?</a:t>
            </a:r>
          </a:p>
        </p:txBody>
      </p:sp>
      <p:sp>
        <p:nvSpPr>
          <p:cNvPr id="26" name="TextBox 18">
            <a:extLst>
              <a:ext uri="{FF2B5EF4-FFF2-40B4-BE49-F238E27FC236}">
                <a16:creationId xmlns:a16="http://schemas.microsoft.com/office/drawing/2014/main" id="{F95D0A31-226A-466C-8854-08AA7F76AA02}"/>
              </a:ext>
            </a:extLst>
          </p:cNvPr>
          <p:cNvSpPr txBox="1"/>
          <p:nvPr/>
        </p:nvSpPr>
        <p:spPr>
          <a:xfrm>
            <a:off x="419582" y="351934"/>
            <a:ext cx="10908792" cy="1033576"/>
          </a:xfrm>
          <a:prstGeom prst="rect">
            <a:avLst/>
          </a:prstGeom>
        </p:spPr>
        <p:txBody>
          <a:bodyPr lIns="0" tIns="0" rIns="0" bIns="0" rtlCol="0" anchor="t"/>
          <a:lstStyle/>
          <a:p>
            <a:pPr>
              <a:lnSpc>
                <a:spcPts val="4799"/>
              </a:lnSpc>
            </a:pPr>
            <a:r>
              <a:rPr lang="en-US" sz="4000" b="1">
                <a:solidFill>
                  <a:srgbClr val="383F7F"/>
                </a:solidFill>
                <a:latin typeface="Cambria" panose="02040503050406030204" pitchFamily="18" charset="0"/>
                <a:ea typeface="Cambria" panose="02040503050406030204" pitchFamily="18" charset="0"/>
                <a:cs typeface="Calibri" panose="020F0502020204030204" pitchFamily="34" charset="0"/>
                <a:sym typeface="Roboto Slab Bold"/>
              </a:rPr>
              <a:t>Session Agenda: Your Day on the Hill</a:t>
            </a:r>
          </a:p>
        </p:txBody>
      </p:sp>
    </p:spTree>
    <p:extLst>
      <p:ext uri="{BB962C8B-B14F-4D97-AF65-F5344CB8AC3E}">
        <p14:creationId xmlns:p14="http://schemas.microsoft.com/office/powerpoint/2010/main" val="10463830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C9033C-C125-7D87-89AB-61AE4DC681EE}"/>
            </a:ext>
          </a:extLst>
        </p:cNvPr>
        <p:cNvGrpSpPr/>
        <p:nvPr/>
      </p:nvGrpSpPr>
      <p:grpSpPr>
        <a:xfrm>
          <a:off x="0" y="0"/>
          <a:ext cx="0" cy="0"/>
          <a:chOff x="0" y="0"/>
          <a:chExt cx="0" cy="0"/>
        </a:xfrm>
      </p:grpSpPr>
      <p:sp>
        <p:nvSpPr>
          <p:cNvPr id="12" name="Freeform 7">
            <a:extLst>
              <a:ext uri="{FF2B5EF4-FFF2-40B4-BE49-F238E27FC236}">
                <a16:creationId xmlns:a16="http://schemas.microsoft.com/office/drawing/2014/main" id="{3348518A-C943-3E17-172B-2D7B7789E804}"/>
              </a:ext>
            </a:extLst>
          </p:cNvPr>
          <p:cNvSpPr/>
          <p:nvPr/>
        </p:nvSpPr>
        <p:spPr>
          <a:xfrm>
            <a:off x="178791" y="1203784"/>
            <a:ext cx="11834417" cy="5473990"/>
          </a:xfrm>
          <a:custGeom>
            <a:avLst/>
            <a:gdLst/>
            <a:ahLst/>
            <a:cxnLst/>
            <a:rect l="l" t="t" r="r" b="b"/>
            <a:pathLst>
              <a:path w="4442676" h="383689">
                <a:moveTo>
                  <a:pt x="13769" y="0"/>
                </a:moveTo>
                <a:lnTo>
                  <a:pt x="4428908" y="0"/>
                </a:lnTo>
                <a:cubicBezTo>
                  <a:pt x="4432559" y="0"/>
                  <a:pt x="4436061" y="1451"/>
                  <a:pt x="4438644" y="4033"/>
                </a:cubicBezTo>
                <a:cubicBezTo>
                  <a:pt x="4441226" y="6615"/>
                  <a:pt x="4442676" y="10117"/>
                  <a:pt x="4442676" y="13769"/>
                </a:cubicBezTo>
                <a:lnTo>
                  <a:pt x="4442676" y="369920"/>
                </a:lnTo>
                <a:cubicBezTo>
                  <a:pt x="4442676" y="377524"/>
                  <a:pt x="4436512" y="383689"/>
                  <a:pt x="4428908" y="383689"/>
                </a:cubicBezTo>
                <a:lnTo>
                  <a:pt x="13769" y="383689"/>
                </a:lnTo>
                <a:cubicBezTo>
                  <a:pt x="10117" y="383689"/>
                  <a:pt x="6615" y="382238"/>
                  <a:pt x="4033" y="379656"/>
                </a:cubicBezTo>
                <a:cubicBezTo>
                  <a:pt x="1451" y="377074"/>
                  <a:pt x="0" y="373572"/>
                  <a:pt x="0" y="369920"/>
                </a:cubicBezTo>
                <a:lnTo>
                  <a:pt x="0" y="13769"/>
                </a:lnTo>
                <a:cubicBezTo>
                  <a:pt x="0" y="10117"/>
                  <a:pt x="1451" y="6615"/>
                  <a:pt x="4033" y="4033"/>
                </a:cubicBezTo>
                <a:cubicBezTo>
                  <a:pt x="6615" y="1451"/>
                  <a:pt x="10117" y="0"/>
                  <a:pt x="13769" y="0"/>
                </a:cubicBezTo>
                <a:close/>
              </a:path>
            </a:pathLst>
          </a:custGeom>
          <a:solidFill>
            <a:srgbClr val="E9F9FF"/>
          </a:solidFill>
        </p:spPr>
        <p:txBody>
          <a:bodyPr/>
          <a:lstStyle/>
          <a:p>
            <a:endParaRPr lang="en-US" sz="1200">
              <a:latin typeface="Cambria" panose="02040503050406030204" pitchFamily="18" charset="0"/>
              <a:ea typeface="Cambria" panose="02040503050406030204" pitchFamily="18" charset="0"/>
            </a:endParaRPr>
          </a:p>
        </p:txBody>
      </p:sp>
      <p:sp>
        <p:nvSpPr>
          <p:cNvPr id="18" name="AutoShape 2">
            <a:extLst>
              <a:ext uri="{FF2B5EF4-FFF2-40B4-BE49-F238E27FC236}">
                <a16:creationId xmlns:a16="http://schemas.microsoft.com/office/drawing/2014/main" id="{95FF6FFA-B279-DE6D-970F-5AC72B51813D}"/>
              </a:ext>
            </a:extLst>
          </p:cNvPr>
          <p:cNvSpPr/>
          <p:nvPr/>
        </p:nvSpPr>
        <p:spPr>
          <a:xfrm flipV="1">
            <a:off x="392338" y="1031789"/>
            <a:ext cx="7406640" cy="0"/>
          </a:xfrm>
          <a:prstGeom prst="line">
            <a:avLst/>
          </a:prstGeom>
          <a:ln w="50800" cap="flat">
            <a:solidFill>
              <a:srgbClr val="C79D4F"/>
            </a:solidFill>
            <a:prstDash val="solid"/>
            <a:headEnd type="none" w="sm" len="sm"/>
            <a:tailEnd type="none" w="sm" len="sm"/>
          </a:ln>
        </p:spPr>
        <p:txBody>
          <a:bodyPr/>
          <a:lstStyle/>
          <a:p>
            <a:endParaRPr lang="en-US" sz="1434">
              <a:latin typeface="Cambria" panose="02040503050406030204" pitchFamily="18" charset="0"/>
              <a:ea typeface="Cambria" panose="02040503050406030204" pitchFamily="18" charset="0"/>
              <a:cs typeface="Calibri"/>
            </a:endParaRPr>
          </a:p>
        </p:txBody>
      </p:sp>
      <p:sp>
        <p:nvSpPr>
          <p:cNvPr id="3" name="TextBox 18">
            <a:extLst>
              <a:ext uri="{FF2B5EF4-FFF2-40B4-BE49-F238E27FC236}">
                <a16:creationId xmlns:a16="http://schemas.microsoft.com/office/drawing/2014/main" id="{9E322168-DD3D-9C8F-AD7D-0BBF1F6E9CEC}"/>
              </a:ext>
            </a:extLst>
          </p:cNvPr>
          <p:cNvSpPr txBox="1"/>
          <p:nvPr/>
        </p:nvSpPr>
        <p:spPr>
          <a:xfrm>
            <a:off x="392150" y="273553"/>
            <a:ext cx="10908792" cy="1033576"/>
          </a:xfrm>
          <a:prstGeom prst="rect">
            <a:avLst/>
          </a:prstGeom>
        </p:spPr>
        <p:txBody>
          <a:bodyPr lIns="0" tIns="0" rIns="0" bIns="0" rtlCol="0" anchor="t"/>
          <a:lstStyle/>
          <a:p>
            <a:pPr>
              <a:lnSpc>
                <a:spcPts val="4799"/>
              </a:lnSpc>
            </a:pPr>
            <a:r>
              <a:rPr lang="en-US" sz="4000" b="1">
                <a:solidFill>
                  <a:srgbClr val="383F7F"/>
                </a:solidFill>
                <a:latin typeface="Cambria" panose="02040503050406030204" pitchFamily="18" charset="0"/>
                <a:ea typeface="Cambria" panose="02040503050406030204" pitchFamily="18" charset="0"/>
                <a:cs typeface="Calibri" panose="020F0502020204030204" pitchFamily="34" charset="0"/>
                <a:sym typeface="Roboto Slab Bold"/>
              </a:rPr>
              <a:t>Glossary of “Hill” Terms</a:t>
            </a:r>
          </a:p>
        </p:txBody>
      </p:sp>
      <p:sp>
        <p:nvSpPr>
          <p:cNvPr id="8" name="TextBox 23">
            <a:extLst>
              <a:ext uri="{FF2B5EF4-FFF2-40B4-BE49-F238E27FC236}">
                <a16:creationId xmlns:a16="http://schemas.microsoft.com/office/drawing/2014/main" id="{752974BC-3F68-D182-910E-19FA49B131DE}"/>
              </a:ext>
            </a:extLst>
          </p:cNvPr>
          <p:cNvSpPr txBox="1"/>
          <p:nvPr/>
        </p:nvSpPr>
        <p:spPr>
          <a:xfrm>
            <a:off x="290077" y="1729422"/>
            <a:ext cx="2913406" cy="817267"/>
          </a:xfrm>
          <a:prstGeom prst="rect">
            <a:avLst/>
          </a:prstGeom>
        </p:spPr>
        <p:txBody>
          <a:bodyPr lIns="0" tIns="0" rIns="0" bIns="0" rtlCol="0" anchor="t"/>
          <a:lstStyle/>
          <a:p>
            <a:pPr>
              <a:lnSpc>
                <a:spcPts val="2399"/>
              </a:lnSpc>
            </a:pPr>
            <a:r>
              <a:rPr lang="en-US" sz="2400" i="1">
                <a:solidFill>
                  <a:srgbClr val="383F7F"/>
                </a:solidFill>
                <a:latin typeface="Cambria" panose="02040503050406030204" pitchFamily="18" charset="0"/>
                <a:ea typeface="Cambria" panose="02040503050406030204" pitchFamily="18" charset="0"/>
                <a:cs typeface="Calibri" panose="020F0502020204030204" pitchFamily="34" charset="0"/>
                <a:sym typeface="Roboto Italics"/>
              </a:rPr>
              <a:t>The Hill /</a:t>
            </a:r>
          </a:p>
          <a:p>
            <a:pPr>
              <a:lnSpc>
                <a:spcPts val="2399"/>
              </a:lnSpc>
              <a:spcBef>
                <a:spcPts val="600"/>
              </a:spcBef>
            </a:pPr>
            <a:r>
              <a:rPr lang="en-US" sz="2400" i="1">
                <a:solidFill>
                  <a:srgbClr val="383F7F"/>
                </a:solidFill>
                <a:latin typeface="Cambria" panose="02040503050406030204" pitchFamily="18" charset="0"/>
                <a:ea typeface="Cambria" panose="02040503050406030204" pitchFamily="18" charset="0"/>
                <a:cs typeface="Calibri" panose="020F0502020204030204" pitchFamily="34" charset="0"/>
                <a:sym typeface="Roboto Italics"/>
              </a:rPr>
              <a:t>Capitol Hill</a:t>
            </a:r>
          </a:p>
        </p:txBody>
      </p:sp>
      <p:sp>
        <p:nvSpPr>
          <p:cNvPr id="19" name="TextBox 18">
            <a:extLst>
              <a:ext uri="{FF2B5EF4-FFF2-40B4-BE49-F238E27FC236}">
                <a16:creationId xmlns:a16="http://schemas.microsoft.com/office/drawing/2014/main" id="{2CB504E8-5839-55EE-9EC5-69FABC4661DC}"/>
              </a:ext>
            </a:extLst>
          </p:cNvPr>
          <p:cNvSpPr txBox="1"/>
          <p:nvPr/>
        </p:nvSpPr>
        <p:spPr>
          <a:xfrm>
            <a:off x="515145" y="1170103"/>
            <a:ext cx="1929944" cy="510076"/>
          </a:xfrm>
          <a:prstGeom prst="rect">
            <a:avLst/>
          </a:prstGeom>
        </p:spPr>
        <p:txBody>
          <a:bodyPr lIns="0" tIns="0" rIns="0" bIns="0" rtlCol="0" anchor="t"/>
          <a:lstStyle/>
          <a:p>
            <a:r>
              <a:rPr lang="en-US" sz="2800" b="1">
                <a:solidFill>
                  <a:srgbClr val="BF984D"/>
                </a:solidFill>
                <a:latin typeface="Cambria" panose="02040503050406030204" pitchFamily="18" charset="0"/>
                <a:ea typeface="Cambria" panose="02040503050406030204" pitchFamily="18" charset="0"/>
                <a:cs typeface="Calibri" panose="020F0502020204030204" pitchFamily="34" charset="0"/>
                <a:sym typeface="Roboto Italics"/>
              </a:rPr>
              <a:t>Term</a:t>
            </a:r>
          </a:p>
        </p:txBody>
      </p:sp>
      <p:sp>
        <p:nvSpPr>
          <p:cNvPr id="22" name="TextBox 21">
            <a:extLst>
              <a:ext uri="{FF2B5EF4-FFF2-40B4-BE49-F238E27FC236}">
                <a16:creationId xmlns:a16="http://schemas.microsoft.com/office/drawing/2014/main" id="{177F1CB2-4BC8-63A4-C201-6FA7A6531B7D}"/>
              </a:ext>
            </a:extLst>
          </p:cNvPr>
          <p:cNvSpPr txBox="1"/>
          <p:nvPr/>
        </p:nvSpPr>
        <p:spPr>
          <a:xfrm>
            <a:off x="2658448" y="1199786"/>
            <a:ext cx="5324113" cy="438629"/>
          </a:xfrm>
          <a:prstGeom prst="rect">
            <a:avLst/>
          </a:prstGeom>
        </p:spPr>
        <p:txBody>
          <a:bodyPr lIns="0" tIns="0" rIns="0" bIns="0" rtlCol="0" anchor="t"/>
          <a:lstStyle/>
          <a:p>
            <a:r>
              <a:rPr lang="en-US" sz="2800" b="1">
                <a:solidFill>
                  <a:srgbClr val="BF984D"/>
                </a:solidFill>
                <a:latin typeface="Cambria" panose="02040503050406030204" pitchFamily="18" charset="0"/>
                <a:ea typeface="Cambria" panose="02040503050406030204" pitchFamily="18" charset="0"/>
                <a:cs typeface="Calibri" panose="020F0502020204030204" pitchFamily="34" charset="0"/>
                <a:sym typeface="Roboto Italics"/>
              </a:rPr>
              <a:t>Definition</a:t>
            </a:r>
          </a:p>
        </p:txBody>
      </p:sp>
      <p:sp>
        <p:nvSpPr>
          <p:cNvPr id="24" name="TextBox 23">
            <a:extLst>
              <a:ext uri="{FF2B5EF4-FFF2-40B4-BE49-F238E27FC236}">
                <a16:creationId xmlns:a16="http://schemas.microsoft.com/office/drawing/2014/main" id="{325B9C9B-6616-27CC-7E6E-2709155170DC}"/>
              </a:ext>
            </a:extLst>
          </p:cNvPr>
          <p:cNvSpPr txBox="1"/>
          <p:nvPr/>
        </p:nvSpPr>
        <p:spPr>
          <a:xfrm>
            <a:off x="2229723" y="1742580"/>
            <a:ext cx="9075902" cy="457200"/>
          </a:xfrm>
          <a:prstGeom prst="rect">
            <a:avLst/>
          </a:prstGeom>
        </p:spPr>
        <p:txBody>
          <a:bodyPr lIns="0" tIns="0" rIns="0" bIns="0" rtlCol="0" anchor="t"/>
          <a:lstStyle/>
          <a:p>
            <a:pPr>
              <a:lnSpc>
                <a:spcPts val="2399"/>
              </a:lnSpc>
            </a:pPr>
            <a:r>
              <a:rPr lang="en-US" sz="2400" i="1">
                <a:solidFill>
                  <a:srgbClr val="383F7F"/>
                </a:solidFill>
                <a:latin typeface="Cambria" panose="02040503050406030204" pitchFamily="18" charset="0"/>
                <a:ea typeface="Cambria" panose="02040503050406030204" pitchFamily="18" charset="0"/>
                <a:cs typeface="Calibri" panose="020F0502020204030204" pitchFamily="34" charset="0"/>
                <a:sym typeface="Roboto Italics"/>
              </a:rPr>
              <a:t>The area around the U.S. Capitol where Congress &amp; offices are located</a:t>
            </a:r>
          </a:p>
        </p:txBody>
      </p:sp>
      <p:sp>
        <p:nvSpPr>
          <p:cNvPr id="26" name="TextBox 23">
            <a:extLst>
              <a:ext uri="{FF2B5EF4-FFF2-40B4-BE49-F238E27FC236}">
                <a16:creationId xmlns:a16="http://schemas.microsoft.com/office/drawing/2014/main" id="{C3D50720-07FB-8AFB-8D34-8529D591AF8B}"/>
              </a:ext>
            </a:extLst>
          </p:cNvPr>
          <p:cNvSpPr txBox="1"/>
          <p:nvPr/>
        </p:nvSpPr>
        <p:spPr>
          <a:xfrm>
            <a:off x="278368" y="2546690"/>
            <a:ext cx="2380080" cy="457200"/>
          </a:xfrm>
          <a:prstGeom prst="rect">
            <a:avLst/>
          </a:prstGeom>
        </p:spPr>
        <p:txBody>
          <a:bodyPr lIns="0" tIns="0" rIns="0" bIns="0" rtlCol="0" anchor="t"/>
          <a:lstStyle/>
          <a:p>
            <a:pPr>
              <a:lnSpc>
                <a:spcPts val="2399"/>
              </a:lnSpc>
            </a:pPr>
            <a:r>
              <a:rPr lang="en-US" sz="2400" i="1">
                <a:solidFill>
                  <a:srgbClr val="383F7F"/>
                </a:solidFill>
                <a:latin typeface="Cambria" panose="02040503050406030204" pitchFamily="18" charset="0"/>
                <a:ea typeface="Cambria" panose="02040503050406030204" pitchFamily="18" charset="0"/>
                <a:cs typeface="Calibri" panose="020F0502020204030204" pitchFamily="34" charset="0"/>
                <a:sym typeface="Roboto Italics"/>
              </a:rPr>
              <a:t>Member</a:t>
            </a:r>
          </a:p>
        </p:txBody>
      </p:sp>
      <p:sp>
        <p:nvSpPr>
          <p:cNvPr id="28" name="TextBox 27">
            <a:extLst>
              <a:ext uri="{FF2B5EF4-FFF2-40B4-BE49-F238E27FC236}">
                <a16:creationId xmlns:a16="http://schemas.microsoft.com/office/drawing/2014/main" id="{A7653B1A-F6D6-0A70-DB5E-C1190E57D715}"/>
              </a:ext>
            </a:extLst>
          </p:cNvPr>
          <p:cNvSpPr txBox="1"/>
          <p:nvPr/>
        </p:nvSpPr>
        <p:spPr>
          <a:xfrm>
            <a:off x="2245506" y="2510481"/>
            <a:ext cx="8850834" cy="457200"/>
          </a:xfrm>
          <a:prstGeom prst="rect">
            <a:avLst/>
          </a:prstGeom>
        </p:spPr>
        <p:txBody>
          <a:bodyPr lIns="0" tIns="0" rIns="0" bIns="0" rtlCol="0" anchor="t"/>
          <a:lstStyle/>
          <a:p>
            <a:pPr>
              <a:lnSpc>
                <a:spcPts val="2399"/>
              </a:lnSpc>
            </a:pPr>
            <a:r>
              <a:rPr lang="en-US" sz="2400" i="1">
                <a:solidFill>
                  <a:srgbClr val="383F7F"/>
                </a:solidFill>
                <a:latin typeface="Cambria" panose="02040503050406030204" pitchFamily="18" charset="0"/>
                <a:ea typeface="Cambria" panose="02040503050406030204" pitchFamily="18" charset="0"/>
                <a:cs typeface="Calibri" panose="020F0502020204030204" pitchFamily="34" charset="0"/>
                <a:sym typeface="Roboto Italics"/>
              </a:rPr>
              <a:t>An elected member of Congress: either a </a:t>
            </a:r>
            <a:r>
              <a:rPr lang="en-US" sz="2400" b="1" i="1">
                <a:solidFill>
                  <a:srgbClr val="383F7F"/>
                </a:solidFill>
                <a:latin typeface="Cambria" panose="02040503050406030204" pitchFamily="18" charset="0"/>
                <a:ea typeface="Cambria" panose="02040503050406030204" pitchFamily="18" charset="0"/>
                <a:cs typeface="Calibri" panose="020F0502020204030204" pitchFamily="34" charset="0"/>
                <a:sym typeface="Roboto Italics"/>
              </a:rPr>
              <a:t>Senator </a:t>
            </a:r>
            <a:r>
              <a:rPr lang="en-US" sz="2400" i="1">
                <a:solidFill>
                  <a:srgbClr val="383F7F"/>
                </a:solidFill>
                <a:latin typeface="Cambria" panose="02040503050406030204" pitchFamily="18" charset="0"/>
                <a:ea typeface="Cambria" panose="02040503050406030204" pitchFamily="18" charset="0"/>
                <a:cs typeface="Calibri" panose="020F0502020204030204" pitchFamily="34" charset="0"/>
                <a:sym typeface="Roboto Italics"/>
              </a:rPr>
              <a:t>or </a:t>
            </a:r>
            <a:r>
              <a:rPr lang="en-US" sz="2400" b="1" i="1">
                <a:solidFill>
                  <a:srgbClr val="383F7F"/>
                </a:solidFill>
                <a:latin typeface="Cambria" panose="02040503050406030204" pitchFamily="18" charset="0"/>
                <a:ea typeface="Cambria" panose="02040503050406030204" pitchFamily="18" charset="0"/>
                <a:cs typeface="Calibri" panose="020F0502020204030204" pitchFamily="34" charset="0"/>
                <a:sym typeface="Roboto Italics"/>
              </a:rPr>
              <a:t>Representative</a:t>
            </a:r>
            <a:endParaRPr lang="en-US" sz="2400" i="1">
              <a:solidFill>
                <a:srgbClr val="383F7F"/>
              </a:solidFill>
              <a:latin typeface="Cambria" panose="02040503050406030204" pitchFamily="18" charset="0"/>
              <a:ea typeface="Cambria" panose="02040503050406030204" pitchFamily="18" charset="0"/>
              <a:cs typeface="Calibri" panose="020F0502020204030204" pitchFamily="34" charset="0"/>
              <a:sym typeface="Roboto Italics"/>
            </a:endParaRPr>
          </a:p>
        </p:txBody>
      </p:sp>
      <p:sp>
        <p:nvSpPr>
          <p:cNvPr id="30" name="TextBox 23">
            <a:extLst>
              <a:ext uri="{FF2B5EF4-FFF2-40B4-BE49-F238E27FC236}">
                <a16:creationId xmlns:a16="http://schemas.microsoft.com/office/drawing/2014/main" id="{60DFD82E-BE2E-4447-C965-720A92D89F84}"/>
              </a:ext>
            </a:extLst>
          </p:cNvPr>
          <p:cNvSpPr txBox="1"/>
          <p:nvPr/>
        </p:nvSpPr>
        <p:spPr>
          <a:xfrm>
            <a:off x="290077" y="3161427"/>
            <a:ext cx="2770224" cy="692684"/>
          </a:xfrm>
          <a:prstGeom prst="rect">
            <a:avLst/>
          </a:prstGeom>
        </p:spPr>
        <p:txBody>
          <a:bodyPr lIns="0" tIns="0" rIns="0" bIns="0" rtlCol="0" anchor="t"/>
          <a:lstStyle/>
          <a:p>
            <a:pPr>
              <a:lnSpc>
                <a:spcPts val="2399"/>
              </a:lnSpc>
              <a:spcBef>
                <a:spcPts val="600"/>
              </a:spcBef>
            </a:pPr>
            <a:r>
              <a:rPr lang="en-US" sz="2400" i="1">
                <a:solidFill>
                  <a:srgbClr val="383F7F"/>
                </a:solidFill>
                <a:latin typeface="Cambria" panose="02040503050406030204" pitchFamily="18" charset="0"/>
                <a:ea typeface="Cambria" panose="02040503050406030204" pitchFamily="18" charset="0"/>
                <a:cs typeface="Calibri" panose="020F0502020204030204" pitchFamily="34" charset="0"/>
                <a:sym typeface="Roboto Italics"/>
              </a:rPr>
              <a:t>Staffer /</a:t>
            </a:r>
          </a:p>
          <a:p>
            <a:pPr>
              <a:lnSpc>
                <a:spcPts val="2399"/>
              </a:lnSpc>
              <a:spcBef>
                <a:spcPts val="600"/>
              </a:spcBef>
            </a:pPr>
            <a:r>
              <a:rPr lang="en-US" sz="2400" i="1">
                <a:solidFill>
                  <a:srgbClr val="383F7F"/>
                </a:solidFill>
                <a:latin typeface="Cambria" panose="02040503050406030204" pitchFamily="18" charset="0"/>
                <a:ea typeface="Cambria" panose="02040503050406030204" pitchFamily="18" charset="0"/>
                <a:cs typeface="Calibri" panose="020F0502020204030204" pitchFamily="34" charset="0"/>
                <a:sym typeface="Roboto Italics"/>
              </a:rPr>
              <a:t>Hill Staffer</a:t>
            </a:r>
          </a:p>
        </p:txBody>
      </p:sp>
      <p:sp>
        <p:nvSpPr>
          <p:cNvPr id="32" name="TextBox 31">
            <a:extLst>
              <a:ext uri="{FF2B5EF4-FFF2-40B4-BE49-F238E27FC236}">
                <a16:creationId xmlns:a16="http://schemas.microsoft.com/office/drawing/2014/main" id="{BAC8E18D-09E6-B00F-DBB2-AEF983C3ADAD}"/>
              </a:ext>
            </a:extLst>
          </p:cNvPr>
          <p:cNvSpPr txBox="1"/>
          <p:nvPr/>
        </p:nvSpPr>
        <p:spPr>
          <a:xfrm>
            <a:off x="2245506" y="3211189"/>
            <a:ext cx="8599185" cy="457200"/>
          </a:xfrm>
          <a:prstGeom prst="rect">
            <a:avLst/>
          </a:prstGeom>
        </p:spPr>
        <p:txBody>
          <a:bodyPr lIns="0" tIns="0" rIns="0" bIns="0" rtlCol="0" anchor="t"/>
          <a:lstStyle/>
          <a:p>
            <a:pPr>
              <a:lnSpc>
                <a:spcPts val="2399"/>
              </a:lnSpc>
            </a:pPr>
            <a:r>
              <a:rPr lang="en-US" sz="2400" i="1">
                <a:solidFill>
                  <a:srgbClr val="383F7F"/>
                </a:solidFill>
                <a:latin typeface="Cambria" panose="02040503050406030204" pitchFamily="18" charset="0"/>
                <a:ea typeface="Cambria" panose="02040503050406030204" pitchFamily="18" charset="0"/>
                <a:cs typeface="Calibri" panose="020F0502020204030204" pitchFamily="34" charset="0"/>
                <a:sym typeface="Roboto Italics"/>
              </a:rPr>
              <a:t>A person who works for a Member of Congress</a:t>
            </a:r>
          </a:p>
        </p:txBody>
      </p:sp>
      <p:sp>
        <p:nvSpPr>
          <p:cNvPr id="34" name="TextBox 23">
            <a:extLst>
              <a:ext uri="{FF2B5EF4-FFF2-40B4-BE49-F238E27FC236}">
                <a16:creationId xmlns:a16="http://schemas.microsoft.com/office/drawing/2014/main" id="{E44FCB6E-F791-785B-2044-F678A0FF973D}"/>
              </a:ext>
            </a:extLst>
          </p:cNvPr>
          <p:cNvSpPr txBox="1"/>
          <p:nvPr/>
        </p:nvSpPr>
        <p:spPr>
          <a:xfrm>
            <a:off x="307921" y="4036667"/>
            <a:ext cx="2380080" cy="457200"/>
          </a:xfrm>
          <a:prstGeom prst="rect">
            <a:avLst/>
          </a:prstGeom>
        </p:spPr>
        <p:txBody>
          <a:bodyPr lIns="0" tIns="0" rIns="0" bIns="0" rtlCol="0" anchor="t"/>
          <a:lstStyle/>
          <a:p>
            <a:pPr>
              <a:lnSpc>
                <a:spcPts val="2399"/>
              </a:lnSpc>
            </a:pPr>
            <a:r>
              <a:rPr lang="en-US" sz="2400" i="1">
                <a:solidFill>
                  <a:srgbClr val="383F7F"/>
                </a:solidFill>
                <a:latin typeface="Cambria" panose="02040503050406030204" pitchFamily="18" charset="0"/>
                <a:ea typeface="Cambria" panose="02040503050406030204" pitchFamily="18" charset="0"/>
                <a:cs typeface="Calibri" panose="020F0502020204030204" pitchFamily="34" charset="0"/>
                <a:sym typeface="Roboto Italics"/>
              </a:rPr>
              <a:t>Sponsor</a:t>
            </a:r>
          </a:p>
        </p:txBody>
      </p:sp>
      <p:sp>
        <p:nvSpPr>
          <p:cNvPr id="36" name="TextBox 35">
            <a:extLst>
              <a:ext uri="{FF2B5EF4-FFF2-40B4-BE49-F238E27FC236}">
                <a16:creationId xmlns:a16="http://schemas.microsoft.com/office/drawing/2014/main" id="{62DC65CF-2D2D-D68B-EFA6-C8B8F4F33880}"/>
              </a:ext>
            </a:extLst>
          </p:cNvPr>
          <p:cNvSpPr txBox="1"/>
          <p:nvPr/>
        </p:nvSpPr>
        <p:spPr>
          <a:xfrm>
            <a:off x="2229723" y="4024941"/>
            <a:ext cx="8599185" cy="457200"/>
          </a:xfrm>
          <a:prstGeom prst="rect">
            <a:avLst/>
          </a:prstGeom>
        </p:spPr>
        <p:txBody>
          <a:bodyPr lIns="0" tIns="0" rIns="0" bIns="0" rtlCol="0" anchor="t"/>
          <a:lstStyle/>
          <a:p>
            <a:pPr>
              <a:lnSpc>
                <a:spcPts val="2399"/>
              </a:lnSpc>
            </a:pPr>
            <a:r>
              <a:rPr lang="en-US" sz="2400" i="1">
                <a:solidFill>
                  <a:srgbClr val="383F7F"/>
                </a:solidFill>
                <a:latin typeface="Cambria" panose="02040503050406030204" pitchFamily="18" charset="0"/>
                <a:ea typeface="Cambria" panose="02040503050406030204" pitchFamily="18" charset="0"/>
                <a:cs typeface="Calibri" panose="020F0502020204030204" pitchFamily="34" charset="0"/>
                <a:sym typeface="Roboto Italics"/>
              </a:rPr>
              <a:t>A Member who introduces a bill</a:t>
            </a:r>
          </a:p>
        </p:txBody>
      </p:sp>
      <p:sp>
        <p:nvSpPr>
          <p:cNvPr id="38" name="TextBox 23">
            <a:extLst>
              <a:ext uri="{FF2B5EF4-FFF2-40B4-BE49-F238E27FC236}">
                <a16:creationId xmlns:a16="http://schemas.microsoft.com/office/drawing/2014/main" id="{89CA8D62-4073-1493-B1F3-E22557B4A357}"/>
              </a:ext>
            </a:extLst>
          </p:cNvPr>
          <p:cNvSpPr txBox="1"/>
          <p:nvPr/>
        </p:nvSpPr>
        <p:spPr>
          <a:xfrm>
            <a:off x="290077" y="4736890"/>
            <a:ext cx="2380080" cy="457200"/>
          </a:xfrm>
          <a:prstGeom prst="rect">
            <a:avLst/>
          </a:prstGeom>
        </p:spPr>
        <p:txBody>
          <a:bodyPr lIns="0" tIns="0" rIns="0" bIns="0" rtlCol="0" anchor="t"/>
          <a:lstStyle/>
          <a:p>
            <a:pPr>
              <a:lnSpc>
                <a:spcPts val="2399"/>
              </a:lnSpc>
            </a:pPr>
            <a:r>
              <a:rPr lang="en-US" sz="2400" i="1">
                <a:solidFill>
                  <a:srgbClr val="383F7F"/>
                </a:solidFill>
                <a:latin typeface="Cambria"/>
                <a:ea typeface="Cambria"/>
                <a:cs typeface="Calibri"/>
                <a:sym typeface="Roboto Italics"/>
              </a:rPr>
              <a:t>Co-sponsor</a:t>
            </a:r>
            <a:endParaRPr lang="en-US" sz="2400" i="1">
              <a:solidFill>
                <a:srgbClr val="383F7F"/>
              </a:solidFill>
              <a:latin typeface="Cambria" panose="02040503050406030204" pitchFamily="18" charset="0"/>
              <a:ea typeface="Cambria" panose="02040503050406030204" pitchFamily="18" charset="0"/>
              <a:cs typeface="Calibri" panose="020F0502020204030204" pitchFamily="34" charset="0"/>
              <a:sym typeface="Roboto Italics"/>
            </a:endParaRPr>
          </a:p>
        </p:txBody>
      </p:sp>
      <p:sp>
        <p:nvSpPr>
          <p:cNvPr id="40" name="TextBox 39">
            <a:extLst>
              <a:ext uri="{FF2B5EF4-FFF2-40B4-BE49-F238E27FC236}">
                <a16:creationId xmlns:a16="http://schemas.microsoft.com/office/drawing/2014/main" id="{F7EF2E85-7E96-9A21-C491-B2BBB6DECB47}"/>
              </a:ext>
            </a:extLst>
          </p:cNvPr>
          <p:cNvSpPr txBox="1"/>
          <p:nvPr/>
        </p:nvSpPr>
        <p:spPr>
          <a:xfrm>
            <a:off x="2206842" y="4709737"/>
            <a:ext cx="9182027" cy="457200"/>
          </a:xfrm>
          <a:prstGeom prst="rect">
            <a:avLst/>
          </a:prstGeom>
        </p:spPr>
        <p:txBody>
          <a:bodyPr lIns="0" tIns="0" rIns="0" bIns="0" rtlCol="0" anchor="t"/>
          <a:lstStyle/>
          <a:p>
            <a:pPr>
              <a:lnSpc>
                <a:spcPts val="2399"/>
              </a:lnSpc>
            </a:pPr>
            <a:r>
              <a:rPr lang="en-US" sz="2400" i="1">
                <a:solidFill>
                  <a:srgbClr val="383F7F"/>
                </a:solidFill>
                <a:latin typeface="Cambria" panose="02040503050406030204" pitchFamily="18" charset="0"/>
                <a:ea typeface="Cambria" panose="02040503050406030204" pitchFamily="18" charset="0"/>
                <a:cs typeface="Calibri" panose="020F0502020204030204" pitchFamily="34" charset="0"/>
                <a:sym typeface="Roboto Italics"/>
              </a:rPr>
              <a:t>A Member who formally supports an introduced  bill</a:t>
            </a:r>
          </a:p>
        </p:txBody>
      </p:sp>
      <p:sp>
        <p:nvSpPr>
          <p:cNvPr id="42" name="TextBox 23">
            <a:extLst>
              <a:ext uri="{FF2B5EF4-FFF2-40B4-BE49-F238E27FC236}">
                <a16:creationId xmlns:a16="http://schemas.microsoft.com/office/drawing/2014/main" id="{FA4DC587-A5FE-D0CD-01DF-C251E49FAF9D}"/>
              </a:ext>
            </a:extLst>
          </p:cNvPr>
          <p:cNvSpPr txBox="1"/>
          <p:nvPr/>
        </p:nvSpPr>
        <p:spPr>
          <a:xfrm>
            <a:off x="278368" y="5437113"/>
            <a:ext cx="2380080" cy="457200"/>
          </a:xfrm>
          <a:prstGeom prst="rect">
            <a:avLst/>
          </a:prstGeom>
        </p:spPr>
        <p:txBody>
          <a:bodyPr lIns="0" tIns="0" rIns="0" bIns="0" rtlCol="0" anchor="t"/>
          <a:lstStyle/>
          <a:p>
            <a:pPr>
              <a:lnSpc>
                <a:spcPts val="2399"/>
              </a:lnSpc>
            </a:pPr>
            <a:r>
              <a:rPr lang="en-US" sz="2400" i="1">
                <a:solidFill>
                  <a:srgbClr val="383F7F"/>
                </a:solidFill>
                <a:latin typeface="Cambria" panose="02040503050406030204" pitchFamily="18" charset="0"/>
                <a:ea typeface="Cambria" panose="02040503050406030204" pitchFamily="18" charset="0"/>
                <a:cs typeface="Calibri" panose="020F0502020204030204" pitchFamily="34" charset="0"/>
                <a:sym typeface="Roboto Italics"/>
              </a:rPr>
              <a:t>Bipartisan</a:t>
            </a:r>
          </a:p>
        </p:txBody>
      </p:sp>
      <p:sp>
        <p:nvSpPr>
          <p:cNvPr id="44" name="TextBox 43">
            <a:extLst>
              <a:ext uri="{FF2B5EF4-FFF2-40B4-BE49-F238E27FC236}">
                <a16:creationId xmlns:a16="http://schemas.microsoft.com/office/drawing/2014/main" id="{2EABF9F8-F087-23AA-7B53-059ED32F7D1F}"/>
              </a:ext>
            </a:extLst>
          </p:cNvPr>
          <p:cNvSpPr txBox="1"/>
          <p:nvPr/>
        </p:nvSpPr>
        <p:spPr>
          <a:xfrm>
            <a:off x="2206842" y="5409960"/>
            <a:ext cx="9651928" cy="457200"/>
          </a:xfrm>
          <a:prstGeom prst="rect">
            <a:avLst/>
          </a:prstGeom>
        </p:spPr>
        <p:txBody>
          <a:bodyPr lIns="0" tIns="0" rIns="0" bIns="0" rtlCol="0" anchor="t"/>
          <a:lstStyle/>
          <a:p>
            <a:pPr>
              <a:lnSpc>
                <a:spcPts val="2399"/>
              </a:lnSpc>
            </a:pPr>
            <a:r>
              <a:rPr lang="en-US" sz="2400" i="1">
                <a:solidFill>
                  <a:srgbClr val="383F7F"/>
                </a:solidFill>
                <a:latin typeface="Cambria" panose="02040503050406030204" pitchFamily="18" charset="0"/>
                <a:ea typeface="Cambria" panose="02040503050406030204" pitchFamily="18" charset="0"/>
                <a:cs typeface="Calibri" panose="020F0502020204030204" pitchFamily="34" charset="0"/>
                <a:sym typeface="Roboto Italics"/>
              </a:rPr>
              <a:t>Supported by Members of both political parties (Democrat &amp; Republican)</a:t>
            </a:r>
          </a:p>
        </p:txBody>
      </p:sp>
      <p:sp>
        <p:nvSpPr>
          <p:cNvPr id="46" name="TextBox 23">
            <a:extLst>
              <a:ext uri="{FF2B5EF4-FFF2-40B4-BE49-F238E27FC236}">
                <a16:creationId xmlns:a16="http://schemas.microsoft.com/office/drawing/2014/main" id="{BB3D8D54-3932-A2B4-F0D3-8825B45CC26B}"/>
              </a:ext>
            </a:extLst>
          </p:cNvPr>
          <p:cNvSpPr txBox="1"/>
          <p:nvPr/>
        </p:nvSpPr>
        <p:spPr>
          <a:xfrm>
            <a:off x="278368" y="6105772"/>
            <a:ext cx="2380080" cy="457200"/>
          </a:xfrm>
          <a:prstGeom prst="rect">
            <a:avLst/>
          </a:prstGeom>
        </p:spPr>
        <p:txBody>
          <a:bodyPr lIns="0" tIns="0" rIns="0" bIns="0" rtlCol="0" anchor="t"/>
          <a:lstStyle/>
          <a:p>
            <a:pPr>
              <a:lnSpc>
                <a:spcPts val="2399"/>
              </a:lnSpc>
            </a:pPr>
            <a:r>
              <a:rPr lang="en-US" sz="2400" i="1">
                <a:solidFill>
                  <a:srgbClr val="383F7F"/>
                </a:solidFill>
                <a:latin typeface="Cambria" panose="02040503050406030204" pitchFamily="18" charset="0"/>
                <a:ea typeface="Cambria" panose="02040503050406030204" pitchFamily="18" charset="0"/>
                <a:cs typeface="Calibri" panose="020F0502020204030204" pitchFamily="34" charset="0"/>
                <a:sym typeface="Roboto Italics"/>
              </a:rPr>
              <a:t>Constituent</a:t>
            </a:r>
          </a:p>
        </p:txBody>
      </p:sp>
      <p:sp>
        <p:nvSpPr>
          <p:cNvPr id="48" name="TextBox 47">
            <a:extLst>
              <a:ext uri="{FF2B5EF4-FFF2-40B4-BE49-F238E27FC236}">
                <a16:creationId xmlns:a16="http://schemas.microsoft.com/office/drawing/2014/main" id="{F001618E-0ECC-261A-F365-90F643E61393}"/>
              </a:ext>
            </a:extLst>
          </p:cNvPr>
          <p:cNvSpPr txBox="1"/>
          <p:nvPr/>
        </p:nvSpPr>
        <p:spPr>
          <a:xfrm>
            <a:off x="2206842" y="6120007"/>
            <a:ext cx="10127377" cy="457200"/>
          </a:xfrm>
          <a:prstGeom prst="rect">
            <a:avLst/>
          </a:prstGeom>
        </p:spPr>
        <p:txBody>
          <a:bodyPr lIns="0" tIns="0" rIns="0" bIns="0" rtlCol="0" anchor="t"/>
          <a:lstStyle/>
          <a:p>
            <a:pPr>
              <a:lnSpc>
                <a:spcPts val="2399"/>
              </a:lnSpc>
            </a:pPr>
            <a:r>
              <a:rPr lang="en-US" sz="2400" i="1">
                <a:solidFill>
                  <a:srgbClr val="383F7F"/>
                </a:solidFill>
                <a:latin typeface="Cambria" panose="02040503050406030204" pitchFamily="18" charset="0"/>
                <a:ea typeface="Cambria" panose="02040503050406030204" pitchFamily="18" charset="0"/>
                <a:cs typeface="Calibri" panose="020F0502020204030204" pitchFamily="34" charset="0"/>
                <a:sym typeface="Roboto Italics"/>
              </a:rPr>
              <a:t>A person who lives in the area represented by a specific Member of Congress</a:t>
            </a:r>
          </a:p>
        </p:txBody>
      </p:sp>
    </p:spTree>
    <p:extLst>
      <p:ext uri="{BB962C8B-B14F-4D97-AF65-F5344CB8AC3E}">
        <p14:creationId xmlns:p14="http://schemas.microsoft.com/office/powerpoint/2010/main" val="20114778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l="-14545" t="-15651" b="-19766"/>
            </a:stretch>
          </a:blipFill>
        </p:spPr>
        <p:txBody>
          <a:bodyPr/>
          <a:lstStyle/>
          <a:p>
            <a:endParaRPr lang="en-US" sz="1200"/>
          </a:p>
        </p:txBody>
      </p:sp>
      <p:sp>
        <p:nvSpPr>
          <p:cNvPr id="3" name="TextBox 3"/>
          <p:cNvSpPr txBox="1"/>
          <p:nvPr/>
        </p:nvSpPr>
        <p:spPr>
          <a:xfrm>
            <a:off x="6463111" y="475860"/>
            <a:ext cx="5637863" cy="2170402"/>
          </a:xfrm>
          <a:prstGeom prst="rect">
            <a:avLst/>
          </a:prstGeom>
        </p:spPr>
        <p:txBody>
          <a:bodyPr wrap="square" lIns="0" tIns="0" rIns="0" bIns="0" rtlCol="0" anchor="t">
            <a:spAutoFit/>
          </a:bodyPr>
          <a:lstStyle/>
          <a:p>
            <a:pPr>
              <a:lnSpc>
                <a:spcPts val="8260"/>
              </a:lnSpc>
            </a:pPr>
            <a:r>
              <a:rPr lang="en-US" sz="9600" b="1">
                <a:solidFill>
                  <a:srgbClr val="FFFFFF"/>
                </a:solidFill>
                <a:latin typeface="Roboto Slab" pitchFamily="2" charset="0"/>
                <a:ea typeface="Roboto Slab" pitchFamily="2" charset="0"/>
                <a:cs typeface="Roboto Slab" pitchFamily="2" charset="0"/>
                <a:sym typeface="Hemgjord Lettering"/>
              </a:rPr>
              <a:t>You’re </a:t>
            </a:r>
          </a:p>
          <a:p>
            <a:pPr>
              <a:lnSpc>
                <a:spcPts val="8260"/>
              </a:lnSpc>
            </a:pPr>
            <a:r>
              <a:rPr lang="en-US" sz="9600" b="1">
                <a:solidFill>
                  <a:srgbClr val="FFFFFF"/>
                </a:solidFill>
                <a:latin typeface="Roboto Slab" pitchFamily="2" charset="0"/>
                <a:ea typeface="Roboto Slab" pitchFamily="2" charset="0"/>
                <a:cs typeface="Roboto Slab" pitchFamily="2" charset="0"/>
                <a:sym typeface="Hemgjord Lettering"/>
              </a:rPr>
              <a:t>	Invited!</a:t>
            </a:r>
            <a:endParaRPr lang="en-US" sz="9600" b="1">
              <a:solidFill>
                <a:srgbClr val="FFFFFF"/>
              </a:solidFill>
              <a:latin typeface="Roboto Slab" pitchFamily="2" charset="0"/>
              <a:ea typeface="Roboto Slab" pitchFamily="2" charset="0"/>
              <a:cs typeface="Roboto Slab" pitchFamily="2" charset="0"/>
            </a:endParaRPr>
          </a:p>
        </p:txBody>
      </p:sp>
      <p:sp>
        <p:nvSpPr>
          <p:cNvPr id="4" name="TextBox 4"/>
          <p:cNvSpPr txBox="1"/>
          <p:nvPr/>
        </p:nvSpPr>
        <p:spPr>
          <a:xfrm>
            <a:off x="7281724" y="2839302"/>
            <a:ext cx="4514450" cy="1830950"/>
          </a:xfrm>
          <a:prstGeom prst="rect">
            <a:avLst/>
          </a:prstGeom>
        </p:spPr>
        <p:txBody>
          <a:bodyPr lIns="0" tIns="0" rIns="0" bIns="0" rtlCol="0" anchor="t">
            <a:spAutoFit/>
          </a:bodyPr>
          <a:lstStyle/>
          <a:p>
            <a:pPr algn="r">
              <a:lnSpc>
                <a:spcPts val="2851"/>
              </a:lnSpc>
            </a:pPr>
            <a:r>
              <a:rPr lang="en-US" sz="2037" b="1">
                <a:solidFill>
                  <a:srgbClr val="FFFFFF"/>
                </a:solidFill>
                <a:latin typeface="Roboto Slab" pitchFamily="2" charset="0"/>
                <a:ea typeface="Roboto Slab" pitchFamily="2" charset="0"/>
                <a:cs typeface="Roboto Slab" pitchFamily="2" charset="0"/>
                <a:sym typeface="Roboto Slab Bold"/>
              </a:rPr>
              <a:t>Congressional Breakfast Reception</a:t>
            </a:r>
          </a:p>
          <a:p>
            <a:pPr algn="r">
              <a:lnSpc>
                <a:spcPts val="2851"/>
              </a:lnSpc>
            </a:pPr>
            <a:r>
              <a:rPr lang="en-US" sz="2037" b="1">
                <a:solidFill>
                  <a:srgbClr val="FFFFFF"/>
                </a:solidFill>
                <a:latin typeface="Roboto Slab" pitchFamily="2" charset="0"/>
                <a:ea typeface="Roboto Slab" pitchFamily="2" charset="0"/>
                <a:cs typeface="Roboto Slab" pitchFamily="2" charset="0"/>
                <a:sym typeface="Roboto Slab Bold"/>
              </a:rPr>
              <a:t>Sponsored by: Microsoft</a:t>
            </a:r>
          </a:p>
          <a:p>
            <a:pPr algn="r">
              <a:lnSpc>
                <a:spcPts val="2851"/>
              </a:lnSpc>
            </a:pPr>
            <a:r>
              <a:rPr lang="en-US" sz="2037">
                <a:solidFill>
                  <a:srgbClr val="FFFFFF"/>
                </a:solidFill>
                <a:latin typeface="Roboto Slab" pitchFamily="2" charset="0"/>
                <a:ea typeface="Roboto Slab" pitchFamily="2" charset="0"/>
                <a:cs typeface="Roboto Slab" pitchFamily="2" charset="0"/>
                <a:sym typeface="Roboto Slab"/>
              </a:rPr>
              <a:t>Kennedy Caucus Room, SR-325</a:t>
            </a:r>
          </a:p>
          <a:p>
            <a:pPr algn="r">
              <a:lnSpc>
                <a:spcPts val="2851"/>
              </a:lnSpc>
            </a:pPr>
            <a:r>
              <a:rPr lang="en-US" sz="2037">
                <a:solidFill>
                  <a:srgbClr val="FFFFFF"/>
                </a:solidFill>
                <a:latin typeface="Roboto Slab" pitchFamily="2" charset="0"/>
                <a:ea typeface="Roboto Slab" pitchFamily="2" charset="0"/>
                <a:cs typeface="Roboto Slab" pitchFamily="2" charset="0"/>
                <a:sym typeface="Roboto Slab"/>
              </a:rPr>
              <a:t>8:00 AM - 9:30 AM</a:t>
            </a:r>
          </a:p>
          <a:p>
            <a:pPr algn="r">
              <a:lnSpc>
                <a:spcPts val="2851"/>
              </a:lnSpc>
            </a:pPr>
            <a:r>
              <a:rPr lang="en-US" sz="2037">
                <a:solidFill>
                  <a:srgbClr val="FFFFFF"/>
                </a:solidFill>
                <a:latin typeface="Roboto Slab" pitchFamily="2" charset="0"/>
                <a:ea typeface="Roboto Slab" pitchFamily="2" charset="0"/>
                <a:cs typeface="Roboto Slab" pitchFamily="2" charset="0"/>
                <a:sym typeface="Roboto Slab"/>
              </a:rPr>
              <a:t>Directions on your agenda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D02339-DF2B-2868-C9E2-0153038D1152}"/>
            </a:ext>
          </a:extLst>
        </p:cNvPr>
        <p:cNvGrpSpPr/>
        <p:nvPr/>
      </p:nvGrpSpPr>
      <p:grpSpPr>
        <a:xfrm>
          <a:off x="0" y="0"/>
          <a:ext cx="0" cy="0"/>
          <a:chOff x="0" y="0"/>
          <a:chExt cx="0" cy="0"/>
        </a:xfrm>
      </p:grpSpPr>
      <p:sp>
        <p:nvSpPr>
          <p:cNvPr id="18" name="AutoShape 2">
            <a:extLst>
              <a:ext uri="{FF2B5EF4-FFF2-40B4-BE49-F238E27FC236}">
                <a16:creationId xmlns:a16="http://schemas.microsoft.com/office/drawing/2014/main" id="{5C44C134-E119-7DD1-D62D-B9A80F47DFC2}"/>
              </a:ext>
            </a:extLst>
          </p:cNvPr>
          <p:cNvSpPr/>
          <p:nvPr/>
        </p:nvSpPr>
        <p:spPr>
          <a:xfrm flipV="1">
            <a:off x="392338" y="1031789"/>
            <a:ext cx="9052560" cy="0"/>
          </a:xfrm>
          <a:prstGeom prst="line">
            <a:avLst/>
          </a:prstGeom>
          <a:ln w="50800" cap="flat">
            <a:solidFill>
              <a:srgbClr val="C79D4F"/>
            </a:solidFill>
            <a:prstDash val="solid"/>
            <a:headEnd type="none" w="sm" len="sm"/>
            <a:tailEnd type="none" w="sm" len="sm"/>
          </a:ln>
        </p:spPr>
        <p:txBody>
          <a:bodyPr/>
          <a:lstStyle/>
          <a:p>
            <a:endParaRPr lang="en-US" sz="1434">
              <a:latin typeface="Cambria" panose="02040503050406030204" pitchFamily="18" charset="0"/>
              <a:ea typeface="Cambria" panose="02040503050406030204" pitchFamily="18" charset="0"/>
              <a:cs typeface="Calibri"/>
            </a:endParaRPr>
          </a:p>
        </p:txBody>
      </p:sp>
      <p:sp>
        <p:nvSpPr>
          <p:cNvPr id="5" name="TextBox 18">
            <a:extLst>
              <a:ext uri="{FF2B5EF4-FFF2-40B4-BE49-F238E27FC236}">
                <a16:creationId xmlns:a16="http://schemas.microsoft.com/office/drawing/2014/main" id="{A7D57510-F3FC-F187-5036-C640DE80EDC4}"/>
              </a:ext>
            </a:extLst>
          </p:cNvPr>
          <p:cNvSpPr txBox="1"/>
          <p:nvPr/>
        </p:nvSpPr>
        <p:spPr>
          <a:xfrm>
            <a:off x="419582" y="351934"/>
            <a:ext cx="10908792" cy="1033576"/>
          </a:xfrm>
          <a:prstGeom prst="rect">
            <a:avLst/>
          </a:prstGeom>
        </p:spPr>
        <p:txBody>
          <a:bodyPr lIns="0" tIns="0" rIns="0" bIns="0" rtlCol="0" anchor="t"/>
          <a:lstStyle/>
          <a:p>
            <a:pPr>
              <a:lnSpc>
                <a:spcPts val="4799"/>
              </a:lnSpc>
            </a:pPr>
            <a:r>
              <a:rPr lang="en-US" sz="4000" b="1">
                <a:solidFill>
                  <a:srgbClr val="383F7F"/>
                </a:solidFill>
                <a:latin typeface="Cambria" panose="02040503050406030204" pitchFamily="18" charset="0"/>
                <a:ea typeface="Cambria" panose="02040503050406030204" pitchFamily="18" charset="0"/>
                <a:cs typeface="Calibri" panose="020F0502020204030204" pitchFamily="34" charset="0"/>
                <a:sym typeface="Roboto Slab Bold"/>
              </a:rPr>
              <a:t>Getting to the Hill: Omni to Russell</a:t>
            </a:r>
          </a:p>
        </p:txBody>
      </p:sp>
      <p:grpSp>
        <p:nvGrpSpPr>
          <p:cNvPr id="2" name="Group 14">
            <a:extLst>
              <a:ext uri="{FF2B5EF4-FFF2-40B4-BE49-F238E27FC236}">
                <a16:creationId xmlns:a16="http://schemas.microsoft.com/office/drawing/2014/main" id="{AF917FB5-E9CD-6C55-8E4D-864C7EC57EB5}"/>
              </a:ext>
            </a:extLst>
          </p:cNvPr>
          <p:cNvGrpSpPr/>
          <p:nvPr/>
        </p:nvGrpSpPr>
        <p:grpSpPr>
          <a:xfrm>
            <a:off x="419582" y="1385510"/>
            <a:ext cx="11145850" cy="3884327"/>
            <a:chOff x="0" y="0"/>
            <a:chExt cx="10638205" cy="8213276"/>
          </a:xfrm>
        </p:grpSpPr>
        <p:sp>
          <p:nvSpPr>
            <p:cNvPr id="4" name="Freeform 15">
              <a:extLst>
                <a:ext uri="{FF2B5EF4-FFF2-40B4-BE49-F238E27FC236}">
                  <a16:creationId xmlns:a16="http://schemas.microsoft.com/office/drawing/2014/main" id="{7595DEDA-F56D-974D-7CF9-5A3802049673}"/>
                </a:ext>
              </a:extLst>
            </p:cNvPr>
            <p:cNvSpPr/>
            <p:nvPr/>
          </p:nvSpPr>
          <p:spPr>
            <a:xfrm>
              <a:off x="0" y="0"/>
              <a:ext cx="10638205" cy="8213276"/>
            </a:xfrm>
            <a:custGeom>
              <a:avLst/>
              <a:gdLst/>
              <a:ahLst/>
              <a:cxnLst/>
              <a:rect l="l" t="t" r="r" b="b"/>
              <a:pathLst>
                <a:path w="10638205" h="8213276">
                  <a:moveTo>
                    <a:pt x="0" y="252716"/>
                  </a:moveTo>
                  <a:cubicBezTo>
                    <a:pt x="0" y="113196"/>
                    <a:pt x="102108" y="0"/>
                    <a:pt x="227962" y="0"/>
                  </a:cubicBezTo>
                  <a:lnTo>
                    <a:pt x="10410243" y="0"/>
                  </a:lnTo>
                  <a:cubicBezTo>
                    <a:pt x="10536096" y="0"/>
                    <a:pt x="10638205" y="113196"/>
                    <a:pt x="10638205" y="252716"/>
                  </a:cubicBezTo>
                  <a:lnTo>
                    <a:pt x="10638205" y="7960560"/>
                  </a:lnTo>
                  <a:cubicBezTo>
                    <a:pt x="10638205" y="8100080"/>
                    <a:pt x="10536096" y="8213276"/>
                    <a:pt x="10410243" y="8213276"/>
                  </a:cubicBezTo>
                  <a:lnTo>
                    <a:pt x="227962" y="8213276"/>
                  </a:lnTo>
                  <a:cubicBezTo>
                    <a:pt x="102108" y="8213275"/>
                    <a:pt x="0" y="8100080"/>
                    <a:pt x="0" y="7960560"/>
                  </a:cubicBezTo>
                  <a:close/>
                </a:path>
              </a:pathLst>
            </a:custGeom>
            <a:solidFill>
              <a:srgbClr val="E9F9FF"/>
            </a:solidFill>
          </p:spPr>
          <p:txBody>
            <a:bodyPr/>
            <a:lstStyle/>
            <a:p>
              <a:endParaRPr lang="en-US" sz="1200"/>
            </a:p>
          </p:txBody>
        </p:sp>
      </p:grpSp>
      <p:sp>
        <p:nvSpPr>
          <p:cNvPr id="6" name="TextBox 5">
            <a:extLst>
              <a:ext uri="{FF2B5EF4-FFF2-40B4-BE49-F238E27FC236}">
                <a16:creationId xmlns:a16="http://schemas.microsoft.com/office/drawing/2014/main" id="{686B7A38-48F2-D320-2D1B-B87FBE2BE4DA}"/>
              </a:ext>
            </a:extLst>
          </p:cNvPr>
          <p:cNvSpPr txBox="1"/>
          <p:nvPr/>
        </p:nvSpPr>
        <p:spPr>
          <a:xfrm>
            <a:off x="3321912" y="1530969"/>
            <a:ext cx="2834184" cy="742803"/>
          </a:xfrm>
          <a:prstGeom prst="rect">
            <a:avLst/>
          </a:prstGeom>
        </p:spPr>
        <p:txBody>
          <a:bodyPr lIns="0" tIns="0" rIns="0" bIns="0" rtlCol="0" anchor="t"/>
          <a:lstStyle/>
          <a:p>
            <a:pPr algn="ctr"/>
            <a:r>
              <a:rPr lang="en-US" sz="3600">
                <a:solidFill>
                  <a:srgbClr val="383F7F"/>
                </a:solidFill>
                <a:latin typeface="Cambria" panose="02040503050406030204" pitchFamily="18" charset="0"/>
                <a:ea typeface="Cambria" panose="02040503050406030204" pitchFamily="18" charset="0"/>
                <a:cs typeface="Calibri" panose="020F0502020204030204" pitchFamily="34" charset="0"/>
                <a:sym typeface="Roboto Italics"/>
              </a:rPr>
              <a:t>Uber/Lyft</a:t>
            </a:r>
          </a:p>
        </p:txBody>
      </p:sp>
      <p:sp>
        <p:nvSpPr>
          <p:cNvPr id="9" name="TextBox 8">
            <a:extLst>
              <a:ext uri="{FF2B5EF4-FFF2-40B4-BE49-F238E27FC236}">
                <a16:creationId xmlns:a16="http://schemas.microsoft.com/office/drawing/2014/main" id="{330CC85D-2C81-5A9C-6884-56A7DCABFDC4}"/>
              </a:ext>
            </a:extLst>
          </p:cNvPr>
          <p:cNvSpPr txBox="1"/>
          <p:nvPr/>
        </p:nvSpPr>
        <p:spPr>
          <a:xfrm>
            <a:off x="9300993" y="1530969"/>
            <a:ext cx="1263220" cy="742803"/>
          </a:xfrm>
          <a:prstGeom prst="rect">
            <a:avLst/>
          </a:prstGeom>
        </p:spPr>
        <p:txBody>
          <a:bodyPr lIns="0" tIns="0" rIns="0" bIns="0" rtlCol="0" anchor="t"/>
          <a:lstStyle/>
          <a:p>
            <a:pPr algn="ctr"/>
            <a:r>
              <a:rPr lang="en-US" sz="3600">
                <a:solidFill>
                  <a:srgbClr val="383F7F"/>
                </a:solidFill>
                <a:latin typeface="Cambria" panose="02040503050406030204" pitchFamily="18" charset="0"/>
                <a:ea typeface="Cambria" panose="02040503050406030204" pitchFamily="18" charset="0"/>
                <a:cs typeface="Calibri" panose="020F0502020204030204" pitchFamily="34" charset="0"/>
                <a:sym typeface="Roboto Italics"/>
              </a:rPr>
              <a:t>Metro</a:t>
            </a:r>
          </a:p>
        </p:txBody>
      </p:sp>
      <p:sp>
        <p:nvSpPr>
          <p:cNvPr id="11" name="TextBox 10">
            <a:extLst>
              <a:ext uri="{FF2B5EF4-FFF2-40B4-BE49-F238E27FC236}">
                <a16:creationId xmlns:a16="http://schemas.microsoft.com/office/drawing/2014/main" id="{76000E0F-CD1C-0E01-2FB8-3E5F9E6F94B9}"/>
              </a:ext>
            </a:extLst>
          </p:cNvPr>
          <p:cNvSpPr txBox="1"/>
          <p:nvPr/>
        </p:nvSpPr>
        <p:spPr>
          <a:xfrm>
            <a:off x="6639278" y="1530969"/>
            <a:ext cx="1487526" cy="742803"/>
          </a:xfrm>
          <a:prstGeom prst="rect">
            <a:avLst/>
          </a:prstGeom>
        </p:spPr>
        <p:txBody>
          <a:bodyPr lIns="0" tIns="0" rIns="0" bIns="0" rtlCol="0" anchor="t"/>
          <a:lstStyle/>
          <a:p>
            <a:pPr algn="ctr"/>
            <a:r>
              <a:rPr lang="en-US" sz="3600">
                <a:solidFill>
                  <a:srgbClr val="383F7F"/>
                </a:solidFill>
                <a:latin typeface="Cambria" panose="02040503050406030204" pitchFamily="18" charset="0"/>
                <a:ea typeface="Cambria" panose="02040503050406030204" pitchFamily="18" charset="0"/>
                <a:cs typeface="Calibri" panose="020F0502020204030204" pitchFamily="34" charset="0"/>
                <a:sym typeface="Roboto Italics"/>
              </a:rPr>
              <a:t>Driving</a:t>
            </a:r>
          </a:p>
        </p:txBody>
      </p:sp>
      <p:grpSp>
        <p:nvGrpSpPr>
          <p:cNvPr id="12" name="Group 45">
            <a:extLst>
              <a:ext uri="{FF2B5EF4-FFF2-40B4-BE49-F238E27FC236}">
                <a16:creationId xmlns:a16="http://schemas.microsoft.com/office/drawing/2014/main" id="{81BEA047-122A-B919-C34C-6E2CE6BD263A}"/>
              </a:ext>
            </a:extLst>
          </p:cNvPr>
          <p:cNvGrpSpPr/>
          <p:nvPr/>
        </p:nvGrpSpPr>
        <p:grpSpPr>
          <a:xfrm>
            <a:off x="419582" y="5623557"/>
            <a:ext cx="11154047" cy="685800"/>
            <a:chOff x="0" y="0"/>
            <a:chExt cx="22308095" cy="1371600"/>
          </a:xfrm>
        </p:grpSpPr>
        <p:sp>
          <p:nvSpPr>
            <p:cNvPr id="13" name="Freeform 46">
              <a:extLst>
                <a:ext uri="{FF2B5EF4-FFF2-40B4-BE49-F238E27FC236}">
                  <a16:creationId xmlns:a16="http://schemas.microsoft.com/office/drawing/2014/main" id="{82CB5FE4-EB28-8EAE-545C-03848C032C45}"/>
                </a:ext>
              </a:extLst>
            </p:cNvPr>
            <p:cNvSpPr/>
            <p:nvPr/>
          </p:nvSpPr>
          <p:spPr>
            <a:xfrm>
              <a:off x="0" y="0"/>
              <a:ext cx="22308096" cy="1371600"/>
            </a:xfrm>
            <a:custGeom>
              <a:avLst/>
              <a:gdLst/>
              <a:ahLst/>
              <a:cxnLst/>
              <a:rect l="l" t="t" r="r" b="b"/>
              <a:pathLst>
                <a:path w="22308096" h="1371600">
                  <a:moveTo>
                    <a:pt x="0" y="182880"/>
                  </a:moveTo>
                  <a:cubicBezTo>
                    <a:pt x="0" y="81915"/>
                    <a:pt x="83968" y="0"/>
                    <a:pt x="187463" y="0"/>
                  </a:cubicBezTo>
                  <a:lnTo>
                    <a:pt x="22120631" y="0"/>
                  </a:lnTo>
                  <a:cubicBezTo>
                    <a:pt x="22224126" y="0"/>
                    <a:pt x="22308096" y="81915"/>
                    <a:pt x="22308096" y="182880"/>
                  </a:cubicBezTo>
                  <a:lnTo>
                    <a:pt x="22308096" y="1188720"/>
                  </a:lnTo>
                  <a:cubicBezTo>
                    <a:pt x="22308096" y="1289685"/>
                    <a:pt x="22224126" y="1371600"/>
                    <a:pt x="22120631" y="1371600"/>
                  </a:cubicBezTo>
                  <a:lnTo>
                    <a:pt x="187463" y="1371600"/>
                  </a:lnTo>
                  <a:cubicBezTo>
                    <a:pt x="83968" y="1371600"/>
                    <a:pt x="0" y="1289685"/>
                    <a:pt x="0" y="1188720"/>
                  </a:cubicBezTo>
                  <a:close/>
                </a:path>
              </a:pathLst>
            </a:custGeom>
            <a:solidFill>
              <a:srgbClr val="383F7F"/>
            </a:solidFill>
          </p:spPr>
          <p:txBody>
            <a:bodyPr/>
            <a:lstStyle/>
            <a:p>
              <a:endParaRPr lang="en-US" sz="1200"/>
            </a:p>
          </p:txBody>
        </p:sp>
      </p:grpSp>
      <p:grpSp>
        <p:nvGrpSpPr>
          <p:cNvPr id="14" name="Group 47">
            <a:extLst>
              <a:ext uri="{FF2B5EF4-FFF2-40B4-BE49-F238E27FC236}">
                <a16:creationId xmlns:a16="http://schemas.microsoft.com/office/drawing/2014/main" id="{5E30CDC9-1C05-DC69-0D31-7AA83714863A}"/>
              </a:ext>
            </a:extLst>
          </p:cNvPr>
          <p:cNvGrpSpPr/>
          <p:nvPr/>
        </p:nvGrpSpPr>
        <p:grpSpPr>
          <a:xfrm>
            <a:off x="756277" y="5812787"/>
            <a:ext cx="10332721" cy="430530"/>
            <a:chOff x="0" y="0"/>
            <a:chExt cx="20665440" cy="861061"/>
          </a:xfrm>
        </p:grpSpPr>
        <p:sp>
          <p:nvSpPr>
            <p:cNvPr id="15" name="Freeform 48">
              <a:extLst>
                <a:ext uri="{FF2B5EF4-FFF2-40B4-BE49-F238E27FC236}">
                  <a16:creationId xmlns:a16="http://schemas.microsoft.com/office/drawing/2014/main" id="{89CB1E9C-6A41-53A1-06B1-AD98E6DE4583}"/>
                </a:ext>
              </a:extLst>
            </p:cNvPr>
            <p:cNvSpPr/>
            <p:nvPr/>
          </p:nvSpPr>
          <p:spPr>
            <a:xfrm>
              <a:off x="0" y="0"/>
              <a:ext cx="20665439" cy="823509"/>
            </a:xfrm>
            <a:custGeom>
              <a:avLst/>
              <a:gdLst/>
              <a:ahLst/>
              <a:cxnLst/>
              <a:rect l="l" t="t" r="r" b="b"/>
              <a:pathLst>
                <a:path w="20665439" h="823509">
                  <a:moveTo>
                    <a:pt x="0" y="0"/>
                  </a:moveTo>
                  <a:lnTo>
                    <a:pt x="20665439" y="0"/>
                  </a:lnTo>
                  <a:lnTo>
                    <a:pt x="20665439" y="823509"/>
                  </a:lnTo>
                  <a:lnTo>
                    <a:pt x="0" y="823509"/>
                  </a:lnTo>
                  <a:close/>
                </a:path>
              </a:pathLst>
            </a:custGeom>
            <a:blipFill>
              <a:blip r:embed="rId3">
                <a:alphaModFix amt="0"/>
              </a:blip>
              <a:stretch>
                <a:fillRect t="-346060" b="-531869"/>
              </a:stretch>
            </a:blipFill>
          </p:spPr>
          <p:txBody>
            <a:bodyPr/>
            <a:lstStyle/>
            <a:p>
              <a:endParaRPr lang="en-US" sz="1200"/>
            </a:p>
          </p:txBody>
        </p:sp>
        <p:sp>
          <p:nvSpPr>
            <p:cNvPr id="16" name="TextBox 49">
              <a:extLst>
                <a:ext uri="{FF2B5EF4-FFF2-40B4-BE49-F238E27FC236}">
                  <a16:creationId xmlns:a16="http://schemas.microsoft.com/office/drawing/2014/main" id="{DA6E31BD-8964-FE3B-5CF9-67E93E41F486}"/>
                </a:ext>
              </a:extLst>
            </p:cNvPr>
            <p:cNvSpPr txBox="1"/>
            <p:nvPr/>
          </p:nvSpPr>
          <p:spPr>
            <a:xfrm>
              <a:off x="0" y="47078"/>
              <a:ext cx="20665440" cy="813983"/>
            </a:xfrm>
            <a:prstGeom prst="rect">
              <a:avLst/>
            </a:prstGeom>
          </p:spPr>
          <p:txBody>
            <a:bodyPr lIns="0" tIns="0" rIns="0" bIns="0" rtlCol="0" anchor="t"/>
            <a:lstStyle/>
            <a:p>
              <a:pPr>
                <a:lnSpc>
                  <a:spcPts val="1919"/>
                </a:lnSpc>
              </a:pPr>
              <a:r>
                <a:rPr lang="en-US" sz="2000" b="1">
                  <a:solidFill>
                    <a:srgbClr val="FFFFFF"/>
                  </a:solidFill>
                  <a:latin typeface="Cambria" panose="02040503050406030204" pitchFamily="18" charset="0"/>
                  <a:ea typeface="Cambria" panose="02040503050406030204" pitchFamily="18" charset="0"/>
                  <a:cs typeface="Roboto Slab" pitchFamily="2" charset="0"/>
                  <a:sym typeface="Roboto Slab Bold"/>
                </a:rPr>
                <a:t>Connect with your Team Captain to coordinate travel plans throughout the day</a:t>
              </a:r>
            </a:p>
          </p:txBody>
        </p:sp>
      </p:grpSp>
      <p:sp>
        <p:nvSpPr>
          <p:cNvPr id="19" name="TextBox 18">
            <a:extLst>
              <a:ext uri="{FF2B5EF4-FFF2-40B4-BE49-F238E27FC236}">
                <a16:creationId xmlns:a16="http://schemas.microsoft.com/office/drawing/2014/main" id="{740C81AD-4862-44CD-BD32-E1B5AC98BF8C}"/>
              </a:ext>
            </a:extLst>
          </p:cNvPr>
          <p:cNvSpPr txBox="1"/>
          <p:nvPr/>
        </p:nvSpPr>
        <p:spPr>
          <a:xfrm>
            <a:off x="651873" y="2411684"/>
            <a:ext cx="2204264" cy="742803"/>
          </a:xfrm>
          <a:prstGeom prst="rect">
            <a:avLst/>
          </a:prstGeom>
        </p:spPr>
        <p:txBody>
          <a:bodyPr lIns="0" tIns="0" rIns="0" bIns="0" rtlCol="0" anchor="t"/>
          <a:lstStyle/>
          <a:p>
            <a:r>
              <a:rPr lang="en-US" sz="3600" b="1">
                <a:solidFill>
                  <a:srgbClr val="383F7F"/>
                </a:solidFill>
                <a:latin typeface="Cambria" panose="02040503050406030204" pitchFamily="18" charset="0"/>
                <a:ea typeface="Cambria" panose="02040503050406030204" pitchFamily="18" charset="0"/>
                <a:cs typeface="Calibri" panose="020F0502020204030204" pitchFamily="34" charset="0"/>
                <a:sym typeface="Roboto Italics"/>
              </a:rPr>
              <a:t>Est. Time</a:t>
            </a:r>
          </a:p>
        </p:txBody>
      </p:sp>
      <p:sp>
        <p:nvSpPr>
          <p:cNvPr id="23" name="TextBox 22">
            <a:extLst>
              <a:ext uri="{FF2B5EF4-FFF2-40B4-BE49-F238E27FC236}">
                <a16:creationId xmlns:a16="http://schemas.microsoft.com/office/drawing/2014/main" id="{B4E19B2C-CD07-98C0-228B-F06C061725F3}"/>
              </a:ext>
            </a:extLst>
          </p:cNvPr>
          <p:cNvSpPr txBox="1"/>
          <p:nvPr/>
        </p:nvSpPr>
        <p:spPr>
          <a:xfrm>
            <a:off x="3774032" y="2518231"/>
            <a:ext cx="1929944" cy="742803"/>
          </a:xfrm>
          <a:prstGeom prst="rect">
            <a:avLst/>
          </a:prstGeom>
        </p:spPr>
        <p:txBody>
          <a:bodyPr lIns="0" tIns="0" rIns="0" bIns="0" rtlCol="0" anchor="t"/>
          <a:lstStyle/>
          <a:p>
            <a:pPr algn="ctr"/>
            <a:r>
              <a:rPr lang="en-US" sz="2400" i="1">
                <a:solidFill>
                  <a:srgbClr val="BF984D"/>
                </a:solidFill>
                <a:latin typeface="Cambria" panose="02040503050406030204" pitchFamily="18" charset="0"/>
                <a:ea typeface="Cambria" panose="02040503050406030204" pitchFamily="18" charset="0"/>
                <a:cs typeface="Calibri" panose="020F0502020204030204" pitchFamily="34" charset="0"/>
                <a:sym typeface="Roboto Italics"/>
              </a:rPr>
              <a:t>20-30min</a:t>
            </a:r>
          </a:p>
        </p:txBody>
      </p:sp>
      <p:sp>
        <p:nvSpPr>
          <p:cNvPr id="25" name="TextBox 24">
            <a:extLst>
              <a:ext uri="{FF2B5EF4-FFF2-40B4-BE49-F238E27FC236}">
                <a16:creationId xmlns:a16="http://schemas.microsoft.com/office/drawing/2014/main" id="{28B0890C-477C-C615-FD16-4D02523BDFAA}"/>
              </a:ext>
            </a:extLst>
          </p:cNvPr>
          <p:cNvSpPr txBox="1"/>
          <p:nvPr/>
        </p:nvSpPr>
        <p:spPr>
          <a:xfrm>
            <a:off x="8968253" y="2518231"/>
            <a:ext cx="1929944" cy="742803"/>
          </a:xfrm>
          <a:prstGeom prst="rect">
            <a:avLst/>
          </a:prstGeom>
        </p:spPr>
        <p:txBody>
          <a:bodyPr lIns="0" tIns="0" rIns="0" bIns="0" rtlCol="0" anchor="t"/>
          <a:lstStyle/>
          <a:p>
            <a:pPr algn="ctr"/>
            <a:r>
              <a:rPr lang="en-US" sz="2400" i="1">
                <a:solidFill>
                  <a:srgbClr val="BF984D"/>
                </a:solidFill>
                <a:latin typeface="Cambria" panose="02040503050406030204" pitchFamily="18" charset="0"/>
                <a:ea typeface="Cambria" panose="02040503050406030204" pitchFamily="18" charset="0"/>
                <a:cs typeface="Calibri" panose="020F0502020204030204" pitchFamily="34" charset="0"/>
                <a:sym typeface="Roboto Italics"/>
              </a:rPr>
              <a:t>40-50min</a:t>
            </a:r>
          </a:p>
        </p:txBody>
      </p:sp>
      <p:sp>
        <p:nvSpPr>
          <p:cNvPr id="27" name="TextBox 26">
            <a:extLst>
              <a:ext uri="{FF2B5EF4-FFF2-40B4-BE49-F238E27FC236}">
                <a16:creationId xmlns:a16="http://schemas.microsoft.com/office/drawing/2014/main" id="{D0506353-4E9D-4304-CB35-A27F41FFD388}"/>
              </a:ext>
            </a:extLst>
          </p:cNvPr>
          <p:cNvSpPr txBox="1"/>
          <p:nvPr/>
        </p:nvSpPr>
        <p:spPr>
          <a:xfrm>
            <a:off x="6418298" y="2518231"/>
            <a:ext cx="1929944" cy="742803"/>
          </a:xfrm>
          <a:prstGeom prst="rect">
            <a:avLst/>
          </a:prstGeom>
        </p:spPr>
        <p:txBody>
          <a:bodyPr lIns="0" tIns="0" rIns="0" bIns="0" rtlCol="0" anchor="t"/>
          <a:lstStyle/>
          <a:p>
            <a:pPr algn="ctr"/>
            <a:r>
              <a:rPr lang="en-US" sz="2400" i="1">
                <a:solidFill>
                  <a:srgbClr val="BF984D"/>
                </a:solidFill>
                <a:latin typeface="Cambria" panose="02040503050406030204" pitchFamily="18" charset="0"/>
                <a:ea typeface="Cambria" panose="02040503050406030204" pitchFamily="18" charset="0"/>
                <a:cs typeface="Calibri" panose="020F0502020204030204" pitchFamily="34" charset="0"/>
                <a:sym typeface="Roboto Italics"/>
              </a:rPr>
              <a:t>35-45min</a:t>
            </a:r>
          </a:p>
        </p:txBody>
      </p:sp>
      <p:sp>
        <p:nvSpPr>
          <p:cNvPr id="29" name="TextBox 28">
            <a:extLst>
              <a:ext uri="{FF2B5EF4-FFF2-40B4-BE49-F238E27FC236}">
                <a16:creationId xmlns:a16="http://schemas.microsoft.com/office/drawing/2014/main" id="{136CA246-1E2F-A90D-4909-B70965CAA81C}"/>
              </a:ext>
            </a:extLst>
          </p:cNvPr>
          <p:cNvSpPr txBox="1"/>
          <p:nvPr/>
        </p:nvSpPr>
        <p:spPr>
          <a:xfrm>
            <a:off x="651873" y="3356593"/>
            <a:ext cx="2204264" cy="742803"/>
          </a:xfrm>
          <a:prstGeom prst="rect">
            <a:avLst/>
          </a:prstGeom>
        </p:spPr>
        <p:txBody>
          <a:bodyPr lIns="0" tIns="0" rIns="0" bIns="0" rtlCol="0" anchor="t"/>
          <a:lstStyle/>
          <a:p>
            <a:r>
              <a:rPr lang="en-US" sz="3600" b="1">
                <a:solidFill>
                  <a:srgbClr val="383F7F"/>
                </a:solidFill>
                <a:latin typeface="Cambria" panose="02040503050406030204" pitchFamily="18" charset="0"/>
                <a:ea typeface="Cambria" panose="02040503050406030204" pitchFamily="18" charset="0"/>
                <a:cs typeface="Calibri" panose="020F0502020204030204" pitchFamily="34" charset="0"/>
                <a:sym typeface="Roboto Italics"/>
              </a:rPr>
              <a:t>Parking</a:t>
            </a:r>
          </a:p>
        </p:txBody>
      </p:sp>
      <p:sp>
        <p:nvSpPr>
          <p:cNvPr id="31" name="TextBox 30">
            <a:extLst>
              <a:ext uri="{FF2B5EF4-FFF2-40B4-BE49-F238E27FC236}">
                <a16:creationId xmlns:a16="http://schemas.microsoft.com/office/drawing/2014/main" id="{9C3A7559-F896-FDD2-F955-B0B9CE49286B}"/>
              </a:ext>
            </a:extLst>
          </p:cNvPr>
          <p:cNvSpPr txBox="1"/>
          <p:nvPr/>
        </p:nvSpPr>
        <p:spPr>
          <a:xfrm>
            <a:off x="3774032" y="3442820"/>
            <a:ext cx="1929944" cy="742803"/>
          </a:xfrm>
          <a:prstGeom prst="rect">
            <a:avLst/>
          </a:prstGeom>
        </p:spPr>
        <p:txBody>
          <a:bodyPr lIns="0" tIns="0" rIns="0" bIns="0" rtlCol="0" anchor="t"/>
          <a:lstStyle/>
          <a:p>
            <a:pPr algn="ctr"/>
            <a:r>
              <a:rPr lang="en-US" sz="2400" i="1">
                <a:solidFill>
                  <a:srgbClr val="BF984D"/>
                </a:solidFill>
                <a:latin typeface="Cambria" panose="02040503050406030204" pitchFamily="18" charset="0"/>
                <a:ea typeface="Cambria" panose="02040503050406030204" pitchFamily="18" charset="0"/>
                <a:cs typeface="Calibri" panose="020F0502020204030204" pitchFamily="34" charset="0"/>
                <a:sym typeface="Roboto Italics"/>
              </a:rPr>
              <a:t>N/A</a:t>
            </a:r>
          </a:p>
        </p:txBody>
      </p:sp>
      <p:sp>
        <p:nvSpPr>
          <p:cNvPr id="33" name="TextBox 32">
            <a:extLst>
              <a:ext uri="{FF2B5EF4-FFF2-40B4-BE49-F238E27FC236}">
                <a16:creationId xmlns:a16="http://schemas.microsoft.com/office/drawing/2014/main" id="{DC671924-F76C-CD82-E29E-87DEA1627050}"/>
              </a:ext>
            </a:extLst>
          </p:cNvPr>
          <p:cNvSpPr txBox="1"/>
          <p:nvPr/>
        </p:nvSpPr>
        <p:spPr>
          <a:xfrm>
            <a:off x="8968253" y="3442820"/>
            <a:ext cx="1929944" cy="742803"/>
          </a:xfrm>
          <a:prstGeom prst="rect">
            <a:avLst/>
          </a:prstGeom>
        </p:spPr>
        <p:txBody>
          <a:bodyPr lIns="0" tIns="0" rIns="0" bIns="0" rtlCol="0" anchor="t"/>
          <a:lstStyle/>
          <a:p>
            <a:pPr algn="ctr"/>
            <a:r>
              <a:rPr lang="en-US" sz="2400" i="1">
                <a:solidFill>
                  <a:srgbClr val="BF984D"/>
                </a:solidFill>
                <a:latin typeface="Cambria" panose="02040503050406030204" pitchFamily="18" charset="0"/>
                <a:ea typeface="Cambria" panose="02040503050406030204" pitchFamily="18" charset="0"/>
                <a:cs typeface="Calibri" panose="020F0502020204030204" pitchFamily="34" charset="0"/>
                <a:sym typeface="Roboto Italics"/>
              </a:rPr>
              <a:t>N/A</a:t>
            </a:r>
          </a:p>
        </p:txBody>
      </p:sp>
      <p:sp>
        <p:nvSpPr>
          <p:cNvPr id="35" name="TextBox 34">
            <a:extLst>
              <a:ext uri="{FF2B5EF4-FFF2-40B4-BE49-F238E27FC236}">
                <a16:creationId xmlns:a16="http://schemas.microsoft.com/office/drawing/2014/main" id="{DB66989C-2E7C-951C-60D8-3CC5E8B677F8}"/>
              </a:ext>
            </a:extLst>
          </p:cNvPr>
          <p:cNvSpPr txBox="1"/>
          <p:nvPr/>
        </p:nvSpPr>
        <p:spPr>
          <a:xfrm>
            <a:off x="6070318" y="3442820"/>
            <a:ext cx="2621788" cy="742803"/>
          </a:xfrm>
          <a:prstGeom prst="rect">
            <a:avLst/>
          </a:prstGeom>
        </p:spPr>
        <p:txBody>
          <a:bodyPr lIns="0" tIns="0" rIns="0" bIns="0" rtlCol="0" anchor="t"/>
          <a:lstStyle/>
          <a:p>
            <a:pPr algn="ctr"/>
            <a:r>
              <a:rPr lang="en-US" sz="2400" i="1">
                <a:solidFill>
                  <a:srgbClr val="BF984D"/>
                </a:solidFill>
                <a:latin typeface="Cambria" panose="02040503050406030204" pitchFamily="18" charset="0"/>
                <a:ea typeface="Cambria" panose="02040503050406030204" pitchFamily="18" charset="0"/>
                <a:cs typeface="Calibri" panose="020F0502020204030204" pitchFamily="34" charset="0"/>
                <a:sym typeface="Roboto Italics"/>
              </a:rPr>
              <a:t>Union Station</a:t>
            </a:r>
          </a:p>
        </p:txBody>
      </p:sp>
      <p:sp>
        <p:nvSpPr>
          <p:cNvPr id="39" name="TextBox 38">
            <a:extLst>
              <a:ext uri="{FF2B5EF4-FFF2-40B4-BE49-F238E27FC236}">
                <a16:creationId xmlns:a16="http://schemas.microsoft.com/office/drawing/2014/main" id="{8A8B980E-1231-1AAD-A447-C00082FE46B5}"/>
              </a:ext>
            </a:extLst>
          </p:cNvPr>
          <p:cNvSpPr txBox="1"/>
          <p:nvPr/>
        </p:nvSpPr>
        <p:spPr>
          <a:xfrm>
            <a:off x="651872" y="4335531"/>
            <a:ext cx="2552741" cy="742803"/>
          </a:xfrm>
          <a:prstGeom prst="rect">
            <a:avLst/>
          </a:prstGeom>
        </p:spPr>
        <p:txBody>
          <a:bodyPr lIns="0" tIns="0" rIns="0" bIns="0" rtlCol="0" anchor="t"/>
          <a:lstStyle/>
          <a:p>
            <a:r>
              <a:rPr lang="en-US" sz="3600" b="1">
                <a:solidFill>
                  <a:srgbClr val="383F7F"/>
                </a:solidFill>
                <a:latin typeface="Cambria" panose="02040503050406030204" pitchFamily="18" charset="0"/>
                <a:ea typeface="Cambria" panose="02040503050406030204" pitchFamily="18" charset="0"/>
                <a:cs typeface="Calibri" panose="020F0502020204030204" pitchFamily="34" charset="0"/>
                <a:sym typeface="Roboto Italics"/>
              </a:rPr>
              <a:t>Destination</a:t>
            </a:r>
          </a:p>
        </p:txBody>
      </p:sp>
      <p:sp>
        <p:nvSpPr>
          <p:cNvPr id="41" name="TextBox 40">
            <a:extLst>
              <a:ext uri="{FF2B5EF4-FFF2-40B4-BE49-F238E27FC236}">
                <a16:creationId xmlns:a16="http://schemas.microsoft.com/office/drawing/2014/main" id="{42568063-6EBB-5BA6-EBAA-C00638659DF0}"/>
              </a:ext>
            </a:extLst>
          </p:cNvPr>
          <p:cNvSpPr txBox="1"/>
          <p:nvPr/>
        </p:nvSpPr>
        <p:spPr>
          <a:xfrm>
            <a:off x="3398112" y="4478153"/>
            <a:ext cx="2675029" cy="742803"/>
          </a:xfrm>
          <a:prstGeom prst="rect">
            <a:avLst/>
          </a:prstGeom>
        </p:spPr>
        <p:txBody>
          <a:bodyPr lIns="0" tIns="0" rIns="0" bIns="0" rtlCol="0" anchor="t"/>
          <a:lstStyle/>
          <a:p>
            <a:pPr algn="ctr"/>
            <a:r>
              <a:rPr lang="en-US" sz="2400" i="1">
                <a:solidFill>
                  <a:srgbClr val="BF984D"/>
                </a:solidFill>
                <a:latin typeface="Cambria" panose="02040503050406030204" pitchFamily="18" charset="0"/>
                <a:ea typeface="Cambria" panose="02040503050406030204" pitchFamily="18" charset="0"/>
                <a:cs typeface="Calibri" panose="020F0502020204030204" pitchFamily="34" charset="0"/>
                <a:sym typeface="Roboto Italics"/>
              </a:rPr>
              <a:t>Constitution Ave.</a:t>
            </a:r>
          </a:p>
        </p:txBody>
      </p:sp>
      <p:sp>
        <p:nvSpPr>
          <p:cNvPr id="43" name="TextBox 42">
            <a:extLst>
              <a:ext uri="{FF2B5EF4-FFF2-40B4-BE49-F238E27FC236}">
                <a16:creationId xmlns:a16="http://schemas.microsoft.com/office/drawing/2014/main" id="{56876962-48FD-1289-1AD6-0BD5373244D8}"/>
              </a:ext>
            </a:extLst>
          </p:cNvPr>
          <p:cNvSpPr txBox="1"/>
          <p:nvPr/>
        </p:nvSpPr>
        <p:spPr>
          <a:xfrm>
            <a:off x="8538993" y="4478153"/>
            <a:ext cx="2789381" cy="742803"/>
          </a:xfrm>
          <a:prstGeom prst="rect">
            <a:avLst/>
          </a:prstGeom>
        </p:spPr>
        <p:txBody>
          <a:bodyPr lIns="0" tIns="0" rIns="0" bIns="0" rtlCol="0" anchor="t"/>
          <a:lstStyle/>
          <a:p>
            <a:pPr algn="ctr"/>
            <a:r>
              <a:rPr lang="en-US" sz="2400" i="1">
                <a:solidFill>
                  <a:srgbClr val="BF984D"/>
                </a:solidFill>
                <a:latin typeface="Cambria" panose="02040503050406030204" pitchFamily="18" charset="0"/>
                <a:ea typeface="Cambria" panose="02040503050406030204" pitchFamily="18" charset="0"/>
                <a:cs typeface="Calibri" panose="020F0502020204030204" pitchFamily="34" charset="0"/>
                <a:sym typeface="Roboto Italics"/>
              </a:rPr>
              <a:t>Union Station</a:t>
            </a:r>
          </a:p>
        </p:txBody>
      </p:sp>
      <p:sp>
        <p:nvSpPr>
          <p:cNvPr id="45" name="TextBox 44">
            <a:extLst>
              <a:ext uri="{FF2B5EF4-FFF2-40B4-BE49-F238E27FC236}">
                <a16:creationId xmlns:a16="http://schemas.microsoft.com/office/drawing/2014/main" id="{6DFC325A-4061-D1A0-6AAC-B065E6E50FB0}"/>
              </a:ext>
            </a:extLst>
          </p:cNvPr>
          <p:cNvSpPr txBox="1"/>
          <p:nvPr/>
        </p:nvSpPr>
        <p:spPr>
          <a:xfrm>
            <a:off x="6072858" y="4478153"/>
            <a:ext cx="2621788" cy="742803"/>
          </a:xfrm>
          <a:prstGeom prst="rect">
            <a:avLst/>
          </a:prstGeom>
        </p:spPr>
        <p:txBody>
          <a:bodyPr lIns="0" tIns="0" rIns="0" bIns="0" rtlCol="0" anchor="t"/>
          <a:lstStyle/>
          <a:p>
            <a:pPr algn="ctr"/>
            <a:r>
              <a:rPr lang="en-US" sz="2400" i="1">
                <a:solidFill>
                  <a:srgbClr val="BF984D"/>
                </a:solidFill>
                <a:latin typeface="Cambria" panose="02040503050406030204" pitchFamily="18" charset="0"/>
                <a:ea typeface="Cambria" panose="02040503050406030204" pitchFamily="18" charset="0"/>
                <a:cs typeface="Calibri" panose="020F0502020204030204" pitchFamily="34" charset="0"/>
                <a:sym typeface="Roboto Italics"/>
              </a:rPr>
              <a:t>Union Station</a:t>
            </a:r>
          </a:p>
        </p:txBody>
      </p:sp>
    </p:spTree>
    <p:extLst>
      <p:ext uri="{BB962C8B-B14F-4D97-AF65-F5344CB8AC3E}">
        <p14:creationId xmlns:p14="http://schemas.microsoft.com/office/powerpoint/2010/main" val="27806353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5F772E-AFC8-9A9D-FFCE-F228AFDCA443}"/>
            </a:ext>
          </a:extLst>
        </p:cNvPr>
        <p:cNvGrpSpPr/>
        <p:nvPr/>
      </p:nvGrpSpPr>
      <p:grpSpPr>
        <a:xfrm>
          <a:off x="0" y="0"/>
          <a:ext cx="0" cy="0"/>
          <a:chOff x="0" y="0"/>
          <a:chExt cx="0" cy="0"/>
        </a:xfrm>
      </p:grpSpPr>
      <p:sp>
        <p:nvSpPr>
          <p:cNvPr id="5" name="TextBox 18">
            <a:extLst>
              <a:ext uri="{FF2B5EF4-FFF2-40B4-BE49-F238E27FC236}">
                <a16:creationId xmlns:a16="http://schemas.microsoft.com/office/drawing/2014/main" id="{3CFF1A90-04A4-6945-5820-EE0D7BAEBE8E}"/>
              </a:ext>
            </a:extLst>
          </p:cNvPr>
          <p:cNvSpPr txBox="1"/>
          <p:nvPr/>
        </p:nvSpPr>
        <p:spPr>
          <a:xfrm>
            <a:off x="-76190" y="626952"/>
            <a:ext cx="6476990" cy="1382301"/>
          </a:xfrm>
          <a:prstGeom prst="rect">
            <a:avLst/>
          </a:prstGeom>
        </p:spPr>
        <p:txBody>
          <a:bodyPr lIns="0" tIns="0" rIns="0" bIns="0" rtlCol="0" anchor="t"/>
          <a:lstStyle/>
          <a:p>
            <a:pPr marL="0" marR="0" lvl="0" indent="0" algn="ctr" defTabSz="914400" rtl="0" eaLnBrk="1" fontAlgn="auto" latinLnBrk="0" hangingPunct="1">
              <a:lnSpc>
                <a:spcPts val="4799"/>
              </a:lnSpc>
              <a:spcBef>
                <a:spcPts val="0"/>
              </a:spcBef>
              <a:spcAft>
                <a:spcPts val="0"/>
              </a:spcAft>
              <a:buClrTx/>
              <a:buSzTx/>
              <a:buFontTx/>
              <a:buNone/>
              <a:tabLst/>
              <a:defRPr/>
            </a:pPr>
            <a:r>
              <a:rPr kumimoji="0" lang="en-US" sz="4400" b="1" i="0" u="none" strike="noStrike" kern="1200" cap="none" spc="0" normalizeH="0" baseline="0" noProof="0">
                <a:ln>
                  <a:noFill/>
                </a:ln>
                <a:solidFill>
                  <a:srgbClr val="383F7F"/>
                </a:solidFill>
                <a:effectLst/>
                <a:uLnTx/>
                <a:uFillTx/>
                <a:latin typeface="Cambria" panose="02040503050406030204" pitchFamily="18" charset="0"/>
                <a:ea typeface="Cambria" panose="02040503050406030204" pitchFamily="18" charset="0"/>
                <a:cs typeface="Calibri" panose="020F0502020204030204" pitchFamily="34" charset="0"/>
                <a:sym typeface="Roboto Slab Bold"/>
              </a:rPr>
              <a:t>When should </a:t>
            </a:r>
          </a:p>
          <a:p>
            <a:pPr marL="0" marR="0" lvl="0" indent="0" algn="ctr" defTabSz="914400" rtl="0" eaLnBrk="1" fontAlgn="auto" latinLnBrk="0" hangingPunct="1">
              <a:lnSpc>
                <a:spcPts val="4799"/>
              </a:lnSpc>
              <a:spcBef>
                <a:spcPts val="0"/>
              </a:spcBef>
              <a:spcAft>
                <a:spcPts val="0"/>
              </a:spcAft>
              <a:buClrTx/>
              <a:buSzTx/>
              <a:buFontTx/>
              <a:buNone/>
              <a:tabLst/>
              <a:defRPr/>
            </a:pPr>
            <a:r>
              <a:rPr kumimoji="0" lang="en-US" sz="4400" b="1" i="0" u="none" strike="noStrike" kern="1200" cap="none" spc="0" normalizeH="0" baseline="0" noProof="0">
                <a:ln>
                  <a:noFill/>
                </a:ln>
                <a:solidFill>
                  <a:srgbClr val="383F7F"/>
                </a:solidFill>
                <a:effectLst/>
                <a:uLnTx/>
                <a:uFillTx/>
                <a:latin typeface="Cambria" panose="02040503050406030204" pitchFamily="18" charset="0"/>
                <a:ea typeface="Cambria" panose="02040503050406030204" pitchFamily="18" charset="0"/>
                <a:cs typeface="Calibri" panose="020F0502020204030204" pitchFamily="34" charset="0"/>
                <a:sym typeface="Roboto Slab Bold"/>
              </a:rPr>
              <a:t>you </a:t>
            </a:r>
            <a:r>
              <a:rPr kumimoji="0" lang="en-US" sz="4400" b="1" i="0" u="none" strike="noStrike" kern="1200" cap="none" spc="0" normalizeH="0" baseline="0" noProof="0">
                <a:ln>
                  <a:noFill/>
                </a:ln>
                <a:solidFill>
                  <a:srgbClr val="BF984D"/>
                </a:solidFill>
                <a:effectLst/>
                <a:uLnTx/>
                <a:uFillTx/>
                <a:latin typeface="Cambria" panose="02040503050406030204" pitchFamily="18" charset="0"/>
                <a:ea typeface="Cambria" panose="02040503050406030204" pitchFamily="18" charset="0"/>
                <a:cs typeface="Calibri" panose="020F0502020204030204" pitchFamily="34" charset="0"/>
                <a:sym typeface="Roboto Slab Bold"/>
              </a:rPr>
              <a:t>leave?</a:t>
            </a:r>
          </a:p>
        </p:txBody>
      </p:sp>
      <p:sp>
        <p:nvSpPr>
          <p:cNvPr id="7" name="Rectangle: Rounded Corners 6">
            <a:extLst>
              <a:ext uri="{FF2B5EF4-FFF2-40B4-BE49-F238E27FC236}">
                <a16:creationId xmlns:a16="http://schemas.microsoft.com/office/drawing/2014/main" id="{F12EDB87-651B-DDB7-D8D1-E46942740647}"/>
              </a:ext>
            </a:extLst>
          </p:cNvPr>
          <p:cNvSpPr/>
          <p:nvPr/>
        </p:nvSpPr>
        <p:spPr>
          <a:xfrm>
            <a:off x="996911" y="2155110"/>
            <a:ext cx="4330788" cy="3097610"/>
          </a:xfrm>
          <a:prstGeom prst="roundRect">
            <a:avLst/>
          </a:prstGeom>
          <a:solidFill>
            <a:srgbClr val="383F7F"/>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3200" b="1">
                <a:solidFill>
                  <a:schemeClr val="bg1"/>
                </a:solidFill>
                <a:latin typeface="Cambria"/>
                <a:ea typeface="Cambria"/>
                <a:cs typeface="Calibri"/>
              </a:rPr>
              <a:t>Uber/Lyft: 7:30 AM</a:t>
            </a:r>
          </a:p>
          <a:p>
            <a:pPr algn="ctr"/>
            <a:r>
              <a:rPr lang="en-US" sz="3200" b="1">
                <a:solidFill>
                  <a:schemeClr val="bg1"/>
                </a:solidFill>
                <a:latin typeface="Cambria"/>
                <a:ea typeface="Cambria"/>
                <a:cs typeface="Calibri"/>
              </a:rPr>
              <a:t>Driving: 7:15 AM</a:t>
            </a:r>
          </a:p>
          <a:p>
            <a:pPr algn="ctr"/>
            <a:r>
              <a:rPr lang="en-US" sz="3200" b="1">
                <a:solidFill>
                  <a:schemeClr val="bg1"/>
                </a:solidFill>
                <a:latin typeface="Cambria"/>
                <a:ea typeface="Cambria"/>
                <a:cs typeface="Calibri"/>
              </a:rPr>
              <a:t>Metro: 7:15 AM</a:t>
            </a:r>
          </a:p>
        </p:txBody>
      </p:sp>
      <p:sp>
        <p:nvSpPr>
          <p:cNvPr id="30" name="TextBox 18">
            <a:extLst>
              <a:ext uri="{FF2B5EF4-FFF2-40B4-BE49-F238E27FC236}">
                <a16:creationId xmlns:a16="http://schemas.microsoft.com/office/drawing/2014/main" id="{82A2BCA8-FD5D-BBE4-619C-5801FE9A4BFB}"/>
              </a:ext>
            </a:extLst>
          </p:cNvPr>
          <p:cNvSpPr txBox="1"/>
          <p:nvPr/>
        </p:nvSpPr>
        <p:spPr>
          <a:xfrm>
            <a:off x="5874648" y="626953"/>
            <a:ext cx="6476990" cy="1382302"/>
          </a:xfrm>
          <a:prstGeom prst="rect">
            <a:avLst/>
          </a:prstGeom>
        </p:spPr>
        <p:txBody>
          <a:bodyPr lIns="0" tIns="0" rIns="0" bIns="0" rtlCol="0" anchor="t"/>
          <a:lstStyle/>
          <a:p>
            <a:pPr marL="0" marR="0" lvl="0" indent="0" algn="ctr" defTabSz="914400" rtl="0" eaLnBrk="1" fontAlgn="auto" latinLnBrk="0" hangingPunct="1">
              <a:lnSpc>
                <a:spcPts val="4799"/>
              </a:lnSpc>
              <a:spcBef>
                <a:spcPts val="0"/>
              </a:spcBef>
              <a:spcAft>
                <a:spcPts val="0"/>
              </a:spcAft>
              <a:buClrTx/>
              <a:buSzTx/>
              <a:buFontTx/>
              <a:buNone/>
              <a:tabLst/>
              <a:defRPr/>
            </a:pPr>
            <a:r>
              <a:rPr kumimoji="0" lang="en-US" sz="4400" b="1" i="0" u="none" strike="noStrike" kern="1200" cap="none" spc="0" normalizeH="0" baseline="0" noProof="0">
                <a:ln>
                  <a:noFill/>
                </a:ln>
                <a:solidFill>
                  <a:srgbClr val="383F7F"/>
                </a:solidFill>
                <a:effectLst/>
                <a:uLnTx/>
                <a:uFillTx/>
                <a:latin typeface="Cambria" panose="02040503050406030204" pitchFamily="18" charset="0"/>
                <a:ea typeface="Cambria" panose="02040503050406030204" pitchFamily="18" charset="0"/>
                <a:cs typeface="Calibri" panose="020F0502020204030204" pitchFamily="34" charset="0"/>
                <a:sym typeface="Roboto Slab Bold"/>
              </a:rPr>
              <a:t>When should </a:t>
            </a:r>
          </a:p>
          <a:p>
            <a:pPr marL="0" marR="0" lvl="0" indent="0" algn="ctr" defTabSz="914400" rtl="0" eaLnBrk="1" fontAlgn="auto" latinLnBrk="0" hangingPunct="1">
              <a:lnSpc>
                <a:spcPts val="4799"/>
              </a:lnSpc>
              <a:spcBef>
                <a:spcPts val="0"/>
              </a:spcBef>
              <a:spcAft>
                <a:spcPts val="0"/>
              </a:spcAft>
              <a:buClrTx/>
              <a:buSzTx/>
              <a:buFontTx/>
              <a:buNone/>
              <a:tabLst/>
              <a:defRPr/>
            </a:pPr>
            <a:r>
              <a:rPr kumimoji="0" lang="en-US" sz="4400" b="1" i="0" u="none" strike="noStrike" kern="1200" cap="none" spc="0" normalizeH="0" baseline="0" noProof="0">
                <a:ln>
                  <a:noFill/>
                </a:ln>
                <a:solidFill>
                  <a:srgbClr val="383F7F"/>
                </a:solidFill>
                <a:effectLst/>
                <a:uLnTx/>
                <a:uFillTx/>
                <a:latin typeface="Cambria" panose="02040503050406030204" pitchFamily="18" charset="0"/>
                <a:ea typeface="Cambria" panose="02040503050406030204" pitchFamily="18" charset="0"/>
                <a:cs typeface="Calibri" panose="020F0502020204030204" pitchFamily="34" charset="0"/>
                <a:sym typeface="Roboto Slab Bold"/>
              </a:rPr>
              <a:t>you </a:t>
            </a:r>
            <a:r>
              <a:rPr kumimoji="0" lang="en-US" sz="4400" b="1" i="0" u="none" strike="noStrike" kern="1200" cap="none" spc="0" normalizeH="0" baseline="0" noProof="0">
                <a:ln>
                  <a:noFill/>
                </a:ln>
                <a:solidFill>
                  <a:srgbClr val="BF984D"/>
                </a:solidFill>
                <a:effectLst/>
                <a:uLnTx/>
                <a:uFillTx/>
                <a:latin typeface="Cambria" panose="02040503050406030204" pitchFamily="18" charset="0"/>
                <a:ea typeface="Cambria" panose="02040503050406030204" pitchFamily="18" charset="0"/>
                <a:cs typeface="Calibri" panose="020F0502020204030204" pitchFamily="34" charset="0"/>
                <a:sym typeface="Roboto Slab Bold"/>
              </a:rPr>
              <a:t>arrive?</a:t>
            </a:r>
          </a:p>
        </p:txBody>
      </p:sp>
      <p:sp>
        <p:nvSpPr>
          <p:cNvPr id="34" name="Rectangle: Rounded Corners 33">
            <a:extLst>
              <a:ext uri="{FF2B5EF4-FFF2-40B4-BE49-F238E27FC236}">
                <a16:creationId xmlns:a16="http://schemas.microsoft.com/office/drawing/2014/main" id="{4DFF31C7-2786-0C85-10A3-1FA274990B35}"/>
              </a:ext>
            </a:extLst>
          </p:cNvPr>
          <p:cNvSpPr/>
          <p:nvPr/>
        </p:nvSpPr>
        <p:spPr>
          <a:xfrm>
            <a:off x="6947749" y="2155110"/>
            <a:ext cx="4330788" cy="3097610"/>
          </a:xfrm>
          <a:prstGeom prst="roundRect">
            <a:avLst/>
          </a:prstGeom>
          <a:solidFill>
            <a:srgbClr val="383F7F"/>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3200" b="1">
                <a:solidFill>
                  <a:schemeClr val="bg1"/>
                </a:solidFill>
                <a:latin typeface="Cambria"/>
                <a:ea typeface="Cambria"/>
                <a:cs typeface="Calibri"/>
              </a:rPr>
              <a:t>Uber/Lyft: 7:45 AM</a:t>
            </a:r>
          </a:p>
          <a:p>
            <a:pPr algn="ctr"/>
            <a:r>
              <a:rPr lang="en-US" sz="3200" b="1">
                <a:solidFill>
                  <a:schemeClr val="bg1"/>
                </a:solidFill>
                <a:latin typeface="Cambria"/>
                <a:ea typeface="Cambria"/>
                <a:cs typeface="Calibri"/>
              </a:rPr>
              <a:t>Driving: 7:45 AM</a:t>
            </a:r>
          </a:p>
          <a:p>
            <a:pPr algn="ctr"/>
            <a:r>
              <a:rPr lang="en-US" sz="3200" b="1">
                <a:solidFill>
                  <a:schemeClr val="bg1"/>
                </a:solidFill>
                <a:latin typeface="Cambria"/>
                <a:ea typeface="Cambria"/>
                <a:cs typeface="Calibri"/>
              </a:rPr>
              <a:t>Metro: 7:45 AM</a:t>
            </a:r>
          </a:p>
        </p:txBody>
      </p:sp>
      <p:grpSp>
        <p:nvGrpSpPr>
          <p:cNvPr id="36" name="Group 45">
            <a:extLst>
              <a:ext uri="{FF2B5EF4-FFF2-40B4-BE49-F238E27FC236}">
                <a16:creationId xmlns:a16="http://schemas.microsoft.com/office/drawing/2014/main" id="{0C71B75B-688B-EEF9-E170-0FFD3C372BB5}"/>
              </a:ext>
            </a:extLst>
          </p:cNvPr>
          <p:cNvGrpSpPr/>
          <p:nvPr/>
        </p:nvGrpSpPr>
        <p:grpSpPr>
          <a:xfrm>
            <a:off x="419582" y="5623557"/>
            <a:ext cx="11154047" cy="685800"/>
            <a:chOff x="0" y="0"/>
            <a:chExt cx="22308095" cy="1371600"/>
          </a:xfrm>
        </p:grpSpPr>
        <p:sp>
          <p:nvSpPr>
            <p:cNvPr id="37" name="Freeform 46">
              <a:extLst>
                <a:ext uri="{FF2B5EF4-FFF2-40B4-BE49-F238E27FC236}">
                  <a16:creationId xmlns:a16="http://schemas.microsoft.com/office/drawing/2014/main" id="{C027C992-0AA0-50EC-7422-DDF34F5EAF3E}"/>
                </a:ext>
              </a:extLst>
            </p:cNvPr>
            <p:cNvSpPr/>
            <p:nvPr/>
          </p:nvSpPr>
          <p:spPr>
            <a:xfrm>
              <a:off x="0" y="0"/>
              <a:ext cx="22308096" cy="1371600"/>
            </a:xfrm>
            <a:custGeom>
              <a:avLst/>
              <a:gdLst/>
              <a:ahLst/>
              <a:cxnLst/>
              <a:rect l="l" t="t" r="r" b="b"/>
              <a:pathLst>
                <a:path w="22308096" h="1371600">
                  <a:moveTo>
                    <a:pt x="0" y="182880"/>
                  </a:moveTo>
                  <a:cubicBezTo>
                    <a:pt x="0" y="81915"/>
                    <a:pt x="83968" y="0"/>
                    <a:pt x="187463" y="0"/>
                  </a:cubicBezTo>
                  <a:lnTo>
                    <a:pt x="22120631" y="0"/>
                  </a:lnTo>
                  <a:cubicBezTo>
                    <a:pt x="22224126" y="0"/>
                    <a:pt x="22308096" y="81915"/>
                    <a:pt x="22308096" y="182880"/>
                  </a:cubicBezTo>
                  <a:lnTo>
                    <a:pt x="22308096" y="1188720"/>
                  </a:lnTo>
                  <a:cubicBezTo>
                    <a:pt x="22308096" y="1289685"/>
                    <a:pt x="22224126" y="1371600"/>
                    <a:pt x="22120631" y="1371600"/>
                  </a:cubicBezTo>
                  <a:lnTo>
                    <a:pt x="187463" y="1371600"/>
                  </a:lnTo>
                  <a:cubicBezTo>
                    <a:pt x="83968" y="1371600"/>
                    <a:pt x="0" y="1289685"/>
                    <a:pt x="0" y="1188720"/>
                  </a:cubicBezTo>
                  <a:close/>
                </a:path>
              </a:pathLst>
            </a:custGeom>
            <a:solidFill>
              <a:srgbClr val="383F7F"/>
            </a:solidFill>
          </p:spPr>
          <p:txBody>
            <a:bodyPr/>
            <a:lstStyle/>
            <a:p>
              <a:endParaRPr lang="en-US" sz="1200"/>
            </a:p>
          </p:txBody>
        </p:sp>
      </p:grpSp>
      <p:grpSp>
        <p:nvGrpSpPr>
          <p:cNvPr id="38" name="Group 47">
            <a:extLst>
              <a:ext uri="{FF2B5EF4-FFF2-40B4-BE49-F238E27FC236}">
                <a16:creationId xmlns:a16="http://schemas.microsoft.com/office/drawing/2014/main" id="{69C100D0-F517-0650-2C6F-6588711DD0BF}"/>
              </a:ext>
            </a:extLst>
          </p:cNvPr>
          <p:cNvGrpSpPr/>
          <p:nvPr/>
        </p:nvGrpSpPr>
        <p:grpSpPr>
          <a:xfrm>
            <a:off x="587929" y="5818715"/>
            <a:ext cx="10817352" cy="295483"/>
            <a:chOff x="0" y="0"/>
            <a:chExt cx="20665440" cy="861061"/>
          </a:xfrm>
        </p:grpSpPr>
        <p:sp>
          <p:nvSpPr>
            <p:cNvPr id="40" name="Freeform 48">
              <a:extLst>
                <a:ext uri="{FF2B5EF4-FFF2-40B4-BE49-F238E27FC236}">
                  <a16:creationId xmlns:a16="http://schemas.microsoft.com/office/drawing/2014/main" id="{AC63BB08-4595-FE02-5C45-A883BA4D2AC5}"/>
                </a:ext>
              </a:extLst>
            </p:cNvPr>
            <p:cNvSpPr/>
            <p:nvPr/>
          </p:nvSpPr>
          <p:spPr>
            <a:xfrm>
              <a:off x="0" y="0"/>
              <a:ext cx="20665439" cy="823509"/>
            </a:xfrm>
            <a:custGeom>
              <a:avLst/>
              <a:gdLst/>
              <a:ahLst/>
              <a:cxnLst/>
              <a:rect l="l" t="t" r="r" b="b"/>
              <a:pathLst>
                <a:path w="20665439" h="823509">
                  <a:moveTo>
                    <a:pt x="0" y="0"/>
                  </a:moveTo>
                  <a:lnTo>
                    <a:pt x="20665439" y="0"/>
                  </a:lnTo>
                  <a:lnTo>
                    <a:pt x="20665439" y="823509"/>
                  </a:lnTo>
                  <a:lnTo>
                    <a:pt x="0" y="823509"/>
                  </a:lnTo>
                  <a:close/>
                </a:path>
              </a:pathLst>
            </a:custGeom>
            <a:blipFill>
              <a:blip r:embed="rId3">
                <a:alphaModFix amt="0"/>
              </a:blip>
              <a:stretch>
                <a:fillRect t="-346060" b="-531869"/>
              </a:stretch>
            </a:blipFill>
          </p:spPr>
          <p:txBody>
            <a:bodyPr/>
            <a:lstStyle/>
            <a:p>
              <a:endParaRPr lang="en-US" sz="1200"/>
            </a:p>
          </p:txBody>
        </p:sp>
        <p:sp>
          <p:nvSpPr>
            <p:cNvPr id="42" name="TextBox 49">
              <a:extLst>
                <a:ext uri="{FF2B5EF4-FFF2-40B4-BE49-F238E27FC236}">
                  <a16:creationId xmlns:a16="http://schemas.microsoft.com/office/drawing/2014/main" id="{FDC3CDC8-EB43-1DF2-A901-B37EF4741B03}"/>
                </a:ext>
              </a:extLst>
            </p:cNvPr>
            <p:cNvSpPr txBox="1"/>
            <p:nvPr/>
          </p:nvSpPr>
          <p:spPr>
            <a:xfrm>
              <a:off x="0" y="47078"/>
              <a:ext cx="20665440" cy="813983"/>
            </a:xfrm>
            <a:prstGeom prst="rect">
              <a:avLst/>
            </a:prstGeom>
          </p:spPr>
          <p:txBody>
            <a:bodyPr lIns="0" tIns="0" rIns="0" bIns="0" rtlCol="0" anchor="t"/>
            <a:lstStyle/>
            <a:p>
              <a:pPr>
                <a:lnSpc>
                  <a:spcPts val="1919"/>
                </a:lnSpc>
              </a:pPr>
              <a:r>
                <a:rPr lang="en-US" sz="2000" b="1">
                  <a:solidFill>
                    <a:srgbClr val="FFFFFF"/>
                  </a:solidFill>
                  <a:latin typeface="Cambria" panose="02040503050406030204" pitchFamily="18" charset="0"/>
                  <a:ea typeface="Cambria" panose="02040503050406030204" pitchFamily="18" charset="0"/>
                  <a:cs typeface="Roboto Slab" pitchFamily="2" charset="0"/>
                  <a:sym typeface="Roboto Slab Bold"/>
                </a:rPr>
                <a:t>6:50 AM: Meet in the front lobby to walk to the metro or drive together; staff available to help</a:t>
              </a:r>
            </a:p>
          </p:txBody>
        </p:sp>
      </p:grpSp>
    </p:spTree>
    <p:extLst>
      <p:ext uri="{BB962C8B-B14F-4D97-AF65-F5344CB8AC3E}">
        <p14:creationId xmlns:p14="http://schemas.microsoft.com/office/powerpoint/2010/main" val="28395219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43ECE6-9B09-170A-DC3F-68FB37833991}"/>
            </a:ext>
          </a:extLst>
        </p:cNvPr>
        <p:cNvGrpSpPr/>
        <p:nvPr/>
      </p:nvGrpSpPr>
      <p:grpSpPr>
        <a:xfrm>
          <a:off x="0" y="0"/>
          <a:ext cx="0" cy="0"/>
          <a:chOff x="0" y="0"/>
          <a:chExt cx="0" cy="0"/>
        </a:xfrm>
      </p:grpSpPr>
      <p:sp>
        <p:nvSpPr>
          <p:cNvPr id="18" name="AutoShape 2">
            <a:extLst>
              <a:ext uri="{FF2B5EF4-FFF2-40B4-BE49-F238E27FC236}">
                <a16:creationId xmlns:a16="http://schemas.microsoft.com/office/drawing/2014/main" id="{B691651E-338B-806C-727B-D2D91DE186AB}"/>
              </a:ext>
            </a:extLst>
          </p:cNvPr>
          <p:cNvSpPr/>
          <p:nvPr/>
        </p:nvSpPr>
        <p:spPr>
          <a:xfrm flipV="1">
            <a:off x="392338" y="1031789"/>
            <a:ext cx="9052560" cy="0"/>
          </a:xfrm>
          <a:prstGeom prst="line">
            <a:avLst/>
          </a:prstGeom>
          <a:ln w="50800" cap="flat">
            <a:solidFill>
              <a:srgbClr val="C79D4F"/>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34"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cs typeface="Calibri"/>
            </a:endParaRPr>
          </a:p>
        </p:txBody>
      </p:sp>
      <p:sp>
        <p:nvSpPr>
          <p:cNvPr id="5" name="TextBox 18">
            <a:extLst>
              <a:ext uri="{FF2B5EF4-FFF2-40B4-BE49-F238E27FC236}">
                <a16:creationId xmlns:a16="http://schemas.microsoft.com/office/drawing/2014/main" id="{004EF590-119F-4157-D4FF-1B91FF8BB15F}"/>
              </a:ext>
            </a:extLst>
          </p:cNvPr>
          <p:cNvSpPr txBox="1"/>
          <p:nvPr/>
        </p:nvSpPr>
        <p:spPr>
          <a:xfrm>
            <a:off x="450036" y="351934"/>
            <a:ext cx="10908792" cy="1033576"/>
          </a:xfrm>
          <a:prstGeom prst="rect">
            <a:avLst/>
          </a:prstGeom>
        </p:spPr>
        <p:txBody>
          <a:bodyPr lIns="0" tIns="0" rIns="0" bIns="0" rtlCol="0" anchor="t"/>
          <a:lstStyle/>
          <a:p>
            <a:pPr marL="0" marR="0" lvl="0" indent="0" algn="l" defTabSz="914400" rtl="0" eaLnBrk="1" fontAlgn="auto" latinLnBrk="0" hangingPunct="1">
              <a:lnSpc>
                <a:spcPts val="4799"/>
              </a:lnSpc>
              <a:spcBef>
                <a:spcPts val="0"/>
              </a:spcBef>
              <a:spcAft>
                <a:spcPts val="0"/>
              </a:spcAft>
              <a:buClrTx/>
              <a:buSzTx/>
              <a:buFontTx/>
              <a:buNone/>
              <a:tabLst/>
              <a:defRPr/>
            </a:pPr>
            <a:r>
              <a:rPr kumimoji="0" lang="en-US" sz="4000" b="1" i="0" u="none" strike="noStrike" kern="1200" cap="none" spc="0" normalizeH="0" baseline="0" noProof="0">
                <a:ln>
                  <a:noFill/>
                </a:ln>
                <a:solidFill>
                  <a:srgbClr val="383F7F"/>
                </a:solidFill>
                <a:effectLst/>
                <a:uLnTx/>
                <a:uFillTx/>
                <a:latin typeface="Cambria" panose="02040503050406030204" pitchFamily="18" charset="0"/>
                <a:ea typeface="Cambria" panose="02040503050406030204" pitchFamily="18" charset="0"/>
                <a:cs typeface="Calibri" panose="020F0502020204030204" pitchFamily="34" charset="0"/>
                <a:sym typeface="Roboto Slab Bold"/>
              </a:rPr>
              <a:t>The Cost of a Round Trip</a:t>
            </a:r>
          </a:p>
        </p:txBody>
      </p:sp>
      <p:grpSp>
        <p:nvGrpSpPr>
          <p:cNvPr id="2" name="Group 14">
            <a:extLst>
              <a:ext uri="{FF2B5EF4-FFF2-40B4-BE49-F238E27FC236}">
                <a16:creationId xmlns:a16="http://schemas.microsoft.com/office/drawing/2014/main" id="{A612EA02-0D5B-B82A-2C70-612841DC1BAF}"/>
              </a:ext>
            </a:extLst>
          </p:cNvPr>
          <p:cNvGrpSpPr/>
          <p:nvPr/>
        </p:nvGrpSpPr>
        <p:grpSpPr>
          <a:xfrm>
            <a:off x="424095" y="1380620"/>
            <a:ext cx="11145850" cy="2592477"/>
            <a:chOff x="0" y="0"/>
            <a:chExt cx="10638205" cy="8213276"/>
          </a:xfrm>
        </p:grpSpPr>
        <p:sp>
          <p:nvSpPr>
            <p:cNvPr id="4" name="Freeform 15">
              <a:extLst>
                <a:ext uri="{FF2B5EF4-FFF2-40B4-BE49-F238E27FC236}">
                  <a16:creationId xmlns:a16="http://schemas.microsoft.com/office/drawing/2014/main" id="{1E475B9C-2AC6-CA0C-099B-21DD60E1C911}"/>
                </a:ext>
              </a:extLst>
            </p:cNvPr>
            <p:cNvSpPr/>
            <p:nvPr/>
          </p:nvSpPr>
          <p:spPr>
            <a:xfrm>
              <a:off x="0" y="0"/>
              <a:ext cx="10638205" cy="8213276"/>
            </a:xfrm>
            <a:custGeom>
              <a:avLst/>
              <a:gdLst/>
              <a:ahLst/>
              <a:cxnLst/>
              <a:rect l="l" t="t" r="r" b="b"/>
              <a:pathLst>
                <a:path w="10638205" h="8213276">
                  <a:moveTo>
                    <a:pt x="0" y="252716"/>
                  </a:moveTo>
                  <a:cubicBezTo>
                    <a:pt x="0" y="113196"/>
                    <a:pt x="102108" y="0"/>
                    <a:pt x="227962" y="0"/>
                  </a:cubicBezTo>
                  <a:lnTo>
                    <a:pt x="10410243" y="0"/>
                  </a:lnTo>
                  <a:cubicBezTo>
                    <a:pt x="10536096" y="0"/>
                    <a:pt x="10638205" y="113196"/>
                    <a:pt x="10638205" y="252716"/>
                  </a:cubicBezTo>
                  <a:lnTo>
                    <a:pt x="10638205" y="7960560"/>
                  </a:lnTo>
                  <a:cubicBezTo>
                    <a:pt x="10638205" y="8100080"/>
                    <a:pt x="10536096" y="8213276"/>
                    <a:pt x="10410243" y="8213276"/>
                  </a:cubicBezTo>
                  <a:lnTo>
                    <a:pt x="227962" y="8213276"/>
                  </a:lnTo>
                  <a:cubicBezTo>
                    <a:pt x="102108" y="8213275"/>
                    <a:pt x="0" y="8100080"/>
                    <a:pt x="0" y="7960560"/>
                  </a:cubicBezTo>
                  <a:close/>
                </a:path>
              </a:pathLst>
            </a:custGeom>
            <a:solidFill>
              <a:srgbClr val="E9F9FF"/>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sp>
        <p:nvSpPr>
          <p:cNvPr id="6" name="TextBox 5">
            <a:extLst>
              <a:ext uri="{FF2B5EF4-FFF2-40B4-BE49-F238E27FC236}">
                <a16:creationId xmlns:a16="http://schemas.microsoft.com/office/drawing/2014/main" id="{7455430D-4803-E800-E14C-F7545B0B4D23}"/>
              </a:ext>
            </a:extLst>
          </p:cNvPr>
          <p:cNvSpPr txBox="1"/>
          <p:nvPr/>
        </p:nvSpPr>
        <p:spPr>
          <a:xfrm>
            <a:off x="3297654" y="1721372"/>
            <a:ext cx="2834184" cy="742803"/>
          </a:xfrm>
          <a:prstGeom prst="rect">
            <a:avLst/>
          </a:prstGeom>
        </p:spPr>
        <p:txBody>
          <a:bodyPr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a:ln>
                  <a:noFill/>
                </a:ln>
                <a:solidFill>
                  <a:srgbClr val="383F7F"/>
                </a:solidFill>
                <a:effectLst/>
                <a:uLnTx/>
                <a:uFillTx/>
                <a:latin typeface="Cambria" panose="02040503050406030204" pitchFamily="18" charset="0"/>
                <a:ea typeface="Cambria" panose="02040503050406030204" pitchFamily="18" charset="0"/>
                <a:cs typeface="Calibri" panose="020F0502020204030204" pitchFamily="34" charset="0"/>
                <a:sym typeface="Roboto Italics"/>
              </a:rPr>
              <a:t>Uber/Lyft</a:t>
            </a:r>
          </a:p>
        </p:txBody>
      </p:sp>
      <p:sp>
        <p:nvSpPr>
          <p:cNvPr id="9" name="TextBox 8">
            <a:extLst>
              <a:ext uri="{FF2B5EF4-FFF2-40B4-BE49-F238E27FC236}">
                <a16:creationId xmlns:a16="http://schemas.microsoft.com/office/drawing/2014/main" id="{1BC9B583-99FE-7293-E382-54AA6350FDC7}"/>
              </a:ext>
            </a:extLst>
          </p:cNvPr>
          <p:cNvSpPr txBox="1"/>
          <p:nvPr/>
        </p:nvSpPr>
        <p:spPr>
          <a:xfrm>
            <a:off x="9276735" y="1721372"/>
            <a:ext cx="1263220" cy="742803"/>
          </a:xfrm>
          <a:prstGeom prst="rect">
            <a:avLst/>
          </a:prstGeom>
        </p:spPr>
        <p:txBody>
          <a:bodyPr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a:ln>
                  <a:noFill/>
                </a:ln>
                <a:solidFill>
                  <a:srgbClr val="383F7F"/>
                </a:solidFill>
                <a:effectLst/>
                <a:uLnTx/>
                <a:uFillTx/>
                <a:latin typeface="Cambria" panose="02040503050406030204" pitchFamily="18" charset="0"/>
                <a:ea typeface="Cambria" panose="02040503050406030204" pitchFamily="18" charset="0"/>
                <a:cs typeface="Calibri" panose="020F0502020204030204" pitchFamily="34" charset="0"/>
                <a:sym typeface="Roboto Italics"/>
              </a:rPr>
              <a:t>Metro</a:t>
            </a:r>
          </a:p>
        </p:txBody>
      </p:sp>
      <p:sp>
        <p:nvSpPr>
          <p:cNvPr id="11" name="TextBox 10">
            <a:extLst>
              <a:ext uri="{FF2B5EF4-FFF2-40B4-BE49-F238E27FC236}">
                <a16:creationId xmlns:a16="http://schemas.microsoft.com/office/drawing/2014/main" id="{0045EBEE-AA8A-1034-C6D0-82C1F4A3932B}"/>
              </a:ext>
            </a:extLst>
          </p:cNvPr>
          <p:cNvSpPr txBox="1"/>
          <p:nvPr/>
        </p:nvSpPr>
        <p:spPr>
          <a:xfrm>
            <a:off x="6615020" y="1721372"/>
            <a:ext cx="1487526" cy="742803"/>
          </a:xfrm>
          <a:prstGeom prst="rect">
            <a:avLst/>
          </a:prstGeom>
        </p:spPr>
        <p:txBody>
          <a:bodyPr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a:ln>
                  <a:noFill/>
                </a:ln>
                <a:solidFill>
                  <a:srgbClr val="383F7F"/>
                </a:solidFill>
                <a:effectLst/>
                <a:uLnTx/>
                <a:uFillTx/>
                <a:latin typeface="Cambria" panose="02040503050406030204" pitchFamily="18" charset="0"/>
                <a:ea typeface="Cambria" panose="02040503050406030204" pitchFamily="18" charset="0"/>
                <a:cs typeface="Calibri" panose="020F0502020204030204" pitchFamily="34" charset="0"/>
                <a:sym typeface="Roboto Italics"/>
              </a:rPr>
              <a:t>Driving</a:t>
            </a:r>
          </a:p>
        </p:txBody>
      </p:sp>
      <p:grpSp>
        <p:nvGrpSpPr>
          <p:cNvPr id="12" name="Group 45">
            <a:extLst>
              <a:ext uri="{FF2B5EF4-FFF2-40B4-BE49-F238E27FC236}">
                <a16:creationId xmlns:a16="http://schemas.microsoft.com/office/drawing/2014/main" id="{EC8E6B85-7073-4FC2-84E7-2D8542C9F972}"/>
              </a:ext>
            </a:extLst>
          </p:cNvPr>
          <p:cNvGrpSpPr/>
          <p:nvPr/>
        </p:nvGrpSpPr>
        <p:grpSpPr>
          <a:xfrm>
            <a:off x="424095" y="4462346"/>
            <a:ext cx="11154047" cy="1812241"/>
            <a:chOff x="0" y="0"/>
            <a:chExt cx="22308095" cy="1371600"/>
          </a:xfrm>
        </p:grpSpPr>
        <p:sp>
          <p:nvSpPr>
            <p:cNvPr id="13" name="Freeform 46">
              <a:extLst>
                <a:ext uri="{FF2B5EF4-FFF2-40B4-BE49-F238E27FC236}">
                  <a16:creationId xmlns:a16="http://schemas.microsoft.com/office/drawing/2014/main" id="{6B67A0F5-97E5-9C18-1EF7-3A8953467841}"/>
                </a:ext>
              </a:extLst>
            </p:cNvPr>
            <p:cNvSpPr/>
            <p:nvPr/>
          </p:nvSpPr>
          <p:spPr>
            <a:xfrm>
              <a:off x="0" y="0"/>
              <a:ext cx="22308096" cy="1371600"/>
            </a:xfrm>
            <a:custGeom>
              <a:avLst/>
              <a:gdLst/>
              <a:ahLst/>
              <a:cxnLst/>
              <a:rect l="l" t="t" r="r" b="b"/>
              <a:pathLst>
                <a:path w="22308096" h="1371600">
                  <a:moveTo>
                    <a:pt x="0" y="182880"/>
                  </a:moveTo>
                  <a:cubicBezTo>
                    <a:pt x="0" y="81915"/>
                    <a:pt x="83968" y="0"/>
                    <a:pt x="187463" y="0"/>
                  </a:cubicBezTo>
                  <a:lnTo>
                    <a:pt x="22120631" y="0"/>
                  </a:lnTo>
                  <a:cubicBezTo>
                    <a:pt x="22224126" y="0"/>
                    <a:pt x="22308096" y="81915"/>
                    <a:pt x="22308096" y="182880"/>
                  </a:cubicBezTo>
                  <a:lnTo>
                    <a:pt x="22308096" y="1188720"/>
                  </a:lnTo>
                  <a:cubicBezTo>
                    <a:pt x="22308096" y="1289685"/>
                    <a:pt x="22224126" y="1371600"/>
                    <a:pt x="22120631" y="1371600"/>
                  </a:cubicBezTo>
                  <a:lnTo>
                    <a:pt x="187463" y="1371600"/>
                  </a:lnTo>
                  <a:cubicBezTo>
                    <a:pt x="83968" y="1371600"/>
                    <a:pt x="0" y="1289685"/>
                    <a:pt x="0" y="1188720"/>
                  </a:cubicBezTo>
                  <a:close/>
                </a:path>
              </a:pathLst>
            </a:custGeom>
            <a:solidFill>
              <a:srgbClr val="383F7F"/>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sp>
        <p:nvSpPr>
          <p:cNvPr id="15" name="Freeform 48">
            <a:extLst>
              <a:ext uri="{FF2B5EF4-FFF2-40B4-BE49-F238E27FC236}">
                <a16:creationId xmlns:a16="http://schemas.microsoft.com/office/drawing/2014/main" id="{29AAD3ED-C4BA-A66E-DACC-7E527A6D0EA5}"/>
              </a:ext>
            </a:extLst>
          </p:cNvPr>
          <p:cNvSpPr/>
          <p:nvPr/>
        </p:nvSpPr>
        <p:spPr>
          <a:xfrm>
            <a:off x="760222" y="5812787"/>
            <a:ext cx="10332720" cy="411754"/>
          </a:xfrm>
          <a:custGeom>
            <a:avLst/>
            <a:gdLst/>
            <a:ahLst/>
            <a:cxnLst/>
            <a:rect l="l" t="t" r="r" b="b"/>
            <a:pathLst>
              <a:path w="20665439" h="823509">
                <a:moveTo>
                  <a:pt x="0" y="0"/>
                </a:moveTo>
                <a:lnTo>
                  <a:pt x="20665439" y="0"/>
                </a:lnTo>
                <a:lnTo>
                  <a:pt x="20665439" y="823509"/>
                </a:lnTo>
                <a:lnTo>
                  <a:pt x="0" y="823509"/>
                </a:lnTo>
                <a:close/>
              </a:path>
            </a:pathLst>
          </a:custGeom>
          <a:blipFill>
            <a:blip r:embed="rId3">
              <a:alphaModFix amt="0"/>
            </a:blip>
            <a:stretch>
              <a:fillRect t="-346060" b="-531869"/>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9" name="TextBox 18">
            <a:extLst>
              <a:ext uri="{FF2B5EF4-FFF2-40B4-BE49-F238E27FC236}">
                <a16:creationId xmlns:a16="http://schemas.microsoft.com/office/drawing/2014/main" id="{3CAAA80E-66AE-A529-99C1-1393D4C77329}"/>
              </a:ext>
            </a:extLst>
          </p:cNvPr>
          <p:cNvSpPr txBox="1"/>
          <p:nvPr/>
        </p:nvSpPr>
        <p:spPr>
          <a:xfrm>
            <a:off x="624628" y="2655184"/>
            <a:ext cx="2670039" cy="742803"/>
          </a:xfrm>
          <a:prstGeom prst="rect">
            <a:avLst/>
          </a:prstGeom>
        </p:spPr>
        <p:txBody>
          <a:bodyPr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383F7F"/>
                </a:solidFill>
                <a:effectLst/>
                <a:uLnTx/>
                <a:uFillTx/>
                <a:latin typeface="Cambria" panose="02040503050406030204" pitchFamily="18" charset="0"/>
                <a:ea typeface="Cambria" panose="02040503050406030204" pitchFamily="18" charset="0"/>
                <a:cs typeface="Calibri" panose="020F0502020204030204" pitchFamily="34" charset="0"/>
                <a:sym typeface="Roboto Italics"/>
              </a:rPr>
              <a:t>Approx. Cost</a:t>
            </a:r>
          </a:p>
        </p:txBody>
      </p:sp>
      <p:sp>
        <p:nvSpPr>
          <p:cNvPr id="23" name="TextBox 22">
            <a:extLst>
              <a:ext uri="{FF2B5EF4-FFF2-40B4-BE49-F238E27FC236}">
                <a16:creationId xmlns:a16="http://schemas.microsoft.com/office/drawing/2014/main" id="{D756FD9F-73C2-902D-F3EB-D6D3472DE03D}"/>
              </a:ext>
            </a:extLst>
          </p:cNvPr>
          <p:cNvSpPr txBox="1"/>
          <p:nvPr/>
        </p:nvSpPr>
        <p:spPr>
          <a:xfrm>
            <a:off x="4044019" y="2621977"/>
            <a:ext cx="1320461" cy="570695"/>
          </a:xfrm>
          <a:prstGeom prst="rect">
            <a:avLst/>
          </a:prstGeom>
        </p:spPr>
        <p:txBody>
          <a:bodyPr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1" u="none" strike="noStrike" kern="1200" cap="none" spc="0" normalizeH="0" baseline="0" noProof="0">
                <a:ln>
                  <a:noFill/>
                </a:ln>
                <a:solidFill>
                  <a:srgbClr val="BF984D"/>
                </a:solidFill>
                <a:effectLst/>
                <a:uLnTx/>
                <a:uFillTx/>
                <a:latin typeface="Cambria" panose="02040503050406030204" pitchFamily="18" charset="0"/>
                <a:ea typeface="Cambria" panose="02040503050406030204" pitchFamily="18" charset="0"/>
                <a:cs typeface="Calibri" panose="020F0502020204030204" pitchFamily="34" charset="0"/>
                <a:sym typeface="Roboto Italics"/>
              </a:rPr>
              <a:t>$22.00</a:t>
            </a:r>
          </a:p>
        </p:txBody>
      </p:sp>
      <p:sp>
        <p:nvSpPr>
          <p:cNvPr id="25" name="TextBox 24">
            <a:extLst>
              <a:ext uri="{FF2B5EF4-FFF2-40B4-BE49-F238E27FC236}">
                <a16:creationId xmlns:a16="http://schemas.microsoft.com/office/drawing/2014/main" id="{B9B372CF-6F28-A4DB-031C-13AF720076DC}"/>
              </a:ext>
            </a:extLst>
          </p:cNvPr>
          <p:cNvSpPr txBox="1"/>
          <p:nvPr/>
        </p:nvSpPr>
        <p:spPr>
          <a:xfrm>
            <a:off x="8801582" y="2621977"/>
            <a:ext cx="2521359" cy="742803"/>
          </a:xfrm>
          <a:prstGeom prst="rect">
            <a:avLst/>
          </a:prstGeom>
        </p:spPr>
        <p:txBody>
          <a:bodyPr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1" u="none" strike="noStrike" kern="1200" cap="none" spc="0" normalizeH="0" baseline="0" noProof="0">
                <a:ln>
                  <a:noFill/>
                </a:ln>
                <a:solidFill>
                  <a:srgbClr val="BF984D"/>
                </a:solidFill>
                <a:effectLst/>
                <a:uLnTx/>
                <a:uFillTx/>
                <a:latin typeface="Cambria" panose="02040503050406030204" pitchFamily="18" charset="0"/>
                <a:ea typeface="Cambria" panose="02040503050406030204" pitchFamily="18" charset="0"/>
                <a:cs typeface="Calibri" panose="020F0502020204030204" pitchFamily="34" charset="0"/>
                <a:sym typeface="Roboto Italics"/>
              </a:rPr>
              <a:t>$5.00 – $7.00</a:t>
            </a:r>
          </a:p>
        </p:txBody>
      </p:sp>
      <p:sp>
        <p:nvSpPr>
          <p:cNvPr id="27" name="TextBox 26">
            <a:extLst>
              <a:ext uri="{FF2B5EF4-FFF2-40B4-BE49-F238E27FC236}">
                <a16:creationId xmlns:a16="http://schemas.microsoft.com/office/drawing/2014/main" id="{74EF322B-0D89-3CCC-E9A5-F8B3A89144F5}"/>
              </a:ext>
            </a:extLst>
          </p:cNvPr>
          <p:cNvSpPr txBox="1"/>
          <p:nvPr/>
        </p:nvSpPr>
        <p:spPr>
          <a:xfrm>
            <a:off x="5926582" y="2621977"/>
            <a:ext cx="2670039" cy="1033576"/>
          </a:xfrm>
          <a:prstGeom prst="rect">
            <a:avLst/>
          </a:prstGeom>
        </p:spPr>
        <p:txBody>
          <a:bodyPr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1" u="none" strike="noStrike" kern="1200" cap="none" spc="0" normalizeH="0" baseline="0" noProof="0">
                <a:ln>
                  <a:noFill/>
                </a:ln>
                <a:solidFill>
                  <a:srgbClr val="BF984D"/>
                </a:solidFill>
                <a:effectLst/>
                <a:uLnTx/>
                <a:uFillTx/>
                <a:latin typeface="Cambria" panose="02040503050406030204" pitchFamily="18" charset="0"/>
                <a:ea typeface="Cambria" panose="02040503050406030204" pitchFamily="18" charset="0"/>
                <a:cs typeface="Calibri" panose="020F0502020204030204" pitchFamily="34" charset="0"/>
                <a:sym typeface="Roboto Italics"/>
              </a:rPr>
              <a:t>$25.00 parking + gas</a:t>
            </a:r>
          </a:p>
        </p:txBody>
      </p:sp>
      <p:sp>
        <p:nvSpPr>
          <p:cNvPr id="29" name="TextBox 28">
            <a:extLst>
              <a:ext uri="{FF2B5EF4-FFF2-40B4-BE49-F238E27FC236}">
                <a16:creationId xmlns:a16="http://schemas.microsoft.com/office/drawing/2014/main" id="{4DF0BEE6-6896-1110-7CD4-471C2E0C7F87}"/>
              </a:ext>
            </a:extLst>
          </p:cNvPr>
          <p:cNvSpPr txBox="1"/>
          <p:nvPr/>
        </p:nvSpPr>
        <p:spPr>
          <a:xfrm>
            <a:off x="656385" y="4620148"/>
            <a:ext cx="7018928" cy="641772"/>
          </a:xfrm>
          <a:prstGeom prst="rect">
            <a:avLst/>
          </a:prstGeom>
        </p:spPr>
        <p:txBody>
          <a:bodyPr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chemeClr val="bg1"/>
                </a:solidFill>
                <a:effectLst/>
                <a:uLnTx/>
                <a:uFillTx/>
                <a:latin typeface="Cambria" panose="02040503050406030204" pitchFamily="18" charset="0"/>
                <a:ea typeface="Cambria" panose="02040503050406030204" pitchFamily="18" charset="0"/>
                <a:cs typeface="Calibri" panose="020F0502020204030204" pitchFamily="34" charset="0"/>
                <a:sym typeface="Roboto Italics"/>
              </a:rPr>
              <a:t>Union Station Parking  Address:</a:t>
            </a:r>
          </a:p>
        </p:txBody>
      </p:sp>
      <p:sp>
        <p:nvSpPr>
          <p:cNvPr id="35" name="TextBox 34">
            <a:extLst>
              <a:ext uri="{FF2B5EF4-FFF2-40B4-BE49-F238E27FC236}">
                <a16:creationId xmlns:a16="http://schemas.microsoft.com/office/drawing/2014/main" id="{CFEA7EAB-4633-529B-121B-27773335AC6A}"/>
              </a:ext>
            </a:extLst>
          </p:cNvPr>
          <p:cNvSpPr txBox="1"/>
          <p:nvPr/>
        </p:nvSpPr>
        <p:spPr>
          <a:xfrm>
            <a:off x="703914" y="5368466"/>
            <a:ext cx="10793198" cy="416873"/>
          </a:xfrm>
          <a:prstGeom prst="rect">
            <a:avLst/>
          </a:prstGeom>
        </p:spPr>
        <p:txBody>
          <a:bodyPr lIns="0" tIns="0" rIns="0" bIns="0" rtlCol="0" anchor="t"/>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a:ln>
                  <a:noFill/>
                </a:ln>
                <a:solidFill>
                  <a:schemeClr val="bg1"/>
                </a:solidFill>
                <a:effectLst/>
                <a:uLnTx/>
                <a:uFillTx/>
                <a:latin typeface="Cambria" panose="02040503050406030204" pitchFamily="18" charset="0"/>
                <a:ea typeface="Cambria" panose="02040503050406030204" pitchFamily="18" charset="0"/>
                <a:cs typeface="Calibri" panose="020F0502020204030204" pitchFamily="34" charset="0"/>
                <a:sym typeface="Roboto Italics"/>
              </a:rPr>
              <a:t>30 Massachusetts Ave, NE, Washington, D.C. 20002</a:t>
            </a:r>
          </a:p>
        </p:txBody>
      </p:sp>
    </p:spTree>
    <p:extLst>
      <p:ext uri="{BB962C8B-B14F-4D97-AF65-F5344CB8AC3E}">
        <p14:creationId xmlns:p14="http://schemas.microsoft.com/office/powerpoint/2010/main" val="18608060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E81E1A-49FC-0046-0A9C-D6452DBEABB8}"/>
            </a:ext>
          </a:extLst>
        </p:cNvPr>
        <p:cNvGrpSpPr/>
        <p:nvPr/>
      </p:nvGrpSpPr>
      <p:grpSpPr>
        <a:xfrm>
          <a:off x="0" y="0"/>
          <a:ext cx="0" cy="0"/>
          <a:chOff x="0" y="0"/>
          <a:chExt cx="0" cy="0"/>
        </a:xfrm>
      </p:grpSpPr>
      <p:sp>
        <p:nvSpPr>
          <p:cNvPr id="18" name="AutoShape 2">
            <a:extLst>
              <a:ext uri="{FF2B5EF4-FFF2-40B4-BE49-F238E27FC236}">
                <a16:creationId xmlns:a16="http://schemas.microsoft.com/office/drawing/2014/main" id="{EF153166-F4C8-F77B-73A3-CA30E617681D}"/>
              </a:ext>
            </a:extLst>
          </p:cNvPr>
          <p:cNvSpPr/>
          <p:nvPr/>
        </p:nvSpPr>
        <p:spPr>
          <a:xfrm flipV="1">
            <a:off x="392338" y="1031789"/>
            <a:ext cx="9052560" cy="0"/>
          </a:xfrm>
          <a:prstGeom prst="line">
            <a:avLst/>
          </a:prstGeom>
          <a:ln w="50800" cap="flat">
            <a:solidFill>
              <a:srgbClr val="C79D4F"/>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34"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cs typeface="Calibri"/>
            </a:endParaRPr>
          </a:p>
        </p:txBody>
      </p:sp>
      <p:sp>
        <p:nvSpPr>
          <p:cNvPr id="5" name="TextBox 18">
            <a:extLst>
              <a:ext uri="{FF2B5EF4-FFF2-40B4-BE49-F238E27FC236}">
                <a16:creationId xmlns:a16="http://schemas.microsoft.com/office/drawing/2014/main" id="{2A2A64E9-136F-53F2-217F-CEA8CCFE6F46}"/>
              </a:ext>
            </a:extLst>
          </p:cNvPr>
          <p:cNvSpPr txBox="1"/>
          <p:nvPr/>
        </p:nvSpPr>
        <p:spPr>
          <a:xfrm>
            <a:off x="419582" y="351934"/>
            <a:ext cx="10908792" cy="1033576"/>
          </a:xfrm>
          <a:prstGeom prst="rect">
            <a:avLst/>
          </a:prstGeom>
        </p:spPr>
        <p:txBody>
          <a:bodyPr lIns="0" tIns="0" rIns="0" bIns="0" rtlCol="0" anchor="t"/>
          <a:lstStyle/>
          <a:p>
            <a:pPr>
              <a:lnSpc>
                <a:spcPts val="4799"/>
              </a:lnSpc>
            </a:pPr>
            <a:r>
              <a:rPr kumimoji="0" lang="en-US" sz="4000" b="1" i="0" u="none" strike="noStrike" kern="1200" cap="none" spc="0" normalizeH="0" baseline="0" noProof="0">
                <a:ln>
                  <a:noFill/>
                </a:ln>
                <a:solidFill>
                  <a:srgbClr val="383F7F"/>
                </a:solidFill>
                <a:effectLst/>
                <a:uLnTx/>
                <a:uFillTx/>
                <a:latin typeface="Cambria" panose="02040503050406030204" pitchFamily="18" charset="0"/>
                <a:ea typeface="Cambria" panose="02040503050406030204" pitchFamily="18" charset="0"/>
                <a:cs typeface="Calibri" panose="020F0502020204030204" pitchFamily="34" charset="0"/>
                <a:sym typeface="Roboto Slab Bold"/>
              </a:rPr>
              <a:t>Taking the Metro: </a:t>
            </a:r>
            <a:r>
              <a:rPr kumimoji="0" lang="en-US" sz="4000" b="1" i="0" u="none" strike="noStrike" kern="1200" cap="none" spc="0" normalizeH="0" baseline="0" noProof="0">
                <a:ln>
                  <a:noFill/>
                </a:ln>
                <a:solidFill>
                  <a:srgbClr val="383F7F"/>
                </a:solidFill>
                <a:effectLst/>
                <a:uLnTx/>
                <a:uFillTx/>
                <a:latin typeface="Cambria" panose="02040503050406030204" pitchFamily="18" charset="0"/>
                <a:ea typeface="Cambria" panose="02040503050406030204" pitchFamily="18" charset="0"/>
                <a:cs typeface="Calibri" panose="020F0502020204030204" pitchFamily="34" charset="0"/>
                <a:sym typeface="Roboto Italics"/>
              </a:rPr>
              <a:t>h</a:t>
            </a:r>
            <a:r>
              <a:rPr lang="en-US" sz="4000" b="1">
                <a:solidFill>
                  <a:srgbClr val="383F7F"/>
                </a:solidFill>
                <a:latin typeface="Cambria" panose="02040503050406030204" pitchFamily="18" charset="0"/>
                <a:ea typeface="Cambria" panose="02040503050406030204" pitchFamily="18" charset="0"/>
                <a:cs typeface="Calibri" panose="020F0502020204030204" pitchFamily="34" charset="0"/>
                <a:sym typeface="Roboto Italics"/>
              </a:rPr>
              <a:t>ow to buy a pass</a:t>
            </a:r>
          </a:p>
          <a:p>
            <a:pPr marL="0" marR="0" lvl="0" indent="0" algn="l" defTabSz="914400" rtl="0" eaLnBrk="1" fontAlgn="auto" latinLnBrk="0" hangingPunct="1">
              <a:lnSpc>
                <a:spcPts val="4799"/>
              </a:lnSpc>
              <a:spcBef>
                <a:spcPts val="0"/>
              </a:spcBef>
              <a:spcAft>
                <a:spcPts val="0"/>
              </a:spcAft>
              <a:buClrTx/>
              <a:buSzTx/>
              <a:buFontTx/>
              <a:buNone/>
              <a:tabLst/>
              <a:defRPr/>
            </a:pPr>
            <a:endParaRPr kumimoji="0" lang="en-US" sz="4000" b="1" i="0" u="none" strike="noStrike" kern="1200" cap="none" spc="0" normalizeH="0" baseline="0" noProof="0">
              <a:ln>
                <a:noFill/>
              </a:ln>
              <a:solidFill>
                <a:srgbClr val="383F7F"/>
              </a:solidFill>
              <a:effectLst/>
              <a:uLnTx/>
              <a:uFillTx/>
              <a:latin typeface="Cambria" panose="02040503050406030204" pitchFamily="18" charset="0"/>
              <a:ea typeface="Cambria" panose="02040503050406030204" pitchFamily="18" charset="0"/>
              <a:cs typeface="Calibri" panose="020F0502020204030204" pitchFamily="34" charset="0"/>
              <a:sym typeface="Roboto Slab Bold"/>
            </a:endParaRPr>
          </a:p>
        </p:txBody>
      </p:sp>
      <p:grpSp>
        <p:nvGrpSpPr>
          <p:cNvPr id="2" name="Group 14">
            <a:extLst>
              <a:ext uri="{FF2B5EF4-FFF2-40B4-BE49-F238E27FC236}">
                <a16:creationId xmlns:a16="http://schemas.microsoft.com/office/drawing/2014/main" id="{039A16CB-A541-5F6B-2B78-BEF96D9E5366}"/>
              </a:ext>
            </a:extLst>
          </p:cNvPr>
          <p:cNvGrpSpPr/>
          <p:nvPr/>
        </p:nvGrpSpPr>
        <p:grpSpPr>
          <a:xfrm>
            <a:off x="419582" y="1244559"/>
            <a:ext cx="11544376" cy="4404400"/>
            <a:chOff x="0" y="0"/>
            <a:chExt cx="10638205" cy="8213276"/>
          </a:xfrm>
        </p:grpSpPr>
        <p:sp>
          <p:nvSpPr>
            <p:cNvPr id="4" name="Freeform 15">
              <a:extLst>
                <a:ext uri="{FF2B5EF4-FFF2-40B4-BE49-F238E27FC236}">
                  <a16:creationId xmlns:a16="http://schemas.microsoft.com/office/drawing/2014/main" id="{4AA53BED-BFEB-C07F-0D73-175323ACB641}"/>
                </a:ext>
              </a:extLst>
            </p:cNvPr>
            <p:cNvSpPr/>
            <p:nvPr/>
          </p:nvSpPr>
          <p:spPr>
            <a:xfrm>
              <a:off x="0" y="0"/>
              <a:ext cx="10638205" cy="8213276"/>
            </a:xfrm>
            <a:custGeom>
              <a:avLst/>
              <a:gdLst/>
              <a:ahLst/>
              <a:cxnLst/>
              <a:rect l="l" t="t" r="r" b="b"/>
              <a:pathLst>
                <a:path w="10638205" h="8213276">
                  <a:moveTo>
                    <a:pt x="0" y="252716"/>
                  </a:moveTo>
                  <a:cubicBezTo>
                    <a:pt x="0" y="113196"/>
                    <a:pt x="102108" y="0"/>
                    <a:pt x="227962" y="0"/>
                  </a:cubicBezTo>
                  <a:lnTo>
                    <a:pt x="10410243" y="0"/>
                  </a:lnTo>
                  <a:cubicBezTo>
                    <a:pt x="10536096" y="0"/>
                    <a:pt x="10638205" y="113196"/>
                    <a:pt x="10638205" y="252716"/>
                  </a:cubicBezTo>
                  <a:lnTo>
                    <a:pt x="10638205" y="7960560"/>
                  </a:lnTo>
                  <a:cubicBezTo>
                    <a:pt x="10638205" y="8100080"/>
                    <a:pt x="10536096" y="8213276"/>
                    <a:pt x="10410243" y="8213276"/>
                  </a:cubicBezTo>
                  <a:lnTo>
                    <a:pt x="227962" y="8213276"/>
                  </a:lnTo>
                  <a:cubicBezTo>
                    <a:pt x="102108" y="8213275"/>
                    <a:pt x="0" y="8100080"/>
                    <a:pt x="0" y="7960560"/>
                  </a:cubicBezTo>
                  <a:close/>
                </a:path>
              </a:pathLst>
            </a:custGeom>
            <a:solidFill>
              <a:srgbClr val="E9F9FF"/>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sp>
        <p:nvSpPr>
          <p:cNvPr id="22" name="TextBox 21">
            <a:extLst>
              <a:ext uri="{FF2B5EF4-FFF2-40B4-BE49-F238E27FC236}">
                <a16:creationId xmlns:a16="http://schemas.microsoft.com/office/drawing/2014/main" id="{AC6D98DD-D753-D76D-107C-60A90635EC3C}"/>
              </a:ext>
            </a:extLst>
          </p:cNvPr>
          <p:cNvSpPr txBox="1"/>
          <p:nvPr/>
        </p:nvSpPr>
        <p:spPr>
          <a:xfrm>
            <a:off x="567344" y="1497969"/>
            <a:ext cx="4351274" cy="742803"/>
          </a:xfrm>
          <a:prstGeom prst="rect">
            <a:avLst/>
          </a:prstGeom>
        </p:spPr>
        <p:txBody>
          <a:bodyPr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srgbClr val="383F7F"/>
              </a:solidFill>
              <a:effectLst/>
              <a:uLnTx/>
              <a:uFillTx/>
              <a:latin typeface="Cambria" panose="02040503050406030204" pitchFamily="18" charset="0"/>
              <a:ea typeface="Cambria" panose="02040503050406030204" pitchFamily="18" charset="0"/>
              <a:cs typeface="Calibri" panose="020F0502020204030204" pitchFamily="34" charset="0"/>
              <a:sym typeface="Roboto Italics"/>
            </a:endParaRPr>
          </a:p>
        </p:txBody>
      </p:sp>
      <p:sp>
        <p:nvSpPr>
          <p:cNvPr id="26" name="TextBox 25">
            <a:extLst>
              <a:ext uri="{FF2B5EF4-FFF2-40B4-BE49-F238E27FC236}">
                <a16:creationId xmlns:a16="http://schemas.microsoft.com/office/drawing/2014/main" id="{4126405F-0EA2-1FF0-521A-BE2CC7F8F523}"/>
              </a:ext>
            </a:extLst>
          </p:cNvPr>
          <p:cNvSpPr txBox="1"/>
          <p:nvPr/>
        </p:nvSpPr>
        <p:spPr>
          <a:xfrm>
            <a:off x="555202" y="1403825"/>
            <a:ext cx="2834184" cy="525143"/>
          </a:xfrm>
          <a:prstGeom prst="rect">
            <a:avLst/>
          </a:prstGeom>
        </p:spPr>
        <p:txBody>
          <a:bodyPr lIns="0" tIns="0" rIns="0" bIns="0" rtlCol="0" anchor="t"/>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a:ln>
                  <a:noFill/>
                </a:ln>
                <a:solidFill>
                  <a:srgbClr val="383F7F"/>
                </a:solidFill>
                <a:effectLst/>
                <a:uLnTx/>
                <a:uFillTx/>
                <a:latin typeface="Cambria" panose="02040503050406030204" pitchFamily="18" charset="0"/>
                <a:ea typeface="Cambria" panose="02040503050406030204" pitchFamily="18" charset="0"/>
                <a:cs typeface="Calibri" panose="020F0502020204030204" pitchFamily="34" charset="0"/>
                <a:sym typeface="Roboto Italics"/>
              </a:rPr>
              <a:t>Online: </a:t>
            </a:r>
          </a:p>
        </p:txBody>
      </p:sp>
      <p:sp>
        <p:nvSpPr>
          <p:cNvPr id="31" name="TextBox 30">
            <a:extLst>
              <a:ext uri="{FF2B5EF4-FFF2-40B4-BE49-F238E27FC236}">
                <a16:creationId xmlns:a16="http://schemas.microsoft.com/office/drawing/2014/main" id="{99EDDD39-5734-5106-3673-00C3F4FE407F}"/>
              </a:ext>
            </a:extLst>
          </p:cNvPr>
          <p:cNvSpPr txBox="1"/>
          <p:nvPr/>
        </p:nvSpPr>
        <p:spPr>
          <a:xfrm>
            <a:off x="555202" y="1928969"/>
            <a:ext cx="11319856" cy="1948390"/>
          </a:xfrm>
          <a:prstGeom prst="rect">
            <a:avLst/>
          </a:prstGeom>
        </p:spPr>
        <p:txBody>
          <a:bodyPr lIns="0" tIns="0" rIns="0" bIns="0" rtlCol="0" anchor="t"/>
          <a:lstStyle/>
          <a:p>
            <a:pPr marL="457200" marR="0" lvl="0" indent="-457200" defTabSz="914400" rtl="0" eaLnBrk="1" fontAlgn="auto" latinLnBrk="0" hangingPunct="1">
              <a:lnSpc>
                <a:spcPct val="100000"/>
              </a:lnSpc>
              <a:spcBef>
                <a:spcPts val="0"/>
              </a:spcBef>
              <a:spcAft>
                <a:spcPts val="0"/>
              </a:spcAft>
              <a:buClrTx/>
              <a:buSzTx/>
              <a:buFont typeface="+mj-lt"/>
              <a:buAutoNum type="arabicPeriod"/>
              <a:tabLst/>
              <a:defRPr/>
            </a:pPr>
            <a:r>
              <a:rPr kumimoji="0" lang="en-US" sz="2400" b="1" u="none" strike="noStrike" kern="1200" cap="none" spc="0" normalizeH="0" baseline="0" noProof="0">
                <a:ln>
                  <a:noFill/>
                </a:ln>
                <a:solidFill>
                  <a:srgbClr val="BF984D"/>
                </a:solidFill>
                <a:effectLst/>
                <a:uLnTx/>
                <a:uFillTx/>
                <a:latin typeface="Cambria" panose="02040503050406030204" pitchFamily="18" charset="0"/>
                <a:ea typeface="Cambria" panose="02040503050406030204" pitchFamily="18" charset="0"/>
                <a:cs typeface="Calibri" panose="020F0502020204030204" pitchFamily="34" charset="0"/>
                <a:sym typeface="Roboto Italics"/>
              </a:rPr>
              <a:t>Apple Wallet: </a:t>
            </a:r>
            <a:r>
              <a:rPr kumimoji="0" lang="en-US" sz="2400" b="0" i="1" u="none" strike="noStrike" kern="1200" cap="none" spc="0" normalizeH="0" baseline="0" noProof="0">
                <a:ln>
                  <a:noFill/>
                </a:ln>
                <a:solidFill>
                  <a:srgbClr val="BF984D"/>
                </a:solidFill>
                <a:effectLst/>
                <a:uLnTx/>
                <a:uFillTx/>
                <a:latin typeface="Cambria" panose="02040503050406030204" pitchFamily="18" charset="0"/>
                <a:ea typeface="Cambria" panose="02040503050406030204" pitchFamily="18" charset="0"/>
                <a:cs typeface="Calibri" panose="020F0502020204030204" pitchFamily="34" charset="0"/>
                <a:sym typeface="Roboto Italics"/>
              </a:rPr>
              <a:t>Buy and load passes using the </a:t>
            </a:r>
            <a:r>
              <a:rPr kumimoji="0" lang="en-US" sz="2400" b="1" i="1" u="none" strike="noStrike" kern="1200" cap="none" spc="0" normalizeH="0" baseline="0" noProof="0">
                <a:ln>
                  <a:noFill/>
                </a:ln>
                <a:solidFill>
                  <a:srgbClr val="BF984D"/>
                </a:solidFill>
                <a:effectLst/>
                <a:uLnTx/>
                <a:uFillTx/>
                <a:latin typeface="Cambria" panose="02040503050406030204" pitchFamily="18" charset="0"/>
                <a:ea typeface="Cambria" panose="02040503050406030204" pitchFamily="18" charset="0"/>
                <a:cs typeface="Calibri" panose="020F0502020204030204" pitchFamily="34" charset="0"/>
                <a:sym typeface="Roboto Italics"/>
                <a:hlinkClick r:id="rId3">
                  <a:extLst>
                    <a:ext uri="{A12FA001-AC4F-418D-AE19-62706E023703}">
                      <ahyp:hlinkClr xmlns:ahyp="http://schemas.microsoft.com/office/drawing/2018/hyperlinkcolor" val="tx"/>
                    </a:ext>
                  </a:extLst>
                </a:hlinkClick>
              </a:rPr>
              <a:t>Smart Trip mobile app </a:t>
            </a:r>
            <a:endParaRPr lang="en-US" sz="2400" b="1" i="1">
              <a:solidFill>
                <a:srgbClr val="BF984D"/>
              </a:solidFill>
              <a:latin typeface="Cambria" panose="02040503050406030204" pitchFamily="18" charset="0"/>
              <a:ea typeface="Cambria" panose="02040503050406030204" pitchFamily="18" charset="0"/>
              <a:cs typeface="Calibri" panose="020F0502020204030204" pitchFamily="34" charset="0"/>
              <a:sym typeface="Roboto Italics"/>
            </a:endParaRPr>
          </a:p>
          <a:p>
            <a:pPr marL="457200" marR="0" lvl="0" indent="-457200" defTabSz="914400" rtl="0" eaLnBrk="1" fontAlgn="auto" latinLnBrk="0" hangingPunct="1">
              <a:lnSpc>
                <a:spcPct val="100000"/>
              </a:lnSpc>
              <a:spcBef>
                <a:spcPts val="0"/>
              </a:spcBef>
              <a:spcAft>
                <a:spcPts val="0"/>
              </a:spcAft>
              <a:buClrTx/>
              <a:buSzTx/>
              <a:buFont typeface="+mj-lt"/>
              <a:buAutoNum type="arabicPeriod"/>
              <a:tabLst/>
              <a:defRPr/>
            </a:pPr>
            <a:r>
              <a:rPr lang="en-US" sz="2400" b="1">
                <a:solidFill>
                  <a:srgbClr val="BF984D"/>
                </a:solidFill>
                <a:latin typeface="Cambria" panose="02040503050406030204" pitchFamily="18" charset="0"/>
                <a:ea typeface="Cambria" panose="02040503050406030204" pitchFamily="18" charset="0"/>
                <a:cs typeface="Calibri" panose="020F0502020204030204" pitchFamily="34" charset="0"/>
                <a:sym typeface="Roboto Italics"/>
              </a:rPr>
              <a:t>Google Waller: </a:t>
            </a:r>
            <a:r>
              <a:rPr lang="en-US" sz="2400" i="1">
                <a:solidFill>
                  <a:srgbClr val="BF984D"/>
                </a:solidFill>
                <a:latin typeface="Cambria" panose="02040503050406030204" pitchFamily="18" charset="0"/>
                <a:ea typeface="Cambria" panose="02040503050406030204" pitchFamily="18" charset="0"/>
                <a:cs typeface="Calibri" panose="020F0502020204030204" pitchFamily="34" charset="0"/>
                <a:sym typeface="Roboto Italics"/>
              </a:rPr>
              <a:t>Buy and load passes on Google Wallet directly to your virtual Smart Trip card</a:t>
            </a:r>
          </a:p>
          <a:p>
            <a:pPr marL="457200" marR="0" lvl="0" indent="-457200" defTabSz="914400" rtl="0" eaLnBrk="1" fontAlgn="auto" latinLnBrk="0" hangingPunct="1">
              <a:lnSpc>
                <a:spcPct val="100000"/>
              </a:lnSpc>
              <a:spcBef>
                <a:spcPts val="0"/>
              </a:spcBef>
              <a:spcAft>
                <a:spcPts val="0"/>
              </a:spcAft>
              <a:buClrTx/>
              <a:buSzTx/>
              <a:buFont typeface="+mj-lt"/>
              <a:buAutoNum type="arabicPeriod"/>
              <a:tabLst/>
              <a:defRPr/>
            </a:pPr>
            <a:r>
              <a:rPr lang="en-US" sz="2400" b="1">
                <a:solidFill>
                  <a:srgbClr val="BF984D"/>
                </a:solidFill>
                <a:latin typeface="Cambria" panose="02040503050406030204" pitchFamily="18" charset="0"/>
                <a:ea typeface="Cambria" panose="02040503050406030204" pitchFamily="18" charset="0"/>
                <a:cs typeface="Calibri" panose="020F0502020204030204" pitchFamily="34" charset="0"/>
                <a:sym typeface="Roboto Italics"/>
                <a:hlinkClick r:id="rId4">
                  <a:extLst>
                    <a:ext uri="{A12FA001-AC4F-418D-AE19-62706E023703}">
                      <ahyp:hlinkClr xmlns:ahyp="http://schemas.microsoft.com/office/drawing/2018/hyperlinkcolor" val="tx"/>
                    </a:ext>
                  </a:extLst>
                </a:hlinkClick>
              </a:rPr>
              <a:t>Smart Trip account portal:</a:t>
            </a:r>
            <a:r>
              <a:rPr lang="en-US" sz="2400" b="1">
                <a:solidFill>
                  <a:srgbClr val="BF984D"/>
                </a:solidFill>
                <a:latin typeface="Cambria" panose="02040503050406030204" pitchFamily="18" charset="0"/>
                <a:ea typeface="Cambria" panose="02040503050406030204" pitchFamily="18" charset="0"/>
                <a:cs typeface="Calibri" panose="020F0502020204030204" pitchFamily="34" charset="0"/>
                <a:sym typeface="Roboto Italics"/>
              </a:rPr>
              <a:t> </a:t>
            </a:r>
            <a:r>
              <a:rPr lang="en-US" sz="2400" i="1">
                <a:solidFill>
                  <a:srgbClr val="BF984D"/>
                </a:solidFill>
                <a:latin typeface="Cambria" panose="02040503050406030204" pitchFamily="18" charset="0"/>
                <a:ea typeface="Cambria" panose="02040503050406030204" pitchFamily="18" charset="0"/>
                <a:cs typeface="Calibri" panose="020F0502020204030204" pitchFamily="34" charset="0"/>
                <a:sym typeface="Roboto Italics"/>
              </a:rPr>
              <a:t>Buy and add passes directly to your existing Smart Trip card (expect up to one hour for delivery)</a:t>
            </a:r>
            <a:endParaRPr kumimoji="0" lang="en-US" sz="2400" i="1" u="none" strike="noStrike" kern="1200" cap="none" spc="0" normalizeH="0" baseline="0" noProof="0">
              <a:ln>
                <a:noFill/>
              </a:ln>
              <a:solidFill>
                <a:srgbClr val="BF984D"/>
              </a:solidFill>
              <a:effectLst/>
              <a:uLnTx/>
              <a:uFillTx/>
              <a:latin typeface="Cambria" panose="02040503050406030204" pitchFamily="18" charset="0"/>
              <a:ea typeface="Cambria" panose="02040503050406030204" pitchFamily="18" charset="0"/>
              <a:cs typeface="Calibri" panose="020F0502020204030204" pitchFamily="34" charset="0"/>
              <a:sym typeface="Roboto Italics"/>
            </a:endParaRPr>
          </a:p>
        </p:txBody>
      </p:sp>
      <p:sp>
        <p:nvSpPr>
          <p:cNvPr id="33" name="TextBox 32">
            <a:extLst>
              <a:ext uri="{FF2B5EF4-FFF2-40B4-BE49-F238E27FC236}">
                <a16:creationId xmlns:a16="http://schemas.microsoft.com/office/drawing/2014/main" id="{76E40099-32EE-23CF-46E4-6AFB4CAF5254}"/>
              </a:ext>
            </a:extLst>
          </p:cNvPr>
          <p:cNvSpPr txBox="1"/>
          <p:nvPr/>
        </p:nvSpPr>
        <p:spPr>
          <a:xfrm>
            <a:off x="555202" y="3848985"/>
            <a:ext cx="2834184" cy="525143"/>
          </a:xfrm>
          <a:prstGeom prst="rect">
            <a:avLst/>
          </a:prstGeom>
        </p:spPr>
        <p:txBody>
          <a:bodyPr lIns="0" tIns="0" rIns="0" bIns="0" rtlCol="0" anchor="t"/>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a:ln>
                  <a:noFill/>
                </a:ln>
                <a:solidFill>
                  <a:srgbClr val="383F7F"/>
                </a:solidFill>
                <a:effectLst/>
                <a:uLnTx/>
                <a:uFillTx/>
                <a:latin typeface="Cambria" panose="02040503050406030204" pitchFamily="18" charset="0"/>
                <a:ea typeface="Cambria" panose="02040503050406030204" pitchFamily="18" charset="0"/>
                <a:cs typeface="Calibri" panose="020F0502020204030204" pitchFamily="34" charset="0"/>
                <a:sym typeface="Roboto Italics"/>
              </a:rPr>
              <a:t>In Person: </a:t>
            </a:r>
          </a:p>
        </p:txBody>
      </p:sp>
      <p:sp>
        <p:nvSpPr>
          <p:cNvPr id="36" name="TextBox 35">
            <a:extLst>
              <a:ext uri="{FF2B5EF4-FFF2-40B4-BE49-F238E27FC236}">
                <a16:creationId xmlns:a16="http://schemas.microsoft.com/office/drawing/2014/main" id="{FAE34D3C-202F-FED5-02B4-A80082426637}"/>
              </a:ext>
            </a:extLst>
          </p:cNvPr>
          <p:cNvSpPr txBox="1"/>
          <p:nvPr/>
        </p:nvSpPr>
        <p:spPr>
          <a:xfrm>
            <a:off x="555202" y="4374128"/>
            <a:ext cx="10908792" cy="1567933"/>
          </a:xfrm>
          <a:prstGeom prst="rect">
            <a:avLst/>
          </a:prstGeom>
        </p:spPr>
        <p:txBody>
          <a:bodyPr lIns="0" tIns="0" rIns="0" bIns="0" rtlCol="0" anchor="t"/>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2400" i="1" u="none" strike="noStrike" kern="1200" cap="none" spc="0" normalizeH="0" baseline="0" noProof="0">
                <a:ln>
                  <a:noFill/>
                </a:ln>
                <a:solidFill>
                  <a:srgbClr val="BF984D"/>
                </a:solidFill>
                <a:effectLst/>
                <a:uLnTx/>
                <a:uFillTx/>
                <a:latin typeface="Cambria" panose="02040503050406030204" pitchFamily="18" charset="0"/>
                <a:ea typeface="Cambria" panose="02040503050406030204" pitchFamily="18" charset="0"/>
                <a:cs typeface="Calibri" panose="020F0502020204030204" pitchFamily="34" charset="0"/>
                <a:sym typeface="Roboto Italics"/>
              </a:rPr>
              <a:t>At any Fare Vending Machine — located in all Metro Rail stations by the faregates:</a:t>
            </a:r>
          </a:p>
          <a:p>
            <a:pPr marL="457200" marR="0" lvl="0" indent="-457200" defTabSz="914400" rtl="0" eaLnBrk="1" fontAlgn="auto" latinLnBrk="0" hangingPunct="1">
              <a:lnSpc>
                <a:spcPct val="100000"/>
              </a:lnSpc>
              <a:spcBef>
                <a:spcPts val="0"/>
              </a:spcBef>
              <a:spcAft>
                <a:spcPts val="0"/>
              </a:spcAft>
              <a:buClrTx/>
              <a:buSzTx/>
              <a:buFontTx/>
              <a:buAutoNum type="arabicPeriod"/>
              <a:tabLst/>
              <a:defRPr/>
            </a:pPr>
            <a:r>
              <a:rPr kumimoji="0" lang="en-US" sz="2400" i="1" u="none" strike="noStrike" kern="1200" cap="none" spc="0" normalizeH="0" baseline="0" noProof="0">
                <a:ln>
                  <a:noFill/>
                </a:ln>
                <a:solidFill>
                  <a:srgbClr val="BF984D"/>
                </a:solidFill>
                <a:effectLst/>
                <a:uLnTx/>
                <a:uFillTx/>
                <a:latin typeface="Cambria" panose="02040503050406030204" pitchFamily="18" charset="0"/>
                <a:ea typeface="Cambria" panose="02040503050406030204" pitchFamily="18" charset="0"/>
                <a:cs typeface="Calibri" panose="020F0502020204030204" pitchFamily="34" charset="0"/>
                <a:sym typeface="Roboto Italics"/>
              </a:rPr>
              <a:t>Add to an existing Smart Trip card</a:t>
            </a:r>
          </a:p>
          <a:p>
            <a:pPr marL="457200" marR="0" lvl="0" indent="-457200" defTabSz="914400" rtl="0" eaLnBrk="1" fontAlgn="auto" latinLnBrk="0" hangingPunct="1">
              <a:lnSpc>
                <a:spcPct val="100000"/>
              </a:lnSpc>
              <a:spcBef>
                <a:spcPts val="0"/>
              </a:spcBef>
              <a:spcAft>
                <a:spcPts val="0"/>
              </a:spcAft>
              <a:buClrTx/>
              <a:buSzTx/>
              <a:buFontTx/>
              <a:buAutoNum type="arabicPeriod"/>
              <a:tabLst/>
              <a:defRPr/>
            </a:pPr>
            <a:r>
              <a:rPr kumimoji="0" lang="en-US" sz="2400" i="1" u="none" strike="noStrike" kern="1200" cap="none" spc="0" normalizeH="0" baseline="0" noProof="0">
                <a:ln>
                  <a:noFill/>
                </a:ln>
                <a:solidFill>
                  <a:srgbClr val="BF984D"/>
                </a:solidFill>
                <a:effectLst/>
                <a:uLnTx/>
                <a:uFillTx/>
                <a:latin typeface="Cambria" panose="02040503050406030204" pitchFamily="18" charset="0"/>
                <a:ea typeface="Cambria" panose="02040503050406030204" pitchFamily="18" charset="0"/>
                <a:cs typeface="Calibri" panose="020F0502020204030204" pitchFamily="34" charset="0"/>
                <a:sym typeface="Roboto Italics"/>
              </a:rPr>
              <a:t>Buy a pass on a new Smart Trip card (+$2 new card fee)</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2400" i="1" u="none" strike="noStrike" kern="1200" cap="none" spc="0" normalizeH="0" baseline="0" noProof="0">
              <a:ln>
                <a:noFill/>
              </a:ln>
              <a:solidFill>
                <a:srgbClr val="BF984D"/>
              </a:solidFill>
              <a:effectLst/>
              <a:uLnTx/>
              <a:uFillTx/>
              <a:latin typeface="Cambria" panose="02040503050406030204" pitchFamily="18" charset="0"/>
              <a:ea typeface="Cambria" panose="02040503050406030204" pitchFamily="18" charset="0"/>
              <a:cs typeface="Calibri" panose="020F0502020204030204" pitchFamily="34" charset="0"/>
              <a:sym typeface="Roboto Italics"/>
            </a:endParaRP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2400" i="1" u="none" strike="noStrike" kern="1200" cap="none" spc="0" normalizeH="0" baseline="0" noProof="0">
              <a:ln>
                <a:noFill/>
              </a:ln>
              <a:solidFill>
                <a:srgbClr val="BF984D"/>
              </a:solidFill>
              <a:effectLst/>
              <a:uLnTx/>
              <a:uFillTx/>
              <a:latin typeface="Cambria" panose="02040503050406030204" pitchFamily="18" charset="0"/>
              <a:ea typeface="Cambria" panose="02040503050406030204" pitchFamily="18" charset="0"/>
              <a:cs typeface="Calibri" panose="020F0502020204030204" pitchFamily="34" charset="0"/>
              <a:sym typeface="Roboto Italics"/>
            </a:endParaRPr>
          </a:p>
        </p:txBody>
      </p:sp>
      <p:grpSp>
        <p:nvGrpSpPr>
          <p:cNvPr id="42" name="Group 45">
            <a:extLst>
              <a:ext uri="{FF2B5EF4-FFF2-40B4-BE49-F238E27FC236}">
                <a16:creationId xmlns:a16="http://schemas.microsoft.com/office/drawing/2014/main" id="{70F83A69-6096-2A6C-3B5B-6A377A2BE0DA}"/>
              </a:ext>
            </a:extLst>
          </p:cNvPr>
          <p:cNvGrpSpPr/>
          <p:nvPr/>
        </p:nvGrpSpPr>
        <p:grpSpPr>
          <a:xfrm>
            <a:off x="392338" y="5980930"/>
            <a:ext cx="11154047" cy="685800"/>
            <a:chOff x="0" y="0"/>
            <a:chExt cx="22308095" cy="1371600"/>
          </a:xfrm>
        </p:grpSpPr>
        <p:sp>
          <p:nvSpPr>
            <p:cNvPr id="44" name="Freeform 46">
              <a:extLst>
                <a:ext uri="{FF2B5EF4-FFF2-40B4-BE49-F238E27FC236}">
                  <a16:creationId xmlns:a16="http://schemas.microsoft.com/office/drawing/2014/main" id="{F45DF5F5-9334-11C6-5855-B0EAB790AD47}"/>
                </a:ext>
              </a:extLst>
            </p:cNvPr>
            <p:cNvSpPr/>
            <p:nvPr/>
          </p:nvSpPr>
          <p:spPr>
            <a:xfrm>
              <a:off x="0" y="0"/>
              <a:ext cx="22308096" cy="1371600"/>
            </a:xfrm>
            <a:custGeom>
              <a:avLst/>
              <a:gdLst/>
              <a:ahLst/>
              <a:cxnLst/>
              <a:rect l="l" t="t" r="r" b="b"/>
              <a:pathLst>
                <a:path w="22308096" h="1371600">
                  <a:moveTo>
                    <a:pt x="0" y="182880"/>
                  </a:moveTo>
                  <a:cubicBezTo>
                    <a:pt x="0" y="81915"/>
                    <a:pt x="83968" y="0"/>
                    <a:pt x="187463" y="0"/>
                  </a:cubicBezTo>
                  <a:lnTo>
                    <a:pt x="22120631" y="0"/>
                  </a:lnTo>
                  <a:cubicBezTo>
                    <a:pt x="22224126" y="0"/>
                    <a:pt x="22308096" y="81915"/>
                    <a:pt x="22308096" y="182880"/>
                  </a:cubicBezTo>
                  <a:lnTo>
                    <a:pt x="22308096" y="1188720"/>
                  </a:lnTo>
                  <a:cubicBezTo>
                    <a:pt x="22308096" y="1289685"/>
                    <a:pt x="22224126" y="1371600"/>
                    <a:pt x="22120631" y="1371600"/>
                  </a:cubicBezTo>
                  <a:lnTo>
                    <a:pt x="187463" y="1371600"/>
                  </a:lnTo>
                  <a:cubicBezTo>
                    <a:pt x="83968" y="1371600"/>
                    <a:pt x="0" y="1289685"/>
                    <a:pt x="0" y="1188720"/>
                  </a:cubicBezTo>
                  <a:close/>
                </a:path>
              </a:pathLst>
            </a:custGeom>
            <a:solidFill>
              <a:srgbClr val="383F7F"/>
            </a:solidFill>
          </p:spPr>
          <p:txBody>
            <a:bodyPr/>
            <a:lstStyle/>
            <a:p>
              <a:endParaRPr lang="en-US" sz="1200"/>
            </a:p>
          </p:txBody>
        </p:sp>
      </p:grpSp>
      <p:grpSp>
        <p:nvGrpSpPr>
          <p:cNvPr id="46" name="Group 47">
            <a:extLst>
              <a:ext uri="{FF2B5EF4-FFF2-40B4-BE49-F238E27FC236}">
                <a16:creationId xmlns:a16="http://schemas.microsoft.com/office/drawing/2014/main" id="{0F787812-C2C7-A7FD-6452-FE53E2ABFDBB}"/>
              </a:ext>
            </a:extLst>
          </p:cNvPr>
          <p:cNvGrpSpPr/>
          <p:nvPr/>
        </p:nvGrpSpPr>
        <p:grpSpPr>
          <a:xfrm>
            <a:off x="729033" y="6170160"/>
            <a:ext cx="10332721" cy="430530"/>
            <a:chOff x="0" y="0"/>
            <a:chExt cx="20665440" cy="861061"/>
          </a:xfrm>
        </p:grpSpPr>
        <p:sp>
          <p:nvSpPr>
            <p:cNvPr id="47" name="Freeform 48">
              <a:extLst>
                <a:ext uri="{FF2B5EF4-FFF2-40B4-BE49-F238E27FC236}">
                  <a16:creationId xmlns:a16="http://schemas.microsoft.com/office/drawing/2014/main" id="{EBAAFEAE-1E68-47EF-84A6-7EE32B6CB1F3}"/>
                </a:ext>
              </a:extLst>
            </p:cNvPr>
            <p:cNvSpPr/>
            <p:nvPr/>
          </p:nvSpPr>
          <p:spPr>
            <a:xfrm>
              <a:off x="0" y="0"/>
              <a:ext cx="20665439" cy="823509"/>
            </a:xfrm>
            <a:custGeom>
              <a:avLst/>
              <a:gdLst/>
              <a:ahLst/>
              <a:cxnLst/>
              <a:rect l="l" t="t" r="r" b="b"/>
              <a:pathLst>
                <a:path w="20665439" h="823509">
                  <a:moveTo>
                    <a:pt x="0" y="0"/>
                  </a:moveTo>
                  <a:lnTo>
                    <a:pt x="20665439" y="0"/>
                  </a:lnTo>
                  <a:lnTo>
                    <a:pt x="20665439" y="823509"/>
                  </a:lnTo>
                  <a:lnTo>
                    <a:pt x="0" y="823509"/>
                  </a:lnTo>
                  <a:close/>
                </a:path>
              </a:pathLst>
            </a:custGeom>
            <a:blipFill>
              <a:blip r:embed="rId5">
                <a:alphaModFix amt="0"/>
              </a:blip>
              <a:stretch>
                <a:fillRect t="-346060" b="-531869"/>
              </a:stretch>
            </a:blipFill>
          </p:spPr>
          <p:txBody>
            <a:bodyPr/>
            <a:lstStyle/>
            <a:p>
              <a:endParaRPr lang="en-US" sz="1200"/>
            </a:p>
          </p:txBody>
        </p:sp>
        <p:sp>
          <p:nvSpPr>
            <p:cNvPr id="48" name="TextBox 49">
              <a:extLst>
                <a:ext uri="{FF2B5EF4-FFF2-40B4-BE49-F238E27FC236}">
                  <a16:creationId xmlns:a16="http://schemas.microsoft.com/office/drawing/2014/main" id="{EF078934-7D9D-BF13-3F1E-D923DEFC5FF9}"/>
                </a:ext>
              </a:extLst>
            </p:cNvPr>
            <p:cNvSpPr txBox="1"/>
            <p:nvPr/>
          </p:nvSpPr>
          <p:spPr>
            <a:xfrm>
              <a:off x="0" y="47078"/>
              <a:ext cx="20665440" cy="813983"/>
            </a:xfrm>
            <a:prstGeom prst="rect">
              <a:avLst/>
            </a:prstGeom>
          </p:spPr>
          <p:txBody>
            <a:bodyPr lIns="0" tIns="0" rIns="0" bIns="0" rtlCol="0" anchor="t"/>
            <a:lstStyle/>
            <a:p>
              <a:pPr>
                <a:lnSpc>
                  <a:spcPts val="1919"/>
                </a:lnSpc>
              </a:pPr>
              <a:r>
                <a:rPr lang="en-US" sz="2000" b="1">
                  <a:solidFill>
                    <a:srgbClr val="FFFFFF"/>
                  </a:solidFill>
                  <a:latin typeface="Cambria" panose="02040503050406030204" pitchFamily="18" charset="0"/>
                  <a:ea typeface="Cambria" panose="02040503050406030204" pitchFamily="18" charset="0"/>
                  <a:cs typeface="Roboto Slab" pitchFamily="2" charset="0"/>
                  <a:sym typeface="Roboto Slab Bold"/>
                </a:rPr>
                <a:t>More information here: https://www.wmata.com/pay/smart-trip.html</a:t>
              </a:r>
            </a:p>
            <a:p>
              <a:pPr>
                <a:lnSpc>
                  <a:spcPts val="1919"/>
                </a:lnSpc>
              </a:pPr>
              <a:endParaRPr lang="en-US" sz="2000" b="1">
                <a:solidFill>
                  <a:srgbClr val="FFFFFF"/>
                </a:solidFill>
                <a:latin typeface="Cambria" panose="02040503050406030204" pitchFamily="18" charset="0"/>
                <a:ea typeface="Cambria" panose="02040503050406030204" pitchFamily="18" charset="0"/>
                <a:cs typeface="Roboto Slab" pitchFamily="2" charset="0"/>
                <a:sym typeface="Roboto Slab Bold"/>
              </a:endParaRPr>
            </a:p>
          </p:txBody>
        </p:sp>
      </p:grpSp>
    </p:spTree>
    <p:extLst>
      <p:ext uri="{BB962C8B-B14F-4D97-AF65-F5344CB8AC3E}">
        <p14:creationId xmlns:p14="http://schemas.microsoft.com/office/powerpoint/2010/main" val="39649084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FA2704-BEE7-90C6-6A4A-5145C5E58094}"/>
            </a:ext>
          </a:extLst>
        </p:cNvPr>
        <p:cNvGrpSpPr/>
        <p:nvPr/>
      </p:nvGrpSpPr>
      <p:grpSpPr>
        <a:xfrm>
          <a:off x="0" y="0"/>
          <a:ext cx="0" cy="0"/>
          <a:chOff x="0" y="0"/>
          <a:chExt cx="0" cy="0"/>
        </a:xfrm>
      </p:grpSpPr>
      <p:sp>
        <p:nvSpPr>
          <p:cNvPr id="18" name="AutoShape 2">
            <a:extLst>
              <a:ext uri="{FF2B5EF4-FFF2-40B4-BE49-F238E27FC236}">
                <a16:creationId xmlns:a16="http://schemas.microsoft.com/office/drawing/2014/main" id="{7959C92B-DC98-DAC8-55EE-DAC5211C88B5}"/>
              </a:ext>
            </a:extLst>
          </p:cNvPr>
          <p:cNvSpPr/>
          <p:nvPr/>
        </p:nvSpPr>
        <p:spPr>
          <a:xfrm flipV="1">
            <a:off x="392338" y="1031789"/>
            <a:ext cx="9052560" cy="0"/>
          </a:xfrm>
          <a:prstGeom prst="line">
            <a:avLst/>
          </a:prstGeom>
          <a:ln w="50800" cap="flat">
            <a:solidFill>
              <a:srgbClr val="C79D4F"/>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34"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cs typeface="Calibri"/>
            </a:endParaRPr>
          </a:p>
        </p:txBody>
      </p:sp>
      <p:sp>
        <p:nvSpPr>
          <p:cNvPr id="5" name="TextBox 18">
            <a:extLst>
              <a:ext uri="{FF2B5EF4-FFF2-40B4-BE49-F238E27FC236}">
                <a16:creationId xmlns:a16="http://schemas.microsoft.com/office/drawing/2014/main" id="{8E034CBC-4C3E-EA02-3442-3A054EFD0021}"/>
              </a:ext>
            </a:extLst>
          </p:cNvPr>
          <p:cNvSpPr txBox="1"/>
          <p:nvPr/>
        </p:nvSpPr>
        <p:spPr>
          <a:xfrm>
            <a:off x="419582" y="351934"/>
            <a:ext cx="10908792" cy="1033576"/>
          </a:xfrm>
          <a:prstGeom prst="rect">
            <a:avLst/>
          </a:prstGeom>
        </p:spPr>
        <p:txBody>
          <a:bodyPr lIns="0" tIns="0" rIns="0" bIns="0" rtlCol="0" anchor="t"/>
          <a:lstStyle/>
          <a:p>
            <a:pPr marL="0" marR="0" lvl="0" indent="0" algn="l" defTabSz="914400" rtl="0" eaLnBrk="1" fontAlgn="auto" latinLnBrk="0" hangingPunct="1">
              <a:lnSpc>
                <a:spcPts val="4799"/>
              </a:lnSpc>
              <a:spcBef>
                <a:spcPts val="0"/>
              </a:spcBef>
              <a:spcAft>
                <a:spcPts val="0"/>
              </a:spcAft>
              <a:buClrTx/>
              <a:buSzTx/>
              <a:buFontTx/>
              <a:buNone/>
              <a:tabLst/>
              <a:defRPr/>
            </a:pPr>
            <a:r>
              <a:rPr kumimoji="0" lang="en-US" sz="4000" b="1" i="0" u="none" strike="noStrike" kern="1200" cap="none" spc="0" normalizeH="0" baseline="0" noProof="0">
                <a:ln>
                  <a:noFill/>
                </a:ln>
                <a:solidFill>
                  <a:srgbClr val="383F7F"/>
                </a:solidFill>
                <a:effectLst/>
                <a:uLnTx/>
                <a:uFillTx/>
                <a:latin typeface="Cambria" panose="02040503050406030204" pitchFamily="18" charset="0"/>
                <a:ea typeface="Cambria" panose="02040503050406030204" pitchFamily="18" charset="0"/>
                <a:cs typeface="Calibri" panose="020F0502020204030204" pitchFamily="34" charset="0"/>
                <a:sym typeface="Roboto Slab Bold"/>
              </a:rPr>
              <a:t>Taking the Metro: </a:t>
            </a:r>
            <a:r>
              <a:rPr kumimoji="0" lang="en-US" sz="4000" b="1" i="0" u="none" strike="noStrike" kern="1200" cap="none" spc="0" normalizeH="0" baseline="0" noProof="0">
                <a:ln>
                  <a:noFill/>
                </a:ln>
                <a:solidFill>
                  <a:srgbClr val="383F7F"/>
                </a:solidFill>
                <a:effectLst/>
                <a:uLnTx/>
                <a:uFillTx/>
                <a:latin typeface="Cambria" panose="02040503050406030204" pitchFamily="18" charset="0"/>
                <a:ea typeface="Cambria" panose="02040503050406030204" pitchFamily="18" charset="0"/>
                <a:cs typeface="Calibri" panose="020F0502020204030204" pitchFamily="34" charset="0"/>
                <a:sym typeface="Roboto Italics"/>
              </a:rPr>
              <a:t>how to buy a pass</a:t>
            </a:r>
          </a:p>
          <a:p>
            <a:pPr marL="0" marR="0" lvl="0" indent="0" algn="l" defTabSz="914400" rtl="0" eaLnBrk="1" fontAlgn="auto" latinLnBrk="0" hangingPunct="1">
              <a:lnSpc>
                <a:spcPts val="4799"/>
              </a:lnSpc>
              <a:spcBef>
                <a:spcPts val="0"/>
              </a:spcBef>
              <a:spcAft>
                <a:spcPts val="0"/>
              </a:spcAft>
              <a:buClrTx/>
              <a:buSzTx/>
              <a:buFontTx/>
              <a:buNone/>
              <a:tabLst/>
              <a:defRPr/>
            </a:pPr>
            <a:endParaRPr kumimoji="0" lang="en-US" sz="4000" b="1" i="0" u="none" strike="noStrike" kern="1200" cap="none" spc="0" normalizeH="0" baseline="0" noProof="0">
              <a:ln>
                <a:noFill/>
              </a:ln>
              <a:solidFill>
                <a:srgbClr val="383F7F"/>
              </a:solidFill>
              <a:effectLst/>
              <a:uLnTx/>
              <a:uFillTx/>
              <a:latin typeface="Cambria" panose="02040503050406030204" pitchFamily="18" charset="0"/>
              <a:ea typeface="Cambria" panose="02040503050406030204" pitchFamily="18" charset="0"/>
              <a:cs typeface="Calibri" panose="020F0502020204030204" pitchFamily="34" charset="0"/>
              <a:sym typeface="Roboto Slab Bold"/>
            </a:endParaRPr>
          </a:p>
        </p:txBody>
      </p:sp>
      <p:pic>
        <p:nvPicPr>
          <p:cNvPr id="6" name="Picture 5">
            <a:extLst>
              <a:ext uri="{FF2B5EF4-FFF2-40B4-BE49-F238E27FC236}">
                <a16:creationId xmlns:a16="http://schemas.microsoft.com/office/drawing/2014/main" id="{AB8B845D-16CA-A91A-A51C-DF43079A9FAB}"/>
              </a:ext>
            </a:extLst>
          </p:cNvPr>
          <p:cNvPicPr>
            <a:picLocks noChangeAspect="1"/>
          </p:cNvPicPr>
          <p:nvPr/>
        </p:nvPicPr>
        <p:blipFill>
          <a:blip r:embed="rId3"/>
          <a:srcRect t="26775" b="10233"/>
          <a:stretch>
            <a:fillRect/>
          </a:stretch>
        </p:blipFill>
        <p:spPr>
          <a:xfrm>
            <a:off x="392338" y="1385510"/>
            <a:ext cx="7461869" cy="2228928"/>
          </a:xfrm>
          <a:prstGeom prst="rect">
            <a:avLst/>
          </a:prstGeom>
        </p:spPr>
      </p:pic>
      <p:pic>
        <p:nvPicPr>
          <p:cNvPr id="8" name="Picture 7">
            <a:extLst>
              <a:ext uri="{FF2B5EF4-FFF2-40B4-BE49-F238E27FC236}">
                <a16:creationId xmlns:a16="http://schemas.microsoft.com/office/drawing/2014/main" id="{831601D0-BA07-9230-E062-4B8E23F5B9E7}"/>
              </a:ext>
            </a:extLst>
          </p:cNvPr>
          <p:cNvPicPr>
            <a:picLocks noChangeAspect="1"/>
          </p:cNvPicPr>
          <p:nvPr/>
        </p:nvPicPr>
        <p:blipFill>
          <a:blip r:embed="rId4"/>
          <a:srcRect t="8272" b="20106"/>
          <a:stretch>
            <a:fillRect/>
          </a:stretch>
        </p:blipFill>
        <p:spPr>
          <a:xfrm>
            <a:off x="350789" y="3850918"/>
            <a:ext cx="5745211" cy="2806167"/>
          </a:xfrm>
          <a:prstGeom prst="rect">
            <a:avLst/>
          </a:prstGeom>
        </p:spPr>
      </p:pic>
    </p:spTree>
    <p:extLst>
      <p:ext uri="{BB962C8B-B14F-4D97-AF65-F5344CB8AC3E}">
        <p14:creationId xmlns:p14="http://schemas.microsoft.com/office/powerpoint/2010/main" val="37968112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D9A951-839C-872B-1B2D-03D8837DE3D9}"/>
            </a:ext>
          </a:extLst>
        </p:cNvPr>
        <p:cNvGrpSpPr/>
        <p:nvPr/>
      </p:nvGrpSpPr>
      <p:grpSpPr>
        <a:xfrm>
          <a:off x="0" y="0"/>
          <a:ext cx="0" cy="0"/>
          <a:chOff x="0" y="0"/>
          <a:chExt cx="0" cy="0"/>
        </a:xfrm>
      </p:grpSpPr>
      <p:sp>
        <p:nvSpPr>
          <p:cNvPr id="18" name="AutoShape 2">
            <a:extLst>
              <a:ext uri="{FF2B5EF4-FFF2-40B4-BE49-F238E27FC236}">
                <a16:creationId xmlns:a16="http://schemas.microsoft.com/office/drawing/2014/main" id="{694F59D0-B1A0-53A5-4366-DA415ECF96D1}"/>
              </a:ext>
            </a:extLst>
          </p:cNvPr>
          <p:cNvSpPr/>
          <p:nvPr/>
        </p:nvSpPr>
        <p:spPr>
          <a:xfrm flipV="1">
            <a:off x="392338" y="1031789"/>
            <a:ext cx="9052560" cy="0"/>
          </a:xfrm>
          <a:prstGeom prst="line">
            <a:avLst/>
          </a:prstGeom>
          <a:ln w="50800" cap="flat">
            <a:solidFill>
              <a:srgbClr val="C79D4F"/>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34"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cs typeface="Calibri"/>
            </a:endParaRPr>
          </a:p>
        </p:txBody>
      </p:sp>
      <p:sp>
        <p:nvSpPr>
          <p:cNvPr id="5" name="TextBox 18">
            <a:extLst>
              <a:ext uri="{FF2B5EF4-FFF2-40B4-BE49-F238E27FC236}">
                <a16:creationId xmlns:a16="http://schemas.microsoft.com/office/drawing/2014/main" id="{26661659-4D04-61E2-F04A-1DF44466D7DA}"/>
              </a:ext>
            </a:extLst>
          </p:cNvPr>
          <p:cNvSpPr txBox="1"/>
          <p:nvPr/>
        </p:nvSpPr>
        <p:spPr>
          <a:xfrm>
            <a:off x="419582" y="351934"/>
            <a:ext cx="10908792" cy="1033576"/>
          </a:xfrm>
          <a:prstGeom prst="rect">
            <a:avLst/>
          </a:prstGeom>
        </p:spPr>
        <p:txBody>
          <a:bodyPr lIns="0" tIns="0" rIns="0" bIns="0" rtlCol="0" anchor="t"/>
          <a:lstStyle/>
          <a:p>
            <a:pPr marL="0" marR="0" lvl="0" indent="0" algn="l" defTabSz="914400" rtl="0" eaLnBrk="1" fontAlgn="auto" latinLnBrk="0" hangingPunct="1">
              <a:lnSpc>
                <a:spcPts val="4799"/>
              </a:lnSpc>
              <a:spcBef>
                <a:spcPts val="0"/>
              </a:spcBef>
              <a:spcAft>
                <a:spcPts val="0"/>
              </a:spcAft>
              <a:buClrTx/>
              <a:buSzTx/>
              <a:buFontTx/>
              <a:buNone/>
              <a:tabLst/>
              <a:defRPr/>
            </a:pPr>
            <a:r>
              <a:rPr kumimoji="0" lang="en-US" sz="4000" b="1" i="0" u="none" strike="noStrike" kern="1200" cap="none" spc="0" normalizeH="0" baseline="0" noProof="0">
                <a:ln>
                  <a:noFill/>
                </a:ln>
                <a:solidFill>
                  <a:srgbClr val="383F7F"/>
                </a:solidFill>
                <a:effectLst/>
                <a:uLnTx/>
                <a:uFillTx/>
                <a:latin typeface="Cambria" panose="02040503050406030204" pitchFamily="18" charset="0"/>
                <a:ea typeface="Cambria" panose="02040503050406030204" pitchFamily="18" charset="0"/>
                <a:cs typeface="Calibri" panose="020F0502020204030204" pitchFamily="34" charset="0"/>
                <a:sym typeface="Roboto Slab Bold"/>
              </a:rPr>
              <a:t>Taking the Metro</a:t>
            </a:r>
          </a:p>
        </p:txBody>
      </p:sp>
      <p:pic>
        <p:nvPicPr>
          <p:cNvPr id="29" name="Picture 28">
            <a:extLst>
              <a:ext uri="{FF2B5EF4-FFF2-40B4-BE49-F238E27FC236}">
                <a16:creationId xmlns:a16="http://schemas.microsoft.com/office/drawing/2014/main" id="{9187E261-5AFB-69BE-A031-2DDDFE19C80F}"/>
              </a:ext>
            </a:extLst>
          </p:cNvPr>
          <p:cNvPicPr>
            <a:picLocks noChangeAspect="1"/>
          </p:cNvPicPr>
          <p:nvPr/>
        </p:nvPicPr>
        <p:blipFill>
          <a:blip r:embed="rId3"/>
          <a:srcRect l="25980" t="32396" r="26464" b="19270"/>
          <a:stretch>
            <a:fillRect/>
          </a:stretch>
        </p:blipFill>
        <p:spPr>
          <a:xfrm>
            <a:off x="419582" y="1497106"/>
            <a:ext cx="5764306" cy="4141694"/>
          </a:xfrm>
          <a:prstGeom prst="rect">
            <a:avLst/>
          </a:prstGeom>
        </p:spPr>
      </p:pic>
      <p:cxnSp>
        <p:nvCxnSpPr>
          <p:cNvPr id="31" name="Straight Connector 30">
            <a:extLst>
              <a:ext uri="{FF2B5EF4-FFF2-40B4-BE49-F238E27FC236}">
                <a16:creationId xmlns:a16="http://schemas.microsoft.com/office/drawing/2014/main" id="{F3A8D463-F997-DDB1-2401-661D7F1676B9}"/>
              </a:ext>
            </a:extLst>
          </p:cNvPr>
          <p:cNvCxnSpPr>
            <a:cxnSpLocks/>
          </p:cNvCxnSpPr>
          <p:nvPr/>
        </p:nvCxnSpPr>
        <p:spPr>
          <a:xfrm flipV="1">
            <a:off x="1604716" y="3938494"/>
            <a:ext cx="0" cy="254000"/>
          </a:xfrm>
          <a:prstGeom prst="line">
            <a:avLst/>
          </a:prstGeom>
          <a:ln w="57150">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32" name="Straight Connector 31">
            <a:extLst>
              <a:ext uri="{FF2B5EF4-FFF2-40B4-BE49-F238E27FC236}">
                <a16:creationId xmlns:a16="http://schemas.microsoft.com/office/drawing/2014/main" id="{B61F931C-BA2E-74DC-0DD9-9BC1F1D253DC}"/>
              </a:ext>
            </a:extLst>
          </p:cNvPr>
          <p:cNvCxnSpPr>
            <a:cxnSpLocks/>
          </p:cNvCxnSpPr>
          <p:nvPr/>
        </p:nvCxnSpPr>
        <p:spPr>
          <a:xfrm flipV="1">
            <a:off x="1604716" y="3821654"/>
            <a:ext cx="1638300" cy="142240"/>
          </a:xfrm>
          <a:prstGeom prst="line">
            <a:avLst/>
          </a:prstGeom>
          <a:ln w="57150">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34" name="Straight Connector 33">
            <a:extLst>
              <a:ext uri="{FF2B5EF4-FFF2-40B4-BE49-F238E27FC236}">
                <a16:creationId xmlns:a16="http://schemas.microsoft.com/office/drawing/2014/main" id="{765BAC13-0659-9D91-4E25-858CDF60F343}"/>
              </a:ext>
            </a:extLst>
          </p:cNvPr>
          <p:cNvCxnSpPr>
            <a:cxnSpLocks/>
          </p:cNvCxnSpPr>
          <p:nvPr/>
        </p:nvCxnSpPr>
        <p:spPr>
          <a:xfrm>
            <a:off x="3187771" y="2122725"/>
            <a:ext cx="26670" cy="1727504"/>
          </a:xfrm>
          <a:prstGeom prst="line">
            <a:avLst/>
          </a:prstGeom>
          <a:ln w="57150">
            <a:solidFill>
              <a:srgbClr val="FF0000"/>
            </a:solidFill>
          </a:ln>
        </p:spPr>
        <p:style>
          <a:lnRef idx="2">
            <a:schemeClr val="accent1"/>
          </a:lnRef>
          <a:fillRef idx="0">
            <a:schemeClr val="accent1"/>
          </a:fillRef>
          <a:effectRef idx="1">
            <a:schemeClr val="accent1"/>
          </a:effectRef>
          <a:fontRef idx="minor">
            <a:schemeClr val="tx1"/>
          </a:fontRef>
        </p:style>
      </p:cxnSp>
      <p:pic>
        <p:nvPicPr>
          <p:cNvPr id="46" name="Picture 45">
            <a:extLst>
              <a:ext uri="{FF2B5EF4-FFF2-40B4-BE49-F238E27FC236}">
                <a16:creationId xmlns:a16="http://schemas.microsoft.com/office/drawing/2014/main" id="{6DD112CD-CBF1-0DD7-CC9A-A565093F533A}"/>
              </a:ext>
            </a:extLst>
          </p:cNvPr>
          <p:cNvPicPr>
            <a:picLocks noChangeAspect="1"/>
          </p:cNvPicPr>
          <p:nvPr/>
        </p:nvPicPr>
        <p:blipFill>
          <a:blip r:embed="rId4"/>
          <a:stretch>
            <a:fillRect/>
          </a:stretch>
        </p:blipFill>
        <p:spPr>
          <a:xfrm>
            <a:off x="6840092" y="1380915"/>
            <a:ext cx="3972479" cy="4782217"/>
          </a:xfrm>
          <a:prstGeom prst="rect">
            <a:avLst/>
          </a:prstGeom>
        </p:spPr>
      </p:pic>
    </p:spTree>
    <p:extLst>
      <p:ext uri="{BB962C8B-B14F-4D97-AF65-F5344CB8AC3E}">
        <p14:creationId xmlns:p14="http://schemas.microsoft.com/office/powerpoint/2010/main" val="17515974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1399C3-477E-830A-F877-239A095774C8}"/>
            </a:ext>
          </a:extLst>
        </p:cNvPr>
        <p:cNvGrpSpPr/>
        <p:nvPr/>
      </p:nvGrpSpPr>
      <p:grpSpPr>
        <a:xfrm>
          <a:off x="0" y="0"/>
          <a:ext cx="0" cy="0"/>
          <a:chOff x="0" y="0"/>
          <a:chExt cx="0" cy="0"/>
        </a:xfrm>
      </p:grpSpPr>
      <p:sp>
        <p:nvSpPr>
          <p:cNvPr id="18" name="AutoShape 2">
            <a:extLst>
              <a:ext uri="{FF2B5EF4-FFF2-40B4-BE49-F238E27FC236}">
                <a16:creationId xmlns:a16="http://schemas.microsoft.com/office/drawing/2014/main" id="{22187C8D-93FC-90AE-5EE3-BC0127540987}"/>
              </a:ext>
            </a:extLst>
          </p:cNvPr>
          <p:cNvSpPr/>
          <p:nvPr/>
        </p:nvSpPr>
        <p:spPr>
          <a:xfrm flipV="1">
            <a:off x="392338" y="1031789"/>
            <a:ext cx="9052560" cy="0"/>
          </a:xfrm>
          <a:prstGeom prst="line">
            <a:avLst/>
          </a:prstGeom>
          <a:ln w="50800" cap="flat">
            <a:solidFill>
              <a:srgbClr val="C79D4F"/>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34"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cs typeface="Calibri"/>
            </a:endParaRPr>
          </a:p>
        </p:txBody>
      </p:sp>
      <p:sp>
        <p:nvSpPr>
          <p:cNvPr id="5" name="TextBox 18">
            <a:extLst>
              <a:ext uri="{FF2B5EF4-FFF2-40B4-BE49-F238E27FC236}">
                <a16:creationId xmlns:a16="http://schemas.microsoft.com/office/drawing/2014/main" id="{660E0291-E3E6-08E0-F43B-F152CFB09CFE}"/>
              </a:ext>
            </a:extLst>
          </p:cNvPr>
          <p:cNvSpPr txBox="1"/>
          <p:nvPr/>
        </p:nvSpPr>
        <p:spPr>
          <a:xfrm>
            <a:off x="419582" y="351934"/>
            <a:ext cx="10908792" cy="1033576"/>
          </a:xfrm>
          <a:prstGeom prst="rect">
            <a:avLst/>
          </a:prstGeom>
        </p:spPr>
        <p:txBody>
          <a:bodyPr lIns="0" tIns="0" rIns="0" bIns="0" rtlCol="0" anchor="t"/>
          <a:lstStyle/>
          <a:p>
            <a:pPr marL="0" marR="0" lvl="0" indent="0" algn="l" defTabSz="914400" rtl="0" eaLnBrk="1" fontAlgn="auto" latinLnBrk="0" hangingPunct="1">
              <a:lnSpc>
                <a:spcPts val="4799"/>
              </a:lnSpc>
              <a:spcBef>
                <a:spcPts val="0"/>
              </a:spcBef>
              <a:spcAft>
                <a:spcPts val="0"/>
              </a:spcAft>
              <a:buClrTx/>
              <a:buSzTx/>
              <a:buFontTx/>
              <a:buNone/>
              <a:tabLst/>
              <a:defRPr/>
            </a:pPr>
            <a:r>
              <a:rPr kumimoji="0" lang="en-US" sz="4000" b="1" i="0" u="none" strike="noStrike" kern="1200" cap="none" spc="0" normalizeH="0" baseline="0" noProof="0">
                <a:ln>
                  <a:noFill/>
                </a:ln>
                <a:solidFill>
                  <a:srgbClr val="383F7F"/>
                </a:solidFill>
                <a:effectLst/>
                <a:uLnTx/>
                <a:uFillTx/>
                <a:latin typeface="Cambria" panose="02040503050406030204" pitchFamily="18" charset="0"/>
                <a:ea typeface="Cambria" panose="02040503050406030204" pitchFamily="18" charset="0"/>
                <a:cs typeface="Calibri" panose="020F0502020204030204" pitchFamily="34" charset="0"/>
                <a:sym typeface="Roboto Slab Bold"/>
              </a:rPr>
              <a:t>Taking the Metro</a:t>
            </a:r>
          </a:p>
        </p:txBody>
      </p:sp>
      <p:pic>
        <p:nvPicPr>
          <p:cNvPr id="3" name="Picture 2">
            <a:extLst>
              <a:ext uri="{FF2B5EF4-FFF2-40B4-BE49-F238E27FC236}">
                <a16:creationId xmlns:a16="http://schemas.microsoft.com/office/drawing/2014/main" id="{7B1CDB90-11DC-FF5D-9F25-D67DCF7AC64F}"/>
              </a:ext>
            </a:extLst>
          </p:cNvPr>
          <p:cNvPicPr>
            <a:picLocks noChangeAspect="1"/>
          </p:cNvPicPr>
          <p:nvPr/>
        </p:nvPicPr>
        <p:blipFill>
          <a:blip r:embed="rId3"/>
          <a:stretch>
            <a:fillRect/>
          </a:stretch>
        </p:blipFill>
        <p:spPr>
          <a:xfrm>
            <a:off x="419582" y="1416886"/>
            <a:ext cx="6047541" cy="4894729"/>
          </a:xfrm>
          <a:prstGeom prst="rect">
            <a:avLst/>
          </a:prstGeom>
        </p:spPr>
      </p:pic>
      <p:pic>
        <p:nvPicPr>
          <p:cNvPr id="4" name="Picture 3">
            <a:extLst>
              <a:ext uri="{FF2B5EF4-FFF2-40B4-BE49-F238E27FC236}">
                <a16:creationId xmlns:a16="http://schemas.microsoft.com/office/drawing/2014/main" id="{84C5371D-CF0E-CE20-B053-B82C0A1FDCF7}"/>
              </a:ext>
            </a:extLst>
          </p:cNvPr>
          <p:cNvPicPr>
            <a:picLocks noChangeAspect="1"/>
          </p:cNvPicPr>
          <p:nvPr/>
        </p:nvPicPr>
        <p:blipFill>
          <a:blip r:embed="rId4"/>
          <a:stretch>
            <a:fillRect/>
          </a:stretch>
        </p:blipFill>
        <p:spPr>
          <a:xfrm>
            <a:off x="6840092" y="1380915"/>
            <a:ext cx="3972479" cy="4782217"/>
          </a:xfrm>
          <a:prstGeom prst="rect">
            <a:avLst/>
          </a:prstGeom>
        </p:spPr>
      </p:pic>
    </p:spTree>
    <p:extLst>
      <p:ext uri="{BB962C8B-B14F-4D97-AF65-F5344CB8AC3E}">
        <p14:creationId xmlns:p14="http://schemas.microsoft.com/office/powerpoint/2010/main" val="27963412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D5258C-83B9-14DB-F0B6-40D526246E2C}"/>
            </a:ext>
          </a:extLst>
        </p:cNvPr>
        <p:cNvGrpSpPr/>
        <p:nvPr/>
      </p:nvGrpSpPr>
      <p:grpSpPr>
        <a:xfrm>
          <a:off x="0" y="0"/>
          <a:ext cx="0" cy="0"/>
          <a:chOff x="0" y="0"/>
          <a:chExt cx="0" cy="0"/>
        </a:xfrm>
      </p:grpSpPr>
      <p:sp>
        <p:nvSpPr>
          <p:cNvPr id="18" name="AutoShape 2">
            <a:extLst>
              <a:ext uri="{FF2B5EF4-FFF2-40B4-BE49-F238E27FC236}">
                <a16:creationId xmlns:a16="http://schemas.microsoft.com/office/drawing/2014/main" id="{CE3828E1-9ACA-676E-8E16-8EFA90982515}"/>
              </a:ext>
            </a:extLst>
          </p:cNvPr>
          <p:cNvSpPr/>
          <p:nvPr/>
        </p:nvSpPr>
        <p:spPr>
          <a:xfrm flipV="1">
            <a:off x="392338" y="1031789"/>
            <a:ext cx="9052560" cy="0"/>
          </a:xfrm>
          <a:prstGeom prst="line">
            <a:avLst/>
          </a:prstGeom>
          <a:ln w="50800" cap="flat">
            <a:solidFill>
              <a:srgbClr val="C79D4F"/>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34"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cs typeface="Calibri"/>
            </a:endParaRPr>
          </a:p>
        </p:txBody>
      </p:sp>
      <p:sp>
        <p:nvSpPr>
          <p:cNvPr id="5" name="TextBox 18">
            <a:extLst>
              <a:ext uri="{FF2B5EF4-FFF2-40B4-BE49-F238E27FC236}">
                <a16:creationId xmlns:a16="http://schemas.microsoft.com/office/drawing/2014/main" id="{569248E9-C90A-A404-E4DC-9C309650C710}"/>
              </a:ext>
            </a:extLst>
          </p:cNvPr>
          <p:cNvSpPr txBox="1"/>
          <p:nvPr/>
        </p:nvSpPr>
        <p:spPr>
          <a:xfrm>
            <a:off x="419582" y="351934"/>
            <a:ext cx="10908792" cy="1033576"/>
          </a:xfrm>
          <a:prstGeom prst="rect">
            <a:avLst/>
          </a:prstGeom>
        </p:spPr>
        <p:txBody>
          <a:bodyPr lIns="0" tIns="0" rIns="0" bIns="0" rtlCol="0" anchor="t"/>
          <a:lstStyle/>
          <a:p>
            <a:pPr marL="0" marR="0" lvl="0" indent="0" algn="l" defTabSz="914400" rtl="0" eaLnBrk="1" fontAlgn="auto" latinLnBrk="0" hangingPunct="1">
              <a:lnSpc>
                <a:spcPts val="4799"/>
              </a:lnSpc>
              <a:spcBef>
                <a:spcPts val="0"/>
              </a:spcBef>
              <a:spcAft>
                <a:spcPts val="0"/>
              </a:spcAft>
              <a:buClrTx/>
              <a:buSzTx/>
              <a:buFontTx/>
              <a:buNone/>
              <a:tabLst/>
              <a:defRPr/>
            </a:pPr>
            <a:r>
              <a:rPr kumimoji="0" lang="en-US" sz="4000" b="1" i="0" u="none" strike="noStrike" kern="1200" cap="none" spc="0" normalizeH="0" baseline="0" noProof="0">
                <a:ln>
                  <a:noFill/>
                </a:ln>
                <a:solidFill>
                  <a:srgbClr val="383F7F"/>
                </a:solidFill>
                <a:effectLst/>
                <a:uLnTx/>
                <a:uFillTx/>
                <a:latin typeface="Cambria" panose="02040503050406030204" pitchFamily="18" charset="0"/>
                <a:ea typeface="Cambria" panose="02040503050406030204" pitchFamily="18" charset="0"/>
                <a:cs typeface="Calibri" panose="020F0502020204030204" pitchFamily="34" charset="0"/>
                <a:sym typeface="Roboto Slab Bold"/>
              </a:rPr>
              <a:t>Taking the Metro</a:t>
            </a:r>
          </a:p>
        </p:txBody>
      </p:sp>
      <p:cxnSp>
        <p:nvCxnSpPr>
          <p:cNvPr id="6" name="Straight Arrow Connector 5">
            <a:extLst>
              <a:ext uri="{FF2B5EF4-FFF2-40B4-BE49-F238E27FC236}">
                <a16:creationId xmlns:a16="http://schemas.microsoft.com/office/drawing/2014/main" id="{4474C413-4341-295A-4F29-769FA3FF1C65}"/>
              </a:ext>
            </a:extLst>
          </p:cNvPr>
          <p:cNvCxnSpPr>
            <a:cxnSpLocks/>
          </p:cNvCxnSpPr>
          <p:nvPr/>
        </p:nvCxnSpPr>
        <p:spPr>
          <a:xfrm>
            <a:off x="392338" y="4225917"/>
            <a:ext cx="11355966" cy="0"/>
          </a:xfrm>
          <a:prstGeom prst="straightConnector1">
            <a:avLst/>
          </a:prstGeom>
          <a:ln w="215900">
            <a:solidFill>
              <a:srgbClr val="FF0000"/>
            </a:solidFill>
            <a:headEnd type="triangle"/>
            <a:tailEnd type="triangle"/>
          </a:ln>
        </p:spPr>
        <p:style>
          <a:lnRef idx="2">
            <a:schemeClr val="accent1"/>
          </a:lnRef>
          <a:fillRef idx="0">
            <a:schemeClr val="accent1"/>
          </a:fillRef>
          <a:effectRef idx="1">
            <a:schemeClr val="accent1"/>
          </a:effectRef>
          <a:fontRef idx="minor">
            <a:schemeClr val="tx1"/>
          </a:fontRef>
        </p:style>
      </p:cxnSp>
      <p:sp>
        <p:nvSpPr>
          <p:cNvPr id="9" name="TextBox 18">
            <a:extLst>
              <a:ext uri="{FF2B5EF4-FFF2-40B4-BE49-F238E27FC236}">
                <a16:creationId xmlns:a16="http://schemas.microsoft.com/office/drawing/2014/main" id="{11D4B516-939C-75CA-A785-5113B0662CE4}"/>
              </a:ext>
            </a:extLst>
          </p:cNvPr>
          <p:cNvSpPr txBox="1"/>
          <p:nvPr/>
        </p:nvSpPr>
        <p:spPr>
          <a:xfrm>
            <a:off x="443696" y="3004375"/>
            <a:ext cx="2543537" cy="635029"/>
          </a:xfrm>
          <a:prstGeom prst="rect">
            <a:avLst/>
          </a:prstGeom>
        </p:spPr>
        <p:txBody>
          <a:bodyPr lIns="0" tIns="0" rIns="0" bIns="0" rtlCol="0" anchor="t"/>
          <a:lstStyle/>
          <a:p>
            <a:pPr marL="0" marR="0" lvl="0" indent="0" algn="l" defTabSz="914400" rtl="0" eaLnBrk="1" fontAlgn="auto" latinLnBrk="0" hangingPunct="1">
              <a:lnSpc>
                <a:spcPts val="4799"/>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ambria" panose="02040503050406030204" pitchFamily="18" charset="0"/>
                <a:ea typeface="Cambria" panose="02040503050406030204" pitchFamily="18" charset="0"/>
                <a:cs typeface="Calibri" panose="020F0502020204030204" pitchFamily="34" charset="0"/>
                <a:sym typeface="Roboto Slab Bold"/>
              </a:rPr>
              <a:t>Shady Grove</a:t>
            </a:r>
          </a:p>
        </p:txBody>
      </p:sp>
      <p:sp>
        <p:nvSpPr>
          <p:cNvPr id="10" name="Oval 9">
            <a:extLst>
              <a:ext uri="{FF2B5EF4-FFF2-40B4-BE49-F238E27FC236}">
                <a16:creationId xmlns:a16="http://schemas.microsoft.com/office/drawing/2014/main" id="{33451CE7-8E9A-A4F1-48C3-A83323EE24F9}"/>
              </a:ext>
            </a:extLst>
          </p:cNvPr>
          <p:cNvSpPr/>
          <p:nvPr/>
        </p:nvSpPr>
        <p:spPr>
          <a:xfrm>
            <a:off x="1315655" y="3918530"/>
            <a:ext cx="659757" cy="614773"/>
          </a:xfrm>
          <a:prstGeom prst="ellipse">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3" name="Oval 12">
            <a:extLst>
              <a:ext uri="{FF2B5EF4-FFF2-40B4-BE49-F238E27FC236}">
                <a16:creationId xmlns:a16="http://schemas.microsoft.com/office/drawing/2014/main" id="{0939B093-0E44-8CF5-927B-31397FDAD28B}"/>
              </a:ext>
            </a:extLst>
          </p:cNvPr>
          <p:cNvSpPr/>
          <p:nvPr/>
        </p:nvSpPr>
        <p:spPr>
          <a:xfrm>
            <a:off x="10141353" y="3918530"/>
            <a:ext cx="659757" cy="614773"/>
          </a:xfrm>
          <a:prstGeom prst="ellipse">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6" name="TextBox 18">
            <a:extLst>
              <a:ext uri="{FF2B5EF4-FFF2-40B4-BE49-F238E27FC236}">
                <a16:creationId xmlns:a16="http://schemas.microsoft.com/office/drawing/2014/main" id="{B14EB99C-EC36-2F09-A041-EE07D9DB6A25}"/>
              </a:ext>
            </a:extLst>
          </p:cNvPr>
          <p:cNvSpPr txBox="1"/>
          <p:nvPr/>
        </p:nvSpPr>
        <p:spPr>
          <a:xfrm>
            <a:off x="9204767" y="3032636"/>
            <a:ext cx="2543537" cy="590375"/>
          </a:xfrm>
          <a:prstGeom prst="rect">
            <a:avLst/>
          </a:prstGeom>
        </p:spPr>
        <p:txBody>
          <a:bodyPr lIns="0" tIns="0" rIns="0" bIns="0" rtlCol="0" anchor="t"/>
          <a:lstStyle/>
          <a:p>
            <a:pPr marL="0" marR="0" lvl="0" indent="0" algn="l" defTabSz="914400" rtl="0" eaLnBrk="1" fontAlgn="auto" latinLnBrk="0" hangingPunct="1">
              <a:lnSpc>
                <a:spcPts val="4799"/>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ambria" panose="02040503050406030204" pitchFamily="18" charset="0"/>
                <a:ea typeface="Cambria" panose="02040503050406030204" pitchFamily="18" charset="0"/>
                <a:cs typeface="Calibri" panose="020F0502020204030204" pitchFamily="34" charset="0"/>
                <a:sym typeface="Roboto Slab Bold"/>
              </a:rPr>
              <a:t>Glenmont</a:t>
            </a:r>
          </a:p>
        </p:txBody>
      </p:sp>
      <p:sp>
        <p:nvSpPr>
          <p:cNvPr id="19" name="Oval 18">
            <a:extLst>
              <a:ext uri="{FF2B5EF4-FFF2-40B4-BE49-F238E27FC236}">
                <a16:creationId xmlns:a16="http://schemas.microsoft.com/office/drawing/2014/main" id="{899F3DD8-4E47-BB48-8955-BD014F1ADA4D}"/>
              </a:ext>
            </a:extLst>
          </p:cNvPr>
          <p:cNvSpPr/>
          <p:nvPr/>
        </p:nvSpPr>
        <p:spPr>
          <a:xfrm>
            <a:off x="3978003" y="3918529"/>
            <a:ext cx="659757" cy="614773"/>
          </a:xfrm>
          <a:prstGeom prst="ellipse">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1" name="TextBox 18">
            <a:extLst>
              <a:ext uri="{FF2B5EF4-FFF2-40B4-BE49-F238E27FC236}">
                <a16:creationId xmlns:a16="http://schemas.microsoft.com/office/drawing/2014/main" id="{68D999E9-3CAA-3059-DB84-90673A3EF894}"/>
              </a:ext>
            </a:extLst>
          </p:cNvPr>
          <p:cNvSpPr txBox="1"/>
          <p:nvPr/>
        </p:nvSpPr>
        <p:spPr>
          <a:xfrm>
            <a:off x="3117136" y="3032636"/>
            <a:ext cx="3041248" cy="635029"/>
          </a:xfrm>
          <a:prstGeom prst="rect">
            <a:avLst/>
          </a:prstGeom>
        </p:spPr>
        <p:txBody>
          <a:bodyPr lIns="0" tIns="0" rIns="0" bIns="0" rtlCol="0" anchor="t"/>
          <a:lstStyle/>
          <a:p>
            <a:pPr marL="0" marR="0" lvl="0" indent="0" algn="l" defTabSz="914400" rtl="0" eaLnBrk="1" fontAlgn="auto" latinLnBrk="0" hangingPunct="1">
              <a:lnSpc>
                <a:spcPts val="4799"/>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ambria" panose="02040503050406030204" pitchFamily="18" charset="0"/>
                <a:ea typeface="Cambria" panose="02040503050406030204" pitchFamily="18" charset="0"/>
                <a:cs typeface="Calibri" panose="020F0502020204030204" pitchFamily="34" charset="0"/>
                <a:sym typeface="Roboto Slab Bold"/>
              </a:rPr>
              <a:t>Woodley Park</a:t>
            </a:r>
          </a:p>
        </p:txBody>
      </p:sp>
      <p:sp>
        <p:nvSpPr>
          <p:cNvPr id="23" name="Oval 22">
            <a:extLst>
              <a:ext uri="{FF2B5EF4-FFF2-40B4-BE49-F238E27FC236}">
                <a16:creationId xmlns:a16="http://schemas.microsoft.com/office/drawing/2014/main" id="{618DB910-6952-2B12-B43C-5888D3AB8332}"/>
              </a:ext>
            </a:extLst>
          </p:cNvPr>
          <p:cNvSpPr/>
          <p:nvPr/>
        </p:nvSpPr>
        <p:spPr>
          <a:xfrm>
            <a:off x="7224363" y="3918529"/>
            <a:ext cx="659757" cy="614773"/>
          </a:xfrm>
          <a:prstGeom prst="ellipse">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5" name="TextBox 18">
            <a:extLst>
              <a:ext uri="{FF2B5EF4-FFF2-40B4-BE49-F238E27FC236}">
                <a16:creationId xmlns:a16="http://schemas.microsoft.com/office/drawing/2014/main" id="{3C298379-E2F7-9934-3960-A7E025A2A6B0}"/>
              </a:ext>
            </a:extLst>
          </p:cNvPr>
          <p:cNvSpPr txBox="1"/>
          <p:nvPr/>
        </p:nvSpPr>
        <p:spPr>
          <a:xfrm>
            <a:off x="6323495" y="3032636"/>
            <a:ext cx="3041248" cy="635029"/>
          </a:xfrm>
          <a:prstGeom prst="rect">
            <a:avLst/>
          </a:prstGeom>
        </p:spPr>
        <p:txBody>
          <a:bodyPr lIns="0" tIns="0" rIns="0" bIns="0" rtlCol="0" anchor="t"/>
          <a:lstStyle/>
          <a:p>
            <a:pPr marL="0" marR="0" lvl="0" indent="0" algn="l" defTabSz="914400" rtl="0" eaLnBrk="1" fontAlgn="auto" latinLnBrk="0" hangingPunct="1">
              <a:lnSpc>
                <a:spcPts val="4799"/>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ambria" panose="02040503050406030204" pitchFamily="18" charset="0"/>
                <a:ea typeface="Cambria" panose="02040503050406030204" pitchFamily="18" charset="0"/>
                <a:cs typeface="Calibri" panose="020F0502020204030204" pitchFamily="34" charset="0"/>
                <a:sym typeface="Roboto Slab Bold"/>
              </a:rPr>
              <a:t>Union Station</a:t>
            </a:r>
          </a:p>
        </p:txBody>
      </p:sp>
      <p:sp>
        <p:nvSpPr>
          <p:cNvPr id="27" name="TextBox 18">
            <a:extLst>
              <a:ext uri="{FF2B5EF4-FFF2-40B4-BE49-F238E27FC236}">
                <a16:creationId xmlns:a16="http://schemas.microsoft.com/office/drawing/2014/main" id="{8B48B0E2-F9F9-CB25-153A-1DC12F493521}"/>
              </a:ext>
            </a:extLst>
          </p:cNvPr>
          <p:cNvSpPr txBox="1"/>
          <p:nvPr/>
        </p:nvSpPr>
        <p:spPr>
          <a:xfrm>
            <a:off x="3438383" y="2369347"/>
            <a:ext cx="2140614" cy="635028"/>
          </a:xfrm>
          <a:prstGeom prst="rect">
            <a:avLst/>
          </a:prstGeom>
        </p:spPr>
        <p:txBody>
          <a:bodyPr lIns="0" tIns="0" rIns="0" bIns="0" rtlCol="0" anchor="t"/>
          <a:lstStyle/>
          <a:p>
            <a:pPr marL="0" marR="0" lvl="0" indent="0" algn="l" defTabSz="914400" rtl="0" eaLnBrk="1" fontAlgn="auto" latinLnBrk="0" hangingPunct="1">
              <a:lnSpc>
                <a:spcPts val="4799"/>
              </a:lnSpc>
              <a:spcBef>
                <a:spcPts val="0"/>
              </a:spcBef>
              <a:spcAft>
                <a:spcPts val="0"/>
              </a:spcAft>
              <a:buClrTx/>
              <a:buSzTx/>
              <a:buFontTx/>
              <a:buNone/>
              <a:tabLst/>
              <a:defRPr/>
            </a:pPr>
            <a:r>
              <a:rPr kumimoji="0" lang="en-US" sz="2400" b="1" i="0" u="none" strike="noStrike" kern="1200" cap="none" spc="0" normalizeH="0" baseline="0" noProof="0">
                <a:ln>
                  <a:noFill/>
                </a:ln>
                <a:solidFill>
                  <a:srgbClr val="383F7F"/>
                </a:solidFill>
                <a:effectLst/>
                <a:uLnTx/>
                <a:uFillTx/>
                <a:latin typeface="Cambria" panose="02040503050406030204" pitchFamily="18" charset="0"/>
                <a:ea typeface="Cambria" panose="02040503050406030204" pitchFamily="18" charset="0"/>
                <a:cs typeface="Calibri" panose="020F0502020204030204" pitchFamily="34" charset="0"/>
                <a:sym typeface="Roboto Slab Bold"/>
              </a:rPr>
              <a:t>You are here</a:t>
            </a:r>
          </a:p>
        </p:txBody>
      </p:sp>
      <p:sp>
        <p:nvSpPr>
          <p:cNvPr id="28" name="Star: 5 Points 27">
            <a:extLst>
              <a:ext uri="{FF2B5EF4-FFF2-40B4-BE49-F238E27FC236}">
                <a16:creationId xmlns:a16="http://schemas.microsoft.com/office/drawing/2014/main" id="{750371F7-C476-CA1D-E747-C1CC02937BDB}"/>
              </a:ext>
            </a:extLst>
          </p:cNvPr>
          <p:cNvSpPr/>
          <p:nvPr/>
        </p:nvSpPr>
        <p:spPr>
          <a:xfrm>
            <a:off x="3978003" y="1634696"/>
            <a:ext cx="852838" cy="740779"/>
          </a:xfrm>
          <a:prstGeom prst="star5">
            <a:avLst/>
          </a:prstGeom>
          <a:solidFill>
            <a:srgbClr val="BF984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18">
            <a:extLst>
              <a:ext uri="{FF2B5EF4-FFF2-40B4-BE49-F238E27FC236}">
                <a16:creationId xmlns:a16="http://schemas.microsoft.com/office/drawing/2014/main" id="{E8843FF6-0824-E0CC-0663-9F1C6FD5043C}"/>
              </a:ext>
            </a:extLst>
          </p:cNvPr>
          <p:cNvSpPr txBox="1"/>
          <p:nvPr/>
        </p:nvSpPr>
        <p:spPr>
          <a:xfrm>
            <a:off x="645157" y="2347544"/>
            <a:ext cx="2140614" cy="635029"/>
          </a:xfrm>
          <a:prstGeom prst="rect">
            <a:avLst/>
          </a:prstGeom>
        </p:spPr>
        <p:txBody>
          <a:bodyPr lIns="0" tIns="0" rIns="0" bIns="0" rtlCol="0" anchor="t"/>
          <a:lstStyle/>
          <a:p>
            <a:pPr marL="0" marR="0" lvl="0" indent="0" algn="l" defTabSz="914400" rtl="0" eaLnBrk="1" fontAlgn="auto" latinLnBrk="0" hangingPunct="1">
              <a:lnSpc>
                <a:spcPts val="4799"/>
              </a:lnSpc>
              <a:spcBef>
                <a:spcPts val="0"/>
              </a:spcBef>
              <a:spcAft>
                <a:spcPts val="0"/>
              </a:spcAft>
              <a:buClrTx/>
              <a:buSzTx/>
              <a:buFontTx/>
              <a:buNone/>
              <a:tabLst/>
              <a:defRPr/>
            </a:pPr>
            <a:r>
              <a:rPr lang="en-US" sz="2400" b="1">
                <a:solidFill>
                  <a:srgbClr val="383F7F"/>
                </a:solidFill>
                <a:latin typeface="Cambria" panose="02040503050406030204" pitchFamily="18" charset="0"/>
                <a:ea typeface="Cambria" panose="02040503050406030204" pitchFamily="18" charset="0"/>
                <a:cs typeface="Calibri" panose="020F0502020204030204" pitchFamily="34" charset="0"/>
                <a:sym typeface="Roboto Slab Bold"/>
              </a:rPr>
              <a:t>Towards Hotel</a:t>
            </a:r>
            <a:endParaRPr kumimoji="0" lang="en-US" sz="2400" b="1" i="0" u="none" strike="noStrike" kern="1200" cap="none" spc="0" normalizeH="0" baseline="0" noProof="0">
              <a:ln>
                <a:noFill/>
              </a:ln>
              <a:solidFill>
                <a:srgbClr val="383F7F"/>
              </a:solidFill>
              <a:effectLst/>
              <a:uLnTx/>
              <a:uFillTx/>
              <a:latin typeface="Cambria" panose="02040503050406030204" pitchFamily="18" charset="0"/>
              <a:ea typeface="Cambria" panose="02040503050406030204" pitchFamily="18" charset="0"/>
              <a:cs typeface="Calibri" panose="020F0502020204030204" pitchFamily="34" charset="0"/>
              <a:sym typeface="Roboto Slab Bold"/>
            </a:endParaRPr>
          </a:p>
        </p:txBody>
      </p:sp>
      <p:sp>
        <p:nvSpPr>
          <p:cNvPr id="32" name="TextBox 18">
            <a:extLst>
              <a:ext uri="{FF2B5EF4-FFF2-40B4-BE49-F238E27FC236}">
                <a16:creationId xmlns:a16="http://schemas.microsoft.com/office/drawing/2014/main" id="{708C02CF-28BE-B232-4D00-D12BC10A9110}"/>
              </a:ext>
            </a:extLst>
          </p:cNvPr>
          <p:cNvSpPr txBox="1"/>
          <p:nvPr/>
        </p:nvSpPr>
        <p:spPr>
          <a:xfrm>
            <a:off x="9019572" y="2464257"/>
            <a:ext cx="2728732" cy="635029"/>
          </a:xfrm>
          <a:prstGeom prst="rect">
            <a:avLst/>
          </a:prstGeom>
        </p:spPr>
        <p:txBody>
          <a:bodyPr lIns="0" tIns="0" rIns="0" bIns="0" rtlCol="0" anchor="t"/>
          <a:lstStyle/>
          <a:p>
            <a:pPr marL="0" marR="0" lvl="0" indent="0" algn="l" defTabSz="914400" rtl="0" eaLnBrk="1" fontAlgn="auto" latinLnBrk="0" hangingPunct="1">
              <a:lnSpc>
                <a:spcPts val="4799"/>
              </a:lnSpc>
              <a:spcBef>
                <a:spcPts val="0"/>
              </a:spcBef>
              <a:spcAft>
                <a:spcPts val="0"/>
              </a:spcAft>
              <a:buClrTx/>
              <a:buSzTx/>
              <a:buFontTx/>
              <a:buNone/>
              <a:tabLst/>
              <a:defRPr/>
            </a:pPr>
            <a:r>
              <a:rPr lang="en-US" sz="2400" b="1">
                <a:solidFill>
                  <a:srgbClr val="383F7F"/>
                </a:solidFill>
                <a:latin typeface="Cambria" panose="02040503050406030204" pitchFamily="18" charset="0"/>
                <a:ea typeface="Cambria" panose="02040503050406030204" pitchFamily="18" charset="0"/>
                <a:cs typeface="Calibri" panose="020F0502020204030204" pitchFamily="34" charset="0"/>
                <a:sym typeface="Roboto Slab Bold"/>
              </a:rPr>
              <a:t>Towards the Hill</a:t>
            </a:r>
            <a:endParaRPr kumimoji="0" lang="en-US" sz="2400" b="1" i="0" u="none" strike="noStrike" kern="1200" cap="none" spc="0" normalizeH="0" baseline="0" noProof="0">
              <a:ln>
                <a:noFill/>
              </a:ln>
              <a:solidFill>
                <a:srgbClr val="383F7F"/>
              </a:solidFill>
              <a:effectLst/>
              <a:uLnTx/>
              <a:uFillTx/>
              <a:latin typeface="Cambria" panose="02040503050406030204" pitchFamily="18" charset="0"/>
              <a:ea typeface="Cambria" panose="02040503050406030204" pitchFamily="18" charset="0"/>
              <a:cs typeface="Calibri" panose="020F0502020204030204" pitchFamily="34" charset="0"/>
              <a:sym typeface="Roboto Slab Bold"/>
            </a:endParaRPr>
          </a:p>
        </p:txBody>
      </p:sp>
    </p:spTree>
    <p:extLst>
      <p:ext uri="{BB962C8B-B14F-4D97-AF65-F5344CB8AC3E}">
        <p14:creationId xmlns:p14="http://schemas.microsoft.com/office/powerpoint/2010/main" val="39351377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AE2163-0323-2B85-402C-2C348FFCCA75}"/>
            </a:ext>
          </a:extLst>
        </p:cNvPr>
        <p:cNvGrpSpPr/>
        <p:nvPr/>
      </p:nvGrpSpPr>
      <p:grpSpPr>
        <a:xfrm>
          <a:off x="0" y="0"/>
          <a:ext cx="0" cy="0"/>
          <a:chOff x="0" y="0"/>
          <a:chExt cx="0" cy="0"/>
        </a:xfrm>
      </p:grpSpPr>
      <p:pic>
        <p:nvPicPr>
          <p:cNvPr id="19" name="Picture 18">
            <a:extLst>
              <a:ext uri="{FF2B5EF4-FFF2-40B4-BE49-F238E27FC236}">
                <a16:creationId xmlns:a16="http://schemas.microsoft.com/office/drawing/2014/main" id="{19120D8C-3A41-2D31-ACA5-7DE44B0406A5}"/>
              </a:ext>
            </a:extLst>
          </p:cNvPr>
          <p:cNvPicPr>
            <a:picLocks noChangeAspect="1"/>
          </p:cNvPicPr>
          <p:nvPr/>
        </p:nvPicPr>
        <p:blipFill>
          <a:blip r:embed="rId3"/>
          <a:stretch>
            <a:fillRect/>
          </a:stretch>
        </p:blipFill>
        <p:spPr>
          <a:xfrm>
            <a:off x="392339" y="3997256"/>
            <a:ext cx="6591167" cy="2370996"/>
          </a:xfrm>
          <a:prstGeom prst="rect">
            <a:avLst/>
          </a:prstGeom>
        </p:spPr>
      </p:pic>
      <p:sp>
        <p:nvSpPr>
          <p:cNvPr id="18" name="AutoShape 2">
            <a:extLst>
              <a:ext uri="{FF2B5EF4-FFF2-40B4-BE49-F238E27FC236}">
                <a16:creationId xmlns:a16="http://schemas.microsoft.com/office/drawing/2014/main" id="{AB4343F7-A1C3-9F89-C98B-16E5B88EB3BF}"/>
              </a:ext>
            </a:extLst>
          </p:cNvPr>
          <p:cNvSpPr/>
          <p:nvPr/>
        </p:nvSpPr>
        <p:spPr>
          <a:xfrm flipV="1">
            <a:off x="392338" y="1031789"/>
            <a:ext cx="9052560" cy="0"/>
          </a:xfrm>
          <a:prstGeom prst="line">
            <a:avLst/>
          </a:prstGeom>
          <a:ln w="50800" cap="flat">
            <a:solidFill>
              <a:srgbClr val="C79D4F"/>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34"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cs typeface="Calibri"/>
            </a:endParaRPr>
          </a:p>
        </p:txBody>
      </p:sp>
      <p:sp>
        <p:nvSpPr>
          <p:cNvPr id="5" name="TextBox 18">
            <a:extLst>
              <a:ext uri="{FF2B5EF4-FFF2-40B4-BE49-F238E27FC236}">
                <a16:creationId xmlns:a16="http://schemas.microsoft.com/office/drawing/2014/main" id="{86D5131A-D9A3-E6BD-C204-13236237CC94}"/>
              </a:ext>
            </a:extLst>
          </p:cNvPr>
          <p:cNvSpPr txBox="1"/>
          <p:nvPr/>
        </p:nvSpPr>
        <p:spPr>
          <a:xfrm>
            <a:off x="419582" y="351934"/>
            <a:ext cx="10908792" cy="1033576"/>
          </a:xfrm>
          <a:prstGeom prst="rect">
            <a:avLst/>
          </a:prstGeom>
        </p:spPr>
        <p:txBody>
          <a:bodyPr lIns="0" tIns="0" rIns="0" bIns="0" rtlCol="0" anchor="t"/>
          <a:lstStyle/>
          <a:p>
            <a:pPr marL="0" marR="0" lvl="0" indent="0" algn="l" defTabSz="914400" rtl="0" eaLnBrk="1" fontAlgn="auto" latinLnBrk="0" hangingPunct="1">
              <a:lnSpc>
                <a:spcPts val="4799"/>
              </a:lnSpc>
              <a:spcBef>
                <a:spcPts val="0"/>
              </a:spcBef>
              <a:spcAft>
                <a:spcPts val="0"/>
              </a:spcAft>
              <a:buClrTx/>
              <a:buSzTx/>
              <a:buFontTx/>
              <a:buNone/>
              <a:tabLst/>
              <a:defRPr/>
            </a:pPr>
            <a:r>
              <a:rPr kumimoji="0" lang="en-US" sz="4000" b="1" i="0" u="none" strike="noStrike" kern="1200" cap="none" spc="0" normalizeH="0" baseline="0" noProof="0">
                <a:ln>
                  <a:noFill/>
                </a:ln>
                <a:solidFill>
                  <a:srgbClr val="383F7F"/>
                </a:solidFill>
                <a:effectLst/>
                <a:uLnTx/>
                <a:uFillTx/>
                <a:latin typeface="Cambria" panose="02040503050406030204" pitchFamily="18" charset="0"/>
                <a:ea typeface="Cambria" panose="02040503050406030204" pitchFamily="18" charset="0"/>
                <a:cs typeface="Calibri" panose="020F0502020204030204" pitchFamily="34" charset="0"/>
                <a:sym typeface="Roboto Slab Bold"/>
              </a:rPr>
              <a:t>Taking the Metro: </a:t>
            </a:r>
            <a:r>
              <a:rPr kumimoji="0" lang="en-US" sz="4000" b="1" i="0" u="none" strike="noStrike" kern="1200" cap="none" spc="0" normalizeH="0" baseline="0" noProof="0" err="1">
                <a:ln>
                  <a:noFill/>
                </a:ln>
                <a:solidFill>
                  <a:srgbClr val="383F7F"/>
                </a:solidFill>
                <a:effectLst/>
                <a:uLnTx/>
                <a:uFillTx/>
                <a:latin typeface="Cambria" panose="02040503050406030204" pitchFamily="18" charset="0"/>
                <a:ea typeface="Cambria" panose="02040503050406030204" pitchFamily="18" charset="0"/>
                <a:cs typeface="Calibri" panose="020F0502020204030204" pitchFamily="34" charset="0"/>
                <a:sym typeface="Roboto Slab Bold"/>
              </a:rPr>
              <a:t>Fro</a:t>
            </a:r>
            <a:r>
              <a:rPr lang="en-US" sz="4000" b="1">
                <a:solidFill>
                  <a:srgbClr val="383F7F"/>
                </a:solidFill>
                <a:latin typeface="Cambria" panose="02040503050406030204" pitchFamily="18" charset="0"/>
                <a:ea typeface="Cambria" panose="02040503050406030204" pitchFamily="18" charset="0"/>
                <a:cs typeface="Calibri" panose="020F0502020204030204" pitchFamily="34" charset="0"/>
                <a:sym typeface="Roboto Slab Bold"/>
              </a:rPr>
              <a:t>m Union Station</a:t>
            </a:r>
            <a:endParaRPr kumimoji="0" lang="en-US" sz="4000" b="1" i="0" u="none" strike="noStrike" kern="1200" cap="none" spc="0" normalizeH="0" baseline="0" noProof="0">
              <a:ln>
                <a:noFill/>
              </a:ln>
              <a:solidFill>
                <a:srgbClr val="383F7F"/>
              </a:solidFill>
              <a:effectLst/>
              <a:uLnTx/>
              <a:uFillTx/>
              <a:latin typeface="Cambria" panose="02040503050406030204" pitchFamily="18" charset="0"/>
              <a:ea typeface="Cambria" panose="02040503050406030204" pitchFamily="18" charset="0"/>
              <a:cs typeface="Calibri" panose="020F0502020204030204" pitchFamily="34" charset="0"/>
              <a:sym typeface="Roboto Slab Bold"/>
            </a:endParaRPr>
          </a:p>
        </p:txBody>
      </p:sp>
      <p:pic>
        <p:nvPicPr>
          <p:cNvPr id="4" name="Picture 3">
            <a:extLst>
              <a:ext uri="{FF2B5EF4-FFF2-40B4-BE49-F238E27FC236}">
                <a16:creationId xmlns:a16="http://schemas.microsoft.com/office/drawing/2014/main" id="{200AA27C-6AC5-1AAE-D5E4-6C2BA88BA2FE}"/>
              </a:ext>
            </a:extLst>
          </p:cNvPr>
          <p:cNvPicPr>
            <a:picLocks noChangeAspect="1"/>
          </p:cNvPicPr>
          <p:nvPr/>
        </p:nvPicPr>
        <p:blipFill>
          <a:blip r:embed="rId3"/>
          <a:stretch>
            <a:fillRect/>
          </a:stretch>
        </p:blipFill>
        <p:spPr>
          <a:xfrm>
            <a:off x="392339" y="1236127"/>
            <a:ext cx="6591167" cy="2370996"/>
          </a:xfrm>
          <a:prstGeom prst="rect">
            <a:avLst/>
          </a:prstGeom>
        </p:spPr>
      </p:pic>
      <p:sp>
        <p:nvSpPr>
          <p:cNvPr id="6" name="Oval 5">
            <a:extLst>
              <a:ext uri="{FF2B5EF4-FFF2-40B4-BE49-F238E27FC236}">
                <a16:creationId xmlns:a16="http://schemas.microsoft.com/office/drawing/2014/main" id="{2FB5FC0E-AD4E-F1BE-6984-3EFCA1B26313}"/>
              </a:ext>
            </a:extLst>
          </p:cNvPr>
          <p:cNvSpPr/>
          <p:nvPr/>
        </p:nvSpPr>
        <p:spPr>
          <a:xfrm>
            <a:off x="609600" y="1539890"/>
            <a:ext cx="1240609" cy="1205331"/>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Arrow Connector 12">
            <a:extLst>
              <a:ext uri="{FF2B5EF4-FFF2-40B4-BE49-F238E27FC236}">
                <a16:creationId xmlns:a16="http://schemas.microsoft.com/office/drawing/2014/main" id="{6E4F7C34-A87F-370E-38CF-8E4E698E43CA}"/>
              </a:ext>
            </a:extLst>
          </p:cNvPr>
          <p:cNvCxnSpPr>
            <a:cxnSpLocks/>
          </p:cNvCxnSpPr>
          <p:nvPr/>
        </p:nvCxnSpPr>
        <p:spPr>
          <a:xfrm>
            <a:off x="1229904" y="5182754"/>
            <a:ext cx="5099178" cy="949105"/>
          </a:xfrm>
          <a:prstGeom prst="straightConnector1">
            <a:avLst/>
          </a:prstGeom>
          <a:ln w="57150">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25" name="TextBox 24">
            <a:extLst>
              <a:ext uri="{FF2B5EF4-FFF2-40B4-BE49-F238E27FC236}">
                <a16:creationId xmlns:a16="http://schemas.microsoft.com/office/drawing/2014/main" id="{67861CB2-8BA0-B3F2-DD71-46C7BDEAD8BD}"/>
              </a:ext>
            </a:extLst>
          </p:cNvPr>
          <p:cNvSpPr txBox="1"/>
          <p:nvPr/>
        </p:nvSpPr>
        <p:spPr>
          <a:xfrm>
            <a:off x="7315201" y="1277318"/>
            <a:ext cx="4733364" cy="4271835"/>
          </a:xfrm>
          <a:prstGeom prst="rect">
            <a:avLst/>
          </a:prstGeom>
        </p:spPr>
        <p:txBody>
          <a:bodyPr lIns="0" tIns="0" rIns="0" bIns="0" rtlCol="0" anchor="t"/>
          <a:lstStyle/>
          <a:p>
            <a:pPr marL="742950" marR="0" lvl="0" indent="-742950" defTabSz="914400" rtl="0" eaLnBrk="1" fontAlgn="auto" latinLnBrk="0" hangingPunct="1">
              <a:lnSpc>
                <a:spcPct val="100000"/>
              </a:lnSpc>
              <a:spcBef>
                <a:spcPts val="0"/>
              </a:spcBef>
              <a:spcAft>
                <a:spcPts val="0"/>
              </a:spcAft>
              <a:buClrTx/>
              <a:buSzTx/>
              <a:buFontTx/>
              <a:buAutoNum type="arabicPeriod"/>
              <a:tabLst/>
              <a:defRPr/>
            </a:pPr>
            <a:r>
              <a:rPr kumimoji="0" lang="en-US" sz="3200" b="0" i="0" u="none" strike="noStrike" kern="1200" cap="none" spc="0" normalizeH="0" baseline="0" noProof="0">
                <a:ln>
                  <a:noFill/>
                </a:ln>
                <a:solidFill>
                  <a:srgbClr val="383F7F"/>
                </a:solidFill>
                <a:effectLst/>
                <a:uLnTx/>
                <a:uFillTx/>
                <a:latin typeface="Cambria" panose="02040503050406030204" pitchFamily="18" charset="0"/>
                <a:ea typeface="Cambria" panose="02040503050406030204" pitchFamily="18" charset="0"/>
                <a:cs typeface="Calibri" panose="020F0502020204030204" pitchFamily="34" charset="0"/>
                <a:sym typeface="Roboto Italics"/>
              </a:rPr>
              <a:t>Exit the Metro</a:t>
            </a:r>
          </a:p>
          <a:p>
            <a:pPr marL="742950" marR="0" lvl="0" indent="-742950" defTabSz="914400" rtl="0" eaLnBrk="1" fontAlgn="auto" latinLnBrk="0" hangingPunct="1">
              <a:lnSpc>
                <a:spcPct val="100000"/>
              </a:lnSpc>
              <a:spcBef>
                <a:spcPts val="0"/>
              </a:spcBef>
              <a:spcAft>
                <a:spcPts val="0"/>
              </a:spcAft>
              <a:buClrTx/>
              <a:buSzTx/>
              <a:buFontTx/>
              <a:buAutoNum type="arabicPeriod"/>
              <a:tabLst/>
              <a:defRPr/>
            </a:pPr>
            <a:r>
              <a:rPr kumimoji="0" lang="en-US" sz="3200" b="0" i="0" u="none" strike="noStrike" kern="1200" cap="none" spc="0" normalizeH="0" baseline="0" noProof="0">
                <a:ln>
                  <a:noFill/>
                </a:ln>
                <a:solidFill>
                  <a:srgbClr val="383F7F"/>
                </a:solidFill>
                <a:effectLst/>
                <a:uLnTx/>
                <a:uFillTx/>
                <a:latin typeface="Cambria" panose="02040503050406030204" pitchFamily="18" charset="0"/>
                <a:ea typeface="Cambria" panose="02040503050406030204" pitchFamily="18" charset="0"/>
                <a:cs typeface="Calibri" panose="020F0502020204030204" pitchFamily="34" charset="0"/>
                <a:sym typeface="Roboto Italics"/>
              </a:rPr>
              <a:t>Exit Union Station</a:t>
            </a:r>
            <a:endParaRPr lang="en-US" sz="3200">
              <a:solidFill>
                <a:srgbClr val="383F7F"/>
              </a:solidFill>
              <a:latin typeface="Cambria" panose="02040503050406030204" pitchFamily="18" charset="0"/>
              <a:ea typeface="Cambria" panose="02040503050406030204" pitchFamily="18" charset="0"/>
              <a:cs typeface="Calibri" panose="020F0502020204030204" pitchFamily="34" charset="0"/>
              <a:sym typeface="Roboto Italics"/>
            </a:endParaRPr>
          </a:p>
          <a:p>
            <a:pPr marL="742950" marR="0" lvl="0" indent="-742950" defTabSz="914400" rtl="0" eaLnBrk="1" fontAlgn="auto" latinLnBrk="0" hangingPunct="1">
              <a:lnSpc>
                <a:spcPct val="100000"/>
              </a:lnSpc>
              <a:spcBef>
                <a:spcPts val="0"/>
              </a:spcBef>
              <a:spcAft>
                <a:spcPts val="0"/>
              </a:spcAft>
              <a:buClrTx/>
              <a:buSzTx/>
              <a:buFontTx/>
              <a:buAutoNum type="arabicPeriod"/>
              <a:tabLst/>
              <a:defRPr/>
            </a:pPr>
            <a:r>
              <a:rPr kumimoji="0" lang="en-US" sz="3200" b="0" i="0" u="none" strike="noStrike" kern="1200" cap="none" spc="0" normalizeH="0" baseline="0" noProof="0">
                <a:ln>
                  <a:noFill/>
                </a:ln>
                <a:solidFill>
                  <a:srgbClr val="383F7F"/>
                </a:solidFill>
                <a:effectLst/>
                <a:uLnTx/>
                <a:uFillTx/>
                <a:latin typeface="Cambria" panose="02040503050406030204" pitchFamily="18" charset="0"/>
                <a:ea typeface="Cambria" panose="02040503050406030204" pitchFamily="18" charset="0"/>
                <a:cs typeface="Calibri" panose="020F0502020204030204" pitchFamily="34" charset="0"/>
                <a:sym typeface="Roboto Italics"/>
              </a:rPr>
              <a:t>Walk out into the plaza</a:t>
            </a:r>
          </a:p>
        </p:txBody>
      </p:sp>
    </p:spTree>
    <p:extLst>
      <p:ext uri="{BB962C8B-B14F-4D97-AF65-F5344CB8AC3E}">
        <p14:creationId xmlns:p14="http://schemas.microsoft.com/office/powerpoint/2010/main" val="13628686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A4FC11-542B-A542-07F9-A9D451E2494E}"/>
            </a:ext>
          </a:extLst>
        </p:cNvPr>
        <p:cNvGrpSpPr/>
        <p:nvPr/>
      </p:nvGrpSpPr>
      <p:grpSpPr>
        <a:xfrm>
          <a:off x="0" y="0"/>
          <a:ext cx="0" cy="0"/>
          <a:chOff x="0" y="0"/>
          <a:chExt cx="0" cy="0"/>
        </a:xfrm>
      </p:grpSpPr>
      <p:sp>
        <p:nvSpPr>
          <p:cNvPr id="18" name="AutoShape 2">
            <a:extLst>
              <a:ext uri="{FF2B5EF4-FFF2-40B4-BE49-F238E27FC236}">
                <a16:creationId xmlns:a16="http://schemas.microsoft.com/office/drawing/2014/main" id="{4442A554-F504-83B5-8FF7-20A80DEBB684}"/>
              </a:ext>
            </a:extLst>
          </p:cNvPr>
          <p:cNvSpPr/>
          <p:nvPr/>
        </p:nvSpPr>
        <p:spPr>
          <a:xfrm flipV="1">
            <a:off x="392338" y="1031789"/>
            <a:ext cx="9052560" cy="0"/>
          </a:xfrm>
          <a:prstGeom prst="line">
            <a:avLst/>
          </a:prstGeom>
          <a:ln w="50800" cap="flat">
            <a:solidFill>
              <a:srgbClr val="C79D4F"/>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34"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cs typeface="Calibri"/>
            </a:endParaRPr>
          </a:p>
        </p:txBody>
      </p:sp>
      <p:sp>
        <p:nvSpPr>
          <p:cNvPr id="5" name="TextBox 18">
            <a:extLst>
              <a:ext uri="{FF2B5EF4-FFF2-40B4-BE49-F238E27FC236}">
                <a16:creationId xmlns:a16="http://schemas.microsoft.com/office/drawing/2014/main" id="{C65B9267-345E-BD3F-3208-A51485A8AAC3}"/>
              </a:ext>
            </a:extLst>
          </p:cNvPr>
          <p:cNvSpPr txBox="1"/>
          <p:nvPr/>
        </p:nvSpPr>
        <p:spPr>
          <a:xfrm>
            <a:off x="419582" y="351934"/>
            <a:ext cx="10908792" cy="1033576"/>
          </a:xfrm>
          <a:prstGeom prst="rect">
            <a:avLst/>
          </a:prstGeom>
        </p:spPr>
        <p:txBody>
          <a:bodyPr lIns="0" tIns="0" rIns="0" bIns="0" rtlCol="0" anchor="t"/>
          <a:lstStyle/>
          <a:p>
            <a:pPr marL="0" marR="0" lvl="0" indent="0" algn="l" defTabSz="914400" rtl="0" eaLnBrk="1" fontAlgn="auto" latinLnBrk="0" hangingPunct="1">
              <a:lnSpc>
                <a:spcPts val="4799"/>
              </a:lnSpc>
              <a:spcBef>
                <a:spcPts val="0"/>
              </a:spcBef>
              <a:spcAft>
                <a:spcPts val="0"/>
              </a:spcAft>
              <a:buClrTx/>
              <a:buSzTx/>
              <a:buFontTx/>
              <a:buNone/>
              <a:tabLst/>
              <a:defRPr/>
            </a:pPr>
            <a:r>
              <a:rPr kumimoji="0" lang="en-US" sz="4000" b="1" i="0" u="none" strike="noStrike" kern="1200" cap="none" spc="0" normalizeH="0" baseline="0" noProof="0">
                <a:ln>
                  <a:noFill/>
                </a:ln>
                <a:solidFill>
                  <a:srgbClr val="383F7F"/>
                </a:solidFill>
                <a:effectLst/>
                <a:uLnTx/>
                <a:uFillTx/>
                <a:latin typeface="Cambria" panose="02040503050406030204" pitchFamily="18" charset="0"/>
                <a:ea typeface="Cambria" panose="02040503050406030204" pitchFamily="18" charset="0"/>
                <a:cs typeface="Calibri" panose="020F0502020204030204" pitchFamily="34" charset="0"/>
                <a:sym typeface="Roboto Slab Bold"/>
              </a:rPr>
              <a:t>Taking the Metro: </a:t>
            </a:r>
            <a:r>
              <a:rPr kumimoji="0" lang="en-US" sz="4000" b="1" i="0" u="none" strike="noStrike" kern="1200" cap="none" spc="0" normalizeH="0" baseline="0" noProof="0" err="1">
                <a:ln>
                  <a:noFill/>
                </a:ln>
                <a:solidFill>
                  <a:srgbClr val="383F7F"/>
                </a:solidFill>
                <a:effectLst/>
                <a:uLnTx/>
                <a:uFillTx/>
                <a:latin typeface="Cambria" panose="02040503050406030204" pitchFamily="18" charset="0"/>
                <a:ea typeface="Cambria" panose="02040503050406030204" pitchFamily="18" charset="0"/>
                <a:cs typeface="Calibri" panose="020F0502020204030204" pitchFamily="34" charset="0"/>
                <a:sym typeface="Roboto Slab Bold"/>
              </a:rPr>
              <a:t>Fro</a:t>
            </a:r>
            <a:r>
              <a:rPr kumimoji="0" lang="en-US" sz="4000" b="1" i="0" u="none" strike="noStrike" kern="1200" cap="none" spc="0" normalizeH="0" baseline="0" noProof="0">
                <a:ln>
                  <a:noFill/>
                </a:ln>
                <a:solidFill>
                  <a:srgbClr val="383F7F"/>
                </a:solidFill>
                <a:effectLst/>
                <a:uLnTx/>
                <a:uFillTx/>
                <a:latin typeface="Cambria" panose="02040503050406030204" pitchFamily="18" charset="0"/>
                <a:ea typeface="Cambria" panose="02040503050406030204" pitchFamily="18" charset="0"/>
                <a:cs typeface="Calibri" panose="020F0502020204030204" pitchFamily="34" charset="0"/>
                <a:sym typeface="Roboto Slab Bold"/>
              </a:rPr>
              <a:t>m Union Station</a:t>
            </a:r>
          </a:p>
        </p:txBody>
      </p:sp>
      <p:pic>
        <p:nvPicPr>
          <p:cNvPr id="3" name="Picture 2">
            <a:extLst>
              <a:ext uri="{FF2B5EF4-FFF2-40B4-BE49-F238E27FC236}">
                <a16:creationId xmlns:a16="http://schemas.microsoft.com/office/drawing/2014/main" id="{A7B35FD5-C97F-5055-A0A5-CE230C77FCC6}"/>
              </a:ext>
            </a:extLst>
          </p:cNvPr>
          <p:cNvPicPr>
            <a:picLocks noChangeAspect="1"/>
          </p:cNvPicPr>
          <p:nvPr/>
        </p:nvPicPr>
        <p:blipFill>
          <a:blip r:embed="rId3"/>
          <a:stretch>
            <a:fillRect/>
          </a:stretch>
        </p:blipFill>
        <p:spPr>
          <a:xfrm>
            <a:off x="392338" y="1479179"/>
            <a:ext cx="6689414" cy="3415548"/>
          </a:xfrm>
          <a:prstGeom prst="rect">
            <a:avLst/>
          </a:prstGeom>
        </p:spPr>
      </p:pic>
      <p:cxnSp>
        <p:nvCxnSpPr>
          <p:cNvPr id="7" name="Straight Arrow Connector 6">
            <a:extLst>
              <a:ext uri="{FF2B5EF4-FFF2-40B4-BE49-F238E27FC236}">
                <a16:creationId xmlns:a16="http://schemas.microsoft.com/office/drawing/2014/main" id="{0C7B10F8-D3D8-BD5C-F1E4-CFA22315C2A4}"/>
              </a:ext>
            </a:extLst>
          </p:cNvPr>
          <p:cNvCxnSpPr>
            <a:cxnSpLocks/>
          </p:cNvCxnSpPr>
          <p:nvPr/>
        </p:nvCxnSpPr>
        <p:spPr>
          <a:xfrm flipH="1" flipV="1">
            <a:off x="2752166" y="3429000"/>
            <a:ext cx="313764" cy="1246094"/>
          </a:xfrm>
          <a:prstGeom prst="straightConnector1">
            <a:avLst/>
          </a:prstGeom>
          <a:ln w="57150">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9" name="TextBox 8">
            <a:extLst>
              <a:ext uri="{FF2B5EF4-FFF2-40B4-BE49-F238E27FC236}">
                <a16:creationId xmlns:a16="http://schemas.microsoft.com/office/drawing/2014/main" id="{BC9C987C-3A22-266D-C88A-394A57481187}"/>
              </a:ext>
            </a:extLst>
          </p:cNvPr>
          <p:cNvSpPr txBox="1"/>
          <p:nvPr/>
        </p:nvSpPr>
        <p:spPr>
          <a:xfrm>
            <a:off x="7315201" y="1277318"/>
            <a:ext cx="4733364" cy="4271835"/>
          </a:xfrm>
          <a:prstGeom prst="rect">
            <a:avLst/>
          </a:prstGeom>
        </p:spPr>
        <p:txBody>
          <a:bodyPr lIns="0" tIns="0" rIns="0" bIns="0" rtlCol="0" anchor="t"/>
          <a:lstStyle/>
          <a:p>
            <a:pPr marL="742950" marR="0" lvl="0" indent="-742950" defTabSz="914400" rtl="0" eaLnBrk="1" fontAlgn="auto" latinLnBrk="0" hangingPunct="1">
              <a:lnSpc>
                <a:spcPct val="100000"/>
              </a:lnSpc>
              <a:spcBef>
                <a:spcPts val="0"/>
              </a:spcBef>
              <a:spcAft>
                <a:spcPts val="0"/>
              </a:spcAft>
              <a:buClrTx/>
              <a:buSzTx/>
              <a:buFontTx/>
              <a:buAutoNum type="arabicPeriod"/>
              <a:tabLst/>
              <a:defRPr/>
            </a:pPr>
            <a:r>
              <a:rPr kumimoji="0" lang="en-US" sz="3200" b="0" i="0" u="none" strike="noStrike" kern="1200" cap="none" spc="0" normalizeH="0" baseline="0" noProof="0">
                <a:ln>
                  <a:noFill/>
                </a:ln>
                <a:solidFill>
                  <a:srgbClr val="383F7F"/>
                </a:solidFill>
                <a:effectLst/>
                <a:uLnTx/>
                <a:uFillTx/>
                <a:latin typeface="Cambria" panose="02040503050406030204" pitchFamily="18" charset="0"/>
                <a:ea typeface="Cambria" panose="02040503050406030204" pitchFamily="18" charset="0"/>
                <a:cs typeface="Calibri" panose="020F0502020204030204" pitchFamily="34" charset="0"/>
                <a:sym typeface="Roboto Italics"/>
              </a:rPr>
              <a:t>Exit the Metro</a:t>
            </a:r>
          </a:p>
          <a:p>
            <a:pPr marL="742950" marR="0" lvl="0" indent="-742950" defTabSz="914400" rtl="0" eaLnBrk="1" fontAlgn="auto" latinLnBrk="0" hangingPunct="1">
              <a:lnSpc>
                <a:spcPct val="100000"/>
              </a:lnSpc>
              <a:spcBef>
                <a:spcPts val="0"/>
              </a:spcBef>
              <a:spcAft>
                <a:spcPts val="0"/>
              </a:spcAft>
              <a:buClrTx/>
              <a:buSzTx/>
              <a:buFontTx/>
              <a:buAutoNum type="arabicPeriod"/>
              <a:tabLst/>
              <a:defRPr/>
            </a:pPr>
            <a:r>
              <a:rPr kumimoji="0" lang="en-US" sz="3200" b="0" i="0" u="none" strike="noStrike" kern="1200" cap="none" spc="0" normalizeH="0" baseline="0" noProof="0">
                <a:ln>
                  <a:noFill/>
                </a:ln>
                <a:solidFill>
                  <a:srgbClr val="383F7F"/>
                </a:solidFill>
                <a:effectLst/>
                <a:uLnTx/>
                <a:uFillTx/>
                <a:latin typeface="Cambria" panose="02040503050406030204" pitchFamily="18" charset="0"/>
                <a:ea typeface="Cambria" panose="02040503050406030204" pitchFamily="18" charset="0"/>
                <a:cs typeface="Calibri" panose="020F0502020204030204" pitchFamily="34" charset="0"/>
                <a:sym typeface="Roboto Italics"/>
              </a:rPr>
              <a:t>Exit Union Station</a:t>
            </a:r>
            <a:endParaRPr lang="en-US" sz="3200">
              <a:solidFill>
                <a:srgbClr val="383F7F"/>
              </a:solidFill>
              <a:latin typeface="Cambria" panose="02040503050406030204" pitchFamily="18" charset="0"/>
              <a:ea typeface="Cambria" panose="02040503050406030204" pitchFamily="18" charset="0"/>
              <a:cs typeface="Calibri" panose="020F0502020204030204" pitchFamily="34" charset="0"/>
              <a:sym typeface="Roboto Italics"/>
            </a:endParaRPr>
          </a:p>
          <a:p>
            <a:pPr marL="742950" marR="0" lvl="0" indent="-742950" defTabSz="914400" rtl="0" eaLnBrk="1" fontAlgn="auto" latinLnBrk="0" hangingPunct="1">
              <a:lnSpc>
                <a:spcPct val="100000"/>
              </a:lnSpc>
              <a:spcBef>
                <a:spcPts val="0"/>
              </a:spcBef>
              <a:spcAft>
                <a:spcPts val="0"/>
              </a:spcAft>
              <a:buClrTx/>
              <a:buSzTx/>
              <a:buFontTx/>
              <a:buAutoNum type="arabicPeriod"/>
              <a:tabLst/>
              <a:defRPr/>
            </a:pPr>
            <a:r>
              <a:rPr kumimoji="0" lang="en-US" sz="3200" b="0" i="0" u="none" strike="noStrike" kern="1200" cap="none" spc="0" normalizeH="0" baseline="0" noProof="0">
                <a:ln>
                  <a:noFill/>
                </a:ln>
                <a:solidFill>
                  <a:srgbClr val="383F7F"/>
                </a:solidFill>
                <a:effectLst/>
                <a:uLnTx/>
                <a:uFillTx/>
                <a:latin typeface="Cambria" panose="02040503050406030204" pitchFamily="18" charset="0"/>
                <a:ea typeface="Cambria" panose="02040503050406030204" pitchFamily="18" charset="0"/>
                <a:cs typeface="Calibri" panose="020F0502020204030204" pitchFamily="34" charset="0"/>
                <a:sym typeface="Roboto Italics"/>
              </a:rPr>
              <a:t>Walk out into the plaza</a:t>
            </a:r>
          </a:p>
          <a:p>
            <a:pPr marL="742950" marR="0" lvl="0" indent="-742950" defTabSz="914400" rtl="0" eaLnBrk="1" fontAlgn="auto" latinLnBrk="0" hangingPunct="1">
              <a:lnSpc>
                <a:spcPct val="100000"/>
              </a:lnSpc>
              <a:spcBef>
                <a:spcPts val="0"/>
              </a:spcBef>
              <a:spcAft>
                <a:spcPts val="0"/>
              </a:spcAft>
              <a:buClrTx/>
              <a:buSzTx/>
              <a:buFontTx/>
              <a:buAutoNum type="arabicPeriod"/>
              <a:tabLst/>
              <a:defRPr/>
            </a:pPr>
            <a:r>
              <a:rPr kumimoji="0" lang="en-US" sz="3200" b="0" i="0" u="none" strike="noStrike" kern="1200" cap="none" spc="0" normalizeH="0" baseline="0" noProof="0">
                <a:ln>
                  <a:noFill/>
                </a:ln>
                <a:solidFill>
                  <a:srgbClr val="383F7F"/>
                </a:solidFill>
                <a:effectLst/>
                <a:uLnTx/>
                <a:uFillTx/>
                <a:latin typeface="Cambria" panose="02040503050406030204" pitchFamily="18" charset="0"/>
                <a:ea typeface="Cambria" panose="02040503050406030204" pitchFamily="18" charset="0"/>
                <a:cs typeface="Calibri" panose="020F0502020204030204" pitchFamily="34" charset="0"/>
                <a:sym typeface="Roboto Italics"/>
              </a:rPr>
              <a:t>Cross the street towards </a:t>
            </a:r>
            <a:r>
              <a:rPr kumimoji="0" lang="en-US" sz="3200" b="1" i="0" u="none" strike="noStrike" kern="1200" cap="none" spc="0" normalizeH="0" baseline="0" noProof="0">
                <a:ln>
                  <a:noFill/>
                </a:ln>
                <a:solidFill>
                  <a:srgbClr val="383F7F"/>
                </a:solidFill>
                <a:effectLst/>
                <a:uLnTx/>
                <a:uFillTx/>
                <a:latin typeface="Cambria" panose="02040503050406030204" pitchFamily="18" charset="0"/>
                <a:ea typeface="Cambria" panose="02040503050406030204" pitchFamily="18" charset="0"/>
                <a:cs typeface="Calibri" panose="020F0502020204030204" pitchFamily="34" charset="0"/>
                <a:sym typeface="Roboto Italics"/>
              </a:rPr>
              <a:t>First Street</a:t>
            </a:r>
            <a:endParaRPr kumimoji="0" lang="en-US" sz="3200" b="0" i="0" u="none" strike="noStrike" kern="1200" cap="none" spc="0" normalizeH="0" baseline="0" noProof="0">
              <a:ln>
                <a:noFill/>
              </a:ln>
              <a:solidFill>
                <a:srgbClr val="383F7F"/>
              </a:solidFill>
              <a:effectLst/>
              <a:uLnTx/>
              <a:uFillTx/>
              <a:latin typeface="Cambria" panose="02040503050406030204" pitchFamily="18" charset="0"/>
              <a:ea typeface="Cambria" panose="02040503050406030204" pitchFamily="18" charset="0"/>
              <a:cs typeface="Calibri" panose="020F0502020204030204" pitchFamily="34" charset="0"/>
              <a:sym typeface="Roboto Italics"/>
            </a:endParaRPr>
          </a:p>
        </p:txBody>
      </p:sp>
    </p:spTree>
    <p:extLst>
      <p:ext uri="{BB962C8B-B14F-4D97-AF65-F5344CB8AC3E}">
        <p14:creationId xmlns:p14="http://schemas.microsoft.com/office/powerpoint/2010/main" val="33814408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C50FBF-9FBA-BF55-5977-79B8BDB95EC4}"/>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2C81110D-AD5E-CDDA-E618-5EEE43DB6A12}"/>
              </a:ext>
            </a:extLst>
          </p:cNvPr>
          <p:cNvPicPr>
            <a:picLocks noChangeAspect="1"/>
          </p:cNvPicPr>
          <p:nvPr/>
        </p:nvPicPr>
        <p:blipFill>
          <a:blip r:embed="rId3"/>
          <a:stretch>
            <a:fillRect/>
          </a:stretch>
        </p:blipFill>
        <p:spPr>
          <a:xfrm>
            <a:off x="419582" y="1451856"/>
            <a:ext cx="6396887" cy="2797415"/>
          </a:xfrm>
          <a:prstGeom prst="rect">
            <a:avLst/>
          </a:prstGeom>
        </p:spPr>
      </p:pic>
      <p:sp>
        <p:nvSpPr>
          <p:cNvPr id="18" name="AutoShape 2">
            <a:extLst>
              <a:ext uri="{FF2B5EF4-FFF2-40B4-BE49-F238E27FC236}">
                <a16:creationId xmlns:a16="http://schemas.microsoft.com/office/drawing/2014/main" id="{91F1C0B9-392F-507F-7473-2525E9D89DB0}"/>
              </a:ext>
            </a:extLst>
          </p:cNvPr>
          <p:cNvSpPr/>
          <p:nvPr/>
        </p:nvSpPr>
        <p:spPr>
          <a:xfrm flipV="1">
            <a:off x="392338" y="1031789"/>
            <a:ext cx="9052560" cy="0"/>
          </a:xfrm>
          <a:prstGeom prst="line">
            <a:avLst/>
          </a:prstGeom>
          <a:ln w="50800" cap="flat">
            <a:solidFill>
              <a:srgbClr val="C79D4F"/>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34"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cs typeface="Calibri"/>
            </a:endParaRPr>
          </a:p>
        </p:txBody>
      </p:sp>
      <p:sp>
        <p:nvSpPr>
          <p:cNvPr id="5" name="TextBox 18">
            <a:extLst>
              <a:ext uri="{FF2B5EF4-FFF2-40B4-BE49-F238E27FC236}">
                <a16:creationId xmlns:a16="http://schemas.microsoft.com/office/drawing/2014/main" id="{FB1BF9BB-DA13-460C-EFB9-84A48677EF96}"/>
              </a:ext>
            </a:extLst>
          </p:cNvPr>
          <p:cNvSpPr txBox="1"/>
          <p:nvPr/>
        </p:nvSpPr>
        <p:spPr>
          <a:xfrm>
            <a:off x="419582" y="351934"/>
            <a:ext cx="10908792" cy="1033576"/>
          </a:xfrm>
          <a:prstGeom prst="rect">
            <a:avLst/>
          </a:prstGeom>
        </p:spPr>
        <p:txBody>
          <a:bodyPr lIns="0" tIns="0" rIns="0" bIns="0" rtlCol="0" anchor="t"/>
          <a:lstStyle/>
          <a:p>
            <a:pPr marL="0" marR="0" lvl="0" indent="0" algn="l" defTabSz="914400" rtl="0" eaLnBrk="1" fontAlgn="auto" latinLnBrk="0" hangingPunct="1">
              <a:lnSpc>
                <a:spcPts val="4799"/>
              </a:lnSpc>
              <a:spcBef>
                <a:spcPts val="0"/>
              </a:spcBef>
              <a:spcAft>
                <a:spcPts val="0"/>
              </a:spcAft>
              <a:buClrTx/>
              <a:buSzTx/>
              <a:buFontTx/>
              <a:buNone/>
              <a:tabLst/>
              <a:defRPr/>
            </a:pPr>
            <a:r>
              <a:rPr kumimoji="0" lang="en-US" sz="4000" b="1" i="0" u="none" strike="noStrike" kern="1200" cap="none" spc="0" normalizeH="0" baseline="0" noProof="0">
                <a:ln>
                  <a:noFill/>
                </a:ln>
                <a:solidFill>
                  <a:srgbClr val="383F7F"/>
                </a:solidFill>
                <a:effectLst/>
                <a:uLnTx/>
                <a:uFillTx/>
                <a:latin typeface="Cambria" panose="02040503050406030204" pitchFamily="18" charset="0"/>
                <a:ea typeface="Cambria" panose="02040503050406030204" pitchFamily="18" charset="0"/>
                <a:cs typeface="Calibri" panose="020F0502020204030204" pitchFamily="34" charset="0"/>
                <a:sym typeface="Roboto Slab Bold"/>
              </a:rPr>
              <a:t>Taking the Metro: </a:t>
            </a:r>
            <a:r>
              <a:rPr kumimoji="0" lang="en-US" sz="4000" b="1" i="0" u="none" strike="noStrike" kern="1200" cap="none" spc="0" normalizeH="0" baseline="0" noProof="0" err="1">
                <a:ln>
                  <a:noFill/>
                </a:ln>
                <a:solidFill>
                  <a:srgbClr val="383F7F"/>
                </a:solidFill>
                <a:effectLst/>
                <a:uLnTx/>
                <a:uFillTx/>
                <a:latin typeface="Cambria" panose="02040503050406030204" pitchFamily="18" charset="0"/>
                <a:ea typeface="Cambria" panose="02040503050406030204" pitchFamily="18" charset="0"/>
                <a:cs typeface="Calibri" panose="020F0502020204030204" pitchFamily="34" charset="0"/>
                <a:sym typeface="Roboto Slab Bold"/>
              </a:rPr>
              <a:t>Fro</a:t>
            </a:r>
            <a:r>
              <a:rPr kumimoji="0" lang="en-US" sz="4000" b="1" i="0" u="none" strike="noStrike" kern="1200" cap="none" spc="0" normalizeH="0" baseline="0" noProof="0">
                <a:ln>
                  <a:noFill/>
                </a:ln>
                <a:solidFill>
                  <a:srgbClr val="383F7F"/>
                </a:solidFill>
                <a:effectLst/>
                <a:uLnTx/>
                <a:uFillTx/>
                <a:latin typeface="Cambria" panose="02040503050406030204" pitchFamily="18" charset="0"/>
                <a:ea typeface="Cambria" panose="02040503050406030204" pitchFamily="18" charset="0"/>
                <a:cs typeface="Calibri" panose="020F0502020204030204" pitchFamily="34" charset="0"/>
                <a:sym typeface="Roboto Slab Bold"/>
              </a:rPr>
              <a:t>m Union Station</a:t>
            </a:r>
          </a:p>
        </p:txBody>
      </p:sp>
      <p:cxnSp>
        <p:nvCxnSpPr>
          <p:cNvPr id="7" name="Straight Arrow Connector 6">
            <a:extLst>
              <a:ext uri="{FF2B5EF4-FFF2-40B4-BE49-F238E27FC236}">
                <a16:creationId xmlns:a16="http://schemas.microsoft.com/office/drawing/2014/main" id="{3ACBE42A-053B-C1C9-75DC-2756875D0DE1}"/>
              </a:ext>
            </a:extLst>
          </p:cNvPr>
          <p:cNvCxnSpPr>
            <a:cxnSpLocks/>
          </p:cNvCxnSpPr>
          <p:nvPr/>
        </p:nvCxnSpPr>
        <p:spPr>
          <a:xfrm flipH="1" flipV="1">
            <a:off x="4136782" y="2591476"/>
            <a:ext cx="1737196" cy="1751711"/>
          </a:xfrm>
          <a:prstGeom prst="straightConnector1">
            <a:avLst/>
          </a:prstGeom>
          <a:ln w="57150">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9" name="TextBox 8">
            <a:extLst>
              <a:ext uri="{FF2B5EF4-FFF2-40B4-BE49-F238E27FC236}">
                <a16:creationId xmlns:a16="http://schemas.microsoft.com/office/drawing/2014/main" id="{C131C9AD-CC39-EB5B-EB2B-7297D424B161}"/>
              </a:ext>
            </a:extLst>
          </p:cNvPr>
          <p:cNvSpPr txBox="1"/>
          <p:nvPr/>
        </p:nvSpPr>
        <p:spPr>
          <a:xfrm>
            <a:off x="7315201" y="1277318"/>
            <a:ext cx="4733364" cy="4271835"/>
          </a:xfrm>
          <a:prstGeom prst="rect">
            <a:avLst/>
          </a:prstGeom>
        </p:spPr>
        <p:txBody>
          <a:bodyPr lIns="0" tIns="0" rIns="0" bIns="0" rtlCol="0" anchor="t"/>
          <a:lstStyle/>
          <a:p>
            <a:pPr marL="742950" marR="0" lvl="0" indent="-742950" algn="l" defTabSz="914400" rtl="0" eaLnBrk="1" fontAlgn="auto" latinLnBrk="0" hangingPunct="1">
              <a:lnSpc>
                <a:spcPct val="100000"/>
              </a:lnSpc>
              <a:spcBef>
                <a:spcPts val="0"/>
              </a:spcBef>
              <a:spcAft>
                <a:spcPts val="0"/>
              </a:spcAft>
              <a:buClrTx/>
              <a:buSzTx/>
              <a:buFontTx/>
              <a:buAutoNum type="arabicPeriod"/>
              <a:tabLst/>
              <a:defRPr/>
            </a:pPr>
            <a:r>
              <a:rPr kumimoji="0" lang="en-US" sz="3200" b="0" i="0" u="none" strike="noStrike" kern="1200" cap="none" spc="0" normalizeH="0" baseline="0" noProof="0">
                <a:ln>
                  <a:noFill/>
                </a:ln>
                <a:solidFill>
                  <a:srgbClr val="383F7F"/>
                </a:solidFill>
                <a:effectLst/>
                <a:uLnTx/>
                <a:uFillTx/>
                <a:latin typeface="Cambria" panose="02040503050406030204" pitchFamily="18" charset="0"/>
                <a:ea typeface="Cambria" panose="02040503050406030204" pitchFamily="18" charset="0"/>
                <a:cs typeface="Calibri" panose="020F0502020204030204" pitchFamily="34" charset="0"/>
                <a:sym typeface="Roboto Italics"/>
              </a:rPr>
              <a:t>Exit the Metro</a:t>
            </a:r>
          </a:p>
          <a:p>
            <a:pPr marL="742950" marR="0" lvl="0" indent="-742950" algn="l" defTabSz="914400" rtl="0" eaLnBrk="1" fontAlgn="auto" latinLnBrk="0" hangingPunct="1">
              <a:lnSpc>
                <a:spcPct val="100000"/>
              </a:lnSpc>
              <a:spcBef>
                <a:spcPts val="0"/>
              </a:spcBef>
              <a:spcAft>
                <a:spcPts val="0"/>
              </a:spcAft>
              <a:buClrTx/>
              <a:buSzTx/>
              <a:buFontTx/>
              <a:buAutoNum type="arabicPeriod"/>
              <a:tabLst/>
              <a:defRPr/>
            </a:pPr>
            <a:r>
              <a:rPr kumimoji="0" lang="en-US" sz="3200" b="0" i="0" u="none" strike="noStrike" kern="1200" cap="none" spc="0" normalizeH="0" baseline="0" noProof="0">
                <a:ln>
                  <a:noFill/>
                </a:ln>
                <a:solidFill>
                  <a:srgbClr val="383F7F"/>
                </a:solidFill>
                <a:effectLst/>
                <a:uLnTx/>
                <a:uFillTx/>
                <a:latin typeface="Cambria" panose="02040503050406030204" pitchFamily="18" charset="0"/>
                <a:ea typeface="Cambria" panose="02040503050406030204" pitchFamily="18" charset="0"/>
                <a:cs typeface="Calibri" panose="020F0502020204030204" pitchFamily="34" charset="0"/>
                <a:sym typeface="Roboto Italics"/>
              </a:rPr>
              <a:t>Exit Union Station</a:t>
            </a:r>
          </a:p>
          <a:p>
            <a:pPr marL="742950" marR="0" lvl="0" indent="-742950" algn="l" defTabSz="914400" rtl="0" eaLnBrk="1" fontAlgn="auto" latinLnBrk="0" hangingPunct="1">
              <a:lnSpc>
                <a:spcPct val="100000"/>
              </a:lnSpc>
              <a:spcBef>
                <a:spcPts val="0"/>
              </a:spcBef>
              <a:spcAft>
                <a:spcPts val="0"/>
              </a:spcAft>
              <a:buClrTx/>
              <a:buSzTx/>
              <a:buFontTx/>
              <a:buAutoNum type="arabicPeriod"/>
              <a:tabLst/>
              <a:defRPr/>
            </a:pPr>
            <a:r>
              <a:rPr kumimoji="0" lang="en-US" sz="3200" b="0" i="0" u="none" strike="noStrike" kern="1200" cap="none" spc="0" normalizeH="0" baseline="0" noProof="0">
                <a:ln>
                  <a:noFill/>
                </a:ln>
                <a:solidFill>
                  <a:srgbClr val="383F7F"/>
                </a:solidFill>
                <a:effectLst/>
                <a:uLnTx/>
                <a:uFillTx/>
                <a:latin typeface="Cambria" panose="02040503050406030204" pitchFamily="18" charset="0"/>
                <a:ea typeface="Cambria" panose="02040503050406030204" pitchFamily="18" charset="0"/>
                <a:cs typeface="Calibri" panose="020F0502020204030204" pitchFamily="34" charset="0"/>
                <a:sym typeface="Roboto Italics"/>
              </a:rPr>
              <a:t>Walk out into the plaza</a:t>
            </a:r>
          </a:p>
          <a:p>
            <a:pPr marL="742950" marR="0" lvl="0" indent="-742950" algn="l" defTabSz="914400" rtl="0" eaLnBrk="1" fontAlgn="auto" latinLnBrk="0" hangingPunct="1">
              <a:lnSpc>
                <a:spcPct val="100000"/>
              </a:lnSpc>
              <a:spcBef>
                <a:spcPts val="0"/>
              </a:spcBef>
              <a:spcAft>
                <a:spcPts val="0"/>
              </a:spcAft>
              <a:buClrTx/>
              <a:buSzTx/>
              <a:buFontTx/>
              <a:buAutoNum type="arabicPeriod"/>
              <a:tabLst/>
              <a:defRPr/>
            </a:pPr>
            <a:r>
              <a:rPr kumimoji="0" lang="en-US" sz="3200" b="0" i="0" u="none" strike="noStrike" kern="1200" cap="none" spc="0" normalizeH="0" baseline="0" noProof="0">
                <a:ln>
                  <a:noFill/>
                </a:ln>
                <a:solidFill>
                  <a:srgbClr val="383F7F"/>
                </a:solidFill>
                <a:effectLst/>
                <a:uLnTx/>
                <a:uFillTx/>
                <a:latin typeface="Cambria" panose="02040503050406030204" pitchFamily="18" charset="0"/>
                <a:ea typeface="Cambria" panose="02040503050406030204" pitchFamily="18" charset="0"/>
                <a:cs typeface="Calibri" panose="020F0502020204030204" pitchFamily="34" charset="0"/>
                <a:sym typeface="Roboto Italics"/>
              </a:rPr>
              <a:t>Cross the street and up </a:t>
            </a:r>
            <a:r>
              <a:rPr kumimoji="0" lang="en-US" sz="3200" b="1" i="0" u="none" strike="noStrike" kern="1200" cap="none" spc="0" normalizeH="0" baseline="0" noProof="0">
                <a:ln>
                  <a:noFill/>
                </a:ln>
                <a:solidFill>
                  <a:srgbClr val="383F7F"/>
                </a:solidFill>
                <a:effectLst/>
                <a:uLnTx/>
                <a:uFillTx/>
                <a:latin typeface="Cambria" panose="02040503050406030204" pitchFamily="18" charset="0"/>
                <a:ea typeface="Cambria" panose="02040503050406030204" pitchFamily="18" charset="0"/>
                <a:cs typeface="Calibri" panose="020F0502020204030204" pitchFamily="34" charset="0"/>
                <a:sym typeface="Roboto Italics"/>
              </a:rPr>
              <a:t>First Street NE</a:t>
            </a:r>
          </a:p>
          <a:p>
            <a:pPr marL="742950" marR="0" lvl="0" indent="-742950" algn="l" defTabSz="914400" rtl="0" eaLnBrk="1" fontAlgn="auto" latinLnBrk="0" hangingPunct="1">
              <a:lnSpc>
                <a:spcPct val="100000"/>
              </a:lnSpc>
              <a:spcBef>
                <a:spcPts val="0"/>
              </a:spcBef>
              <a:spcAft>
                <a:spcPts val="0"/>
              </a:spcAft>
              <a:buClrTx/>
              <a:buSzTx/>
              <a:buFontTx/>
              <a:buAutoNum type="arabicPeriod"/>
              <a:tabLst/>
              <a:defRPr/>
            </a:pPr>
            <a:r>
              <a:rPr lang="en-US" sz="3200">
                <a:solidFill>
                  <a:srgbClr val="383F7F"/>
                </a:solidFill>
                <a:latin typeface="Cambria" panose="02040503050406030204" pitchFamily="18" charset="0"/>
                <a:ea typeface="Cambria" panose="02040503050406030204" pitchFamily="18" charset="0"/>
                <a:cs typeface="Calibri" panose="020F0502020204030204" pitchFamily="34" charset="0"/>
                <a:sym typeface="Roboto Italics"/>
              </a:rPr>
              <a:t>Continue up the hill</a:t>
            </a:r>
            <a:endParaRPr kumimoji="0" lang="en-US" sz="3200" i="0" u="none" strike="noStrike" kern="1200" cap="none" spc="0" normalizeH="0" baseline="0" noProof="0">
              <a:ln>
                <a:noFill/>
              </a:ln>
              <a:solidFill>
                <a:srgbClr val="383F7F"/>
              </a:solidFill>
              <a:effectLst/>
              <a:uLnTx/>
              <a:uFillTx/>
              <a:latin typeface="Cambria" panose="02040503050406030204" pitchFamily="18" charset="0"/>
              <a:ea typeface="Cambria" panose="02040503050406030204" pitchFamily="18" charset="0"/>
              <a:cs typeface="Calibri" panose="020F0502020204030204" pitchFamily="34" charset="0"/>
              <a:sym typeface="Roboto Italics"/>
            </a:endParaRPr>
          </a:p>
        </p:txBody>
      </p:sp>
    </p:spTree>
    <p:extLst>
      <p:ext uri="{BB962C8B-B14F-4D97-AF65-F5344CB8AC3E}">
        <p14:creationId xmlns:p14="http://schemas.microsoft.com/office/powerpoint/2010/main" val="25141886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536DFD-0DEC-6EA9-C91C-559458DDA66D}"/>
            </a:ext>
          </a:extLst>
        </p:cNvPr>
        <p:cNvGrpSpPr/>
        <p:nvPr/>
      </p:nvGrpSpPr>
      <p:grpSpPr>
        <a:xfrm>
          <a:off x="0" y="0"/>
          <a:ext cx="0" cy="0"/>
          <a:chOff x="0" y="0"/>
          <a:chExt cx="0" cy="0"/>
        </a:xfrm>
      </p:grpSpPr>
      <p:pic>
        <p:nvPicPr>
          <p:cNvPr id="13" name="Picture 12">
            <a:extLst>
              <a:ext uri="{FF2B5EF4-FFF2-40B4-BE49-F238E27FC236}">
                <a16:creationId xmlns:a16="http://schemas.microsoft.com/office/drawing/2014/main" id="{3EF3419F-3180-F011-9EBE-716D0318879D}"/>
              </a:ext>
            </a:extLst>
          </p:cNvPr>
          <p:cNvPicPr>
            <a:picLocks noChangeAspect="1"/>
          </p:cNvPicPr>
          <p:nvPr/>
        </p:nvPicPr>
        <p:blipFill>
          <a:blip r:embed="rId3"/>
          <a:srcRect l="20159" r="7430" b="16148"/>
          <a:stretch>
            <a:fillRect/>
          </a:stretch>
        </p:blipFill>
        <p:spPr>
          <a:xfrm>
            <a:off x="419582" y="1277318"/>
            <a:ext cx="6671500" cy="3352795"/>
          </a:xfrm>
          <a:prstGeom prst="rect">
            <a:avLst/>
          </a:prstGeom>
        </p:spPr>
      </p:pic>
      <p:sp>
        <p:nvSpPr>
          <p:cNvPr id="18" name="AutoShape 2">
            <a:extLst>
              <a:ext uri="{FF2B5EF4-FFF2-40B4-BE49-F238E27FC236}">
                <a16:creationId xmlns:a16="http://schemas.microsoft.com/office/drawing/2014/main" id="{98188745-65BB-6913-C0DE-917AB960E2D6}"/>
              </a:ext>
            </a:extLst>
          </p:cNvPr>
          <p:cNvSpPr/>
          <p:nvPr/>
        </p:nvSpPr>
        <p:spPr>
          <a:xfrm flipV="1">
            <a:off x="392338" y="1031789"/>
            <a:ext cx="9052560" cy="0"/>
          </a:xfrm>
          <a:prstGeom prst="line">
            <a:avLst/>
          </a:prstGeom>
          <a:ln w="50800" cap="flat">
            <a:solidFill>
              <a:srgbClr val="C79D4F"/>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34"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cs typeface="Calibri"/>
            </a:endParaRPr>
          </a:p>
        </p:txBody>
      </p:sp>
      <p:sp>
        <p:nvSpPr>
          <p:cNvPr id="5" name="TextBox 18">
            <a:extLst>
              <a:ext uri="{FF2B5EF4-FFF2-40B4-BE49-F238E27FC236}">
                <a16:creationId xmlns:a16="http://schemas.microsoft.com/office/drawing/2014/main" id="{1D60B50A-D9EB-082F-C869-77C064BCD993}"/>
              </a:ext>
            </a:extLst>
          </p:cNvPr>
          <p:cNvSpPr txBox="1"/>
          <p:nvPr/>
        </p:nvSpPr>
        <p:spPr>
          <a:xfrm>
            <a:off x="419582" y="351934"/>
            <a:ext cx="10908792" cy="1033576"/>
          </a:xfrm>
          <a:prstGeom prst="rect">
            <a:avLst/>
          </a:prstGeom>
        </p:spPr>
        <p:txBody>
          <a:bodyPr lIns="0" tIns="0" rIns="0" bIns="0" rtlCol="0" anchor="t"/>
          <a:lstStyle/>
          <a:p>
            <a:pPr marL="0" marR="0" lvl="0" indent="0" algn="l" defTabSz="914400" rtl="0" eaLnBrk="1" fontAlgn="auto" latinLnBrk="0" hangingPunct="1">
              <a:lnSpc>
                <a:spcPts val="4799"/>
              </a:lnSpc>
              <a:spcBef>
                <a:spcPts val="0"/>
              </a:spcBef>
              <a:spcAft>
                <a:spcPts val="0"/>
              </a:spcAft>
              <a:buClrTx/>
              <a:buSzTx/>
              <a:buFontTx/>
              <a:buNone/>
              <a:tabLst/>
              <a:defRPr/>
            </a:pPr>
            <a:r>
              <a:rPr kumimoji="0" lang="en-US" sz="4000" b="1" i="0" u="none" strike="noStrike" kern="1200" cap="none" spc="0" normalizeH="0" baseline="0" noProof="0">
                <a:ln>
                  <a:noFill/>
                </a:ln>
                <a:solidFill>
                  <a:srgbClr val="383F7F"/>
                </a:solidFill>
                <a:effectLst/>
                <a:uLnTx/>
                <a:uFillTx/>
                <a:latin typeface="Cambria" panose="02040503050406030204" pitchFamily="18" charset="0"/>
                <a:ea typeface="Cambria" panose="02040503050406030204" pitchFamily="18" charset="0"/>
                <a:cs typeface="Calibri" panose="020F0502020204030204" pitchFamily="34" charset="0"/>
                <a:sym typeface="Roboto Slab Bold"/>
              </a:rPr>
              <a:t>Taking the Metro: </a:t>
            </a:r>
            <a:r>
              <a:rPr kumimoji="0" lang="en-US" sz="4000" b="1" i="0" u="none" strike="noStrike" kern="1200" cap="none" spc="0" normalizeH="0" baseline="0" noProof="0" err="1">
                <a:ln>
                  <a:noFill/>
                </a:ln>
                <a:solidFill>
                  <a:srgbClr val="383F7F"/>
                </a:solidFill>
                <a:effectLst/>
                <a:uLnTx/>
                <a:uFillTx/>
                <a:latin typeface="Cambria" panose="02040503050406030204" pitchFamily="18" charset="0"/>
                <a:ea typeface="Cambria" panose="02040503050406030204" pitchFamily="18" charset="0"/>
                <a:cs typeface="Calibri" panose="020F0502020204030204" pitchFamily="34" charset="0"/>
                <a:sym typeface="Roboto Slab Bold"/>
              </a:rPr>
              <a:t>Fro</a:t>
            </a:r>
            <a:r>
              <a:rPr kumimoji="0" lang="en-US" sz="4000" b="1" i="0" u="none" strike="noStrike" kern="1200" cap="none" spc="0" normalizeH="0" baseline="0" noProof="0">
                <a:ln>
                  <a:noFill/>
                </a:ln>
                <a:solidFill>
                  <a:srgbClr val="383F7F"/>
                </a:solidFill>
                <a:effectLst/>
                <a:uLnTx/>
                <a:uFillTx/>
                <a:latin typeface="Cambria" panose="02040503050406030204" pitchFamily="18" charset="0"/>
                <a:ea typeface="Cambria" panose="02040503050406030204" pitchFamily="18" charset="0"/>
                <a:cs typeface="Calibri" panose="020F0502020204030204" pitchFamily="34" charset="0"/>
                <a:sym typeface="Roboto Slab Bold"/>
              </a:rPr>
              <a:t>m Union Station</a:t>
            </a:r>
          </a:p>
        </p:txBody>
      </p:sp>
      <p:sp>
        <p:nvSpPr>
          <p:cNvPr id="9" name="TextBox 8">
            <a:extLst>
              <a:ext uri="{FF2B5EF4-FFF2-40B4-BE49-F238E27FC236}">
                <a16:creationId xmlns:a16="http://schemas.microsoft.com/office/drawing/2014/main" id="{42D3CDD8-1776-6971-05DC-E60F03247AAB}"/>
              </a:ext>
            </a:extLst>
          </p:cNvPr>
          <p:cNvSpPr txBox="1"/>
          <p:nvPr/>
        </p:nvSpPr>
        <p:spPr>
          <a:xfrm>
            <a:off x="7315201" y="1277318"/>
            <a:ext cx="4733364" cy="5228747"/>
          </a:xfrm>
          <a:prstGeom prst="rect">
            <a:avLst/>
          </a:prstGeom>
        </p:spPr>
        <p:txBody>
          <a:bodyPr lIns="0" tIns="0" rIns="0" bIns="0" rtlCol="0" anchor="t"/>
          <a:lstStyle/>
          <a:p>
            <a:pPr marL="742950" marR="0" lvl="0" indent="-742950" algn="l" defTabSz="914400" rtl="0" eaLnBrk="1" fontAlgn="auto" latinLnBrk="0" hangingPunct="1">
              <a:lnSpc>
                <a:spcPct val="100000"/>
              </a:lnSpc>
              <a:spcBef>
                <a:spcPts val="0"/>
              </a:spcBef>
              <a:spcAft>
                <a:spcPts val="0"/>
              </a:spcAft>
              <a:buClrTx/>
              <a:buSzTx/>
              <a:buFontTx/>
              <a:buAutoNum type="arabicPeriod"/>
              <a:tabLst/>
              <a:defRPr/>
            </a:pPr>
            <a:r>
              <a:rPr kumimoji="0" lang="en-US" sz="3200" b="0" i="0" u="none" strike="noStrike" kern="1200" cap="none" spc="0" normalizeH="0" baseline="0" noProof="0">
                <a:ln>
                  <a:noFill/>
                </a:ln>
                <a:solidFill>
                  <a:srgbClr val="383F7F"/>
                </a:solidFill>
                <a:effectLst/>
                <a:uLnTx/>
                <a:uFillTx/>
                <a:latin typeface="Cambria" panose="02040503050406030204" pitchFamily="18" charset="0"/>
                <a:ea typeface="Cambria" panose="02040503050406030204" pitchFamily="18" charset="0"/>
                <a:cs typeface="Calibri" panose="020F0502020204030204" pitchFamily="34" charset="0"/>
                <a:sym typeface="Roboto Italics"/>
              </a:rPr>
              <a:t>Exit the Metro</a:t>
            </a:r>
          </a:p>
          <a:p>
            <a:pPr marL="742950" marR="0" lvl="0" indent="-742950" algn="l" defTabSz="914400" rtl="0" eaLnBrk="1" fontAlgn="auto" latinLnBrk="0" hangingPunct="1">
              <a:lnSpc>
                <a:spcPct val="100000"/>
              </a:lnSpc>
              <a:spcBef>
                <a:spcPts val="0"/>
              </a:spcBef>
              <a:spcAft>
                <a:spcPts val="0"/>
              </a:spcAft>
              <a:buClrTx/>
              <a:buSzTx/>
              <a:buFontTx/>
              <a:buAutoNum type="arabicPeriod"/>
              <a:tabLst/>
              <a:defRPr/>
            </a:pPr>
            <a:r>
              <a:rPr kumimoji="0" lang="en-US" sz="3200" b="0" i="0" u="none" strike="noStrike" kern="1200" cap="none" spc="0" normalizeH="0" baseline="0" noProof="0">
                <a:ln>
                  <a:noFill/>
                </a:ln>
                <a:solidFill>
                  <a:srgbClr val="383F7F"/>
                </a:solidFill>
                <a:effectLst/>
                <a:uLnTx/>
                <a:uFillTx/>
                <a:latin typeface="Cambria" panose="02040503050406030204" pitchFamily="18" charset="0"/>
                <a:ea typeface="Cambria" panose="02040503050406030204" pitchFamily="18" charset="0"/>
                <a:cs typeface="Calibri" panose="020F0502020204030204" pitchFamily="34" charset="0"/>
                <a:sym typeface="Roboto Italics"/>
              </a:rPr>
              <a:t>Exit Union Station</a:t>
            </a:r>
          </a:p>
          <a:p>
            <a:pPr marL="742950" marR="0" lvl="0" indent="-742950" algn="l" defTabSz="914400" rtl="0" eaLnBrk="1" fontAlgn="auto" latinLnBrk="0" hangingPunct="1">
              <a:lnSpc>
                <a:spcPct val="100000"/>
              </a:lnSpc>
              <a:spcBef>
                <a:spcPts val="0"/>
              </a:spcBef>
              <a:spcAft>
                <a:spcPts val="0"/>
              </a:spcAft>
              <a:buClrTx/>
              <a:buSzTx/>
              <a:buFontTx/>
              <a:buAutoNum type="arabicPeriod"/>
              <a:tabLst/>
              <a:defRPr/>
            </a:pPr>
            <a:r>
              <a:rPr kumimoji="0" lang="en-US" sz="3200" b="0" i="0" u="none" strike="noStrike" kern="1200" cap="none" spc="0" normalizeH="0" baseline="0" noProof="0">
                <a:ln>
                  <a:noFill/>
                </a:ln>
                <a:solidFill>
                  <a:srgbClr val="383F7F"/>
                </a:solidFill>
                <a:effectLst/>
                <a:uLnTx/>
                <a:uFillTx/>
                <a:latin typeface="Cambria" panose="02040503050406030204" pitchFamily="18" charset="0"/>
                <a:ea typeface="Cambria" panose="02040503050406030204" pitchFamily="18" charset="0"/>
                <a:cs typeface="Calibri" panose="020F0502020204030204" pitchFamily="34" charset="0"/>
                <a:sym typeface="Roboto Italics"/>
              </a:rPr>
              <a:t>Walk out into the plaza</a:t>
            </a:r>
          </a:p>
          <a:p>
            <a:pPr marL="742950" marR="0" lvl="0" indent="-742950" algn="l" defTabSz="914400" rtl="0" eaLnBrk="1" fontAlgn="auto" latinLnBrk="0" hangingPunct="1">
              <a:lnSpc>
                <a:spcPct val="100000"/>
              </a:lnSpc>
              <a:spcBef>
                <a:spcPts val="0"/>
              </a:spcBef>
              <a:spcAft>
                <a:spcPts val="0"/>
              </a:spcAft>
              <a:buClrTx/>
              <a:buSzTx/>
              <a:buFontTx/>
              <a:buAutoNum type="arabicPeriod"/>
              <a:tabLst/>
              <a:defRPr/>
            </a:pPr>
            <a:r>
              <a:rPr kumimoji="0" lang="en-US" sz="3200" b="0" i="0" u="none" strike="noStrike" kern="1200" cap="none" spc="0" normalizeH="0" baseline="0" noProof="0">
                <a:ln>
                  <a:noFill/>
                </a:ln>
                <a:solidFill>
                  <a:srgbClr val="383F7F"/>
                </a:solidFill>
                <a:effectLst/>
                <a:uLnTx/>
                <a:uFillTx/>
                <a:latin typeface="Cambria" panose="02040503050406030204" pitchFamily="18" charset="0"/>
                <a:ea typeface="Cambria" panose="02040503050406030204" pitchFamily="18" charset="0"/>
                <a:cs typeface="Calibri" panose="020F0502020204030204" pitchFamily="34" charset="0"/>
                <a:sym typeface="Roboto Italics"/>
              </a:rPr>
              <a:t>Cross the street and up </a:t>
            </a:r>
            <a:r>
              <a:rPr kumimoji="0" lang="en-US" sz="3200" b="1" i="0" u="none" strike="noStrike" kern="1200" cap="none" spc="0" normalizeH="0" baseline="0" noProof="0">
                <a:ln>
                  <a:noFill/>
                </a:ln>
                <a:solidFill>
                  <a:srgbClr val="383F7F"/>
                </a:solidFill>
                <a:effectLst/>
                <a:uLnTx/>
                <a:uFillTx/>
                <a:latin typeface="Cambria" panose="02040503050406030204" pitchFamily="18" charset="0"/>
                <a:ea typeface="Cambria" panose="02040503050406030204" pitchFamily="18" charset="0"/>
                <a:cs typeface="Calibri" panose="020F0502020204030204" pitchFamily="34" charset="0"/>
                <a:sym typeface="Roboto Italics"/>
              </a:rPr>
              <a:t>First Street NE</a:t>
            </a:r>
          </a:p>
          <a:p>
            <a:pPr marL="742950" marR="0" lvl="0" indent="-742950" algn="l" defTabSz="914400" rtl="0" eaLnBrk="1" fontAlgn="auto" latinLnBrk="0" hangingPunct="1">
              <a:lnSpc>
                <a:spcPct val="100000"/>
              </a:lnSpc>
              <a:spcBef>
                <a:spcPts val="0"/>
              </a:spcBef>
              <a:spcAft>
                <a:spcPts val="0"/>
              </a:spcAft>
              <a:buClrTx/>
              <a:buSzTx/>
              <a:buFontTx/>
              <a:buAutoNum type="arabicPeriod"/>
              <a:tabLst/>
              <a:defRPr/>
            </a:pPr>
            <a:r>
              <a:rPr kumimoji="0" lang="en-US" sz="3200" b="0" i="0" u="none" strike="noStrike" kern="1200" cap="none" spc="0" normalizeH="0" baseline="0" noProof="0">
                <a:ln>
                  <a:noFill/>
                </a:ln>
                <a:solidFill>
                  <a:srgbClr val="383F7F"/>
                </a:solidFill>
                <a:effectLst/>
                <a:uLnTx/>
                <a:uFillTx/>
                <a:latin typeface="Cambria" panose="02040503050406030204" pitchFamily="18" charset="0"/>
                <a:ea typeface="Cambria" panose="02040503050406030204" pitchFamily="18" charset="0"/>
                <a:cs typeface="Calibri" panose="020F0502020204030204" pitchFamily="34" charset="0"/>
                <a:sym typeface="Roboto Italics"/>
              </a:rPr>
              <a:t>Continue up the hill</a:t>
            </a:r>
          </a:p>
          <a:p>
            <a:pPr marL="742950" marR="0" lvl="0" indent="-742950" algn="l" defTabSz="914400" rtl="0" eaLnBrk="1" fontAlgn="auto" latinLnBrk="0" hangingPunct="1">
              <a:lnSpc>
                <a:spcPct val="100000"/>
              </a:lnSpc>
              <a:spcBef>
                <a:spcPts val="0"/>
              </a:spcBef>
              <a:spcAft>
                <a:spcPts val="0"/>
              </a:spcAft>
              <a:buClrTx/>
              <a:buSzTx/>
              <a:buFontTx/>
              <a:buAutoNum type="arabicPeriod"/>
              <a:tabLst/>
              <a:defRPr/>
            </a:pPr>
            <a:r>
              <a:rPr lang="en-US" sz="3200">
                <a:solidFill>
                  <a:srgbClr val="383F7F"/>
                </a:solidFill>
                <a:latin typeface="Cambria" panose="02040503050406030204" pitchFamily="18" charset="0"/>
                <a:ea typeface="Cambria" panose="02040503050406030204" pitchFamily="18" charset="0"/>
                <a:cs typeface="Calibri" panose="020F0502020204030204" pitchFamily="34" charset="0"/>
                <a:sym typeface="Roboto Italics"/>
              </a:rPr>
              <a:t>Turn on Constitution Ave. and look for “public entrance” signs into Russell</a:t>
            </a:r>
            <a:endParaRPr kumimoji="0" lang="en-US" sz="3200" b="0" i="0" u="none" strike="noStrike" kern="1200" cap="none" spc="0" normalizeH="0" baseline="0" noProof="0">
              <a:ln>
                <a:noFill/>
              </a:ln>
              <a:solidFill>
                <a:srgbClr val="383F7F"/>
              </a:solidFill>
              <a:effectLst/>
              <a:uLnTx/>
              <a:uFillTx/>
              <a:latin typeface="Cambria" panose="02040503050406030204" pitchFamily="18" charset="0"/>
              <a:ea typeface="Cambria" panose="02040503050406030204" pitchFamily="18" charset="0"/>
              <a:cs typeface="Calibri" panose="020F0502020204030204" pitchFamily="34" charset="0"/>
              <a:sym typeface="Roboto Italics"/>
            </a:endParaRPr>
          </a:p>
        </p:txBody>
      </p:sp>
      <p:cxnSp>
        <p:nvCxnSpPr>
          <p:cNvPr id="12" name="Straight Connector 11">
            <a:extLst>
              <a:ext uri="{FF2B5EF4-FFF2-40B4-BE49-F238E27FC236}">
                <a16:creationId xmlns:a16="http://schemas.microsoft.com/office/drawing/2014/main" id="{6877F138-1110-2494-5481-046F7F061DD6}"/>
              </a:ext>
            </a:extLst>
          </p:cNvPr>
          <p:cNvCxnSpPr/>
          <p:nvPr/>
        </p:nvCxnSpPr>
        <p:spPr>
          <a:xfrm flipH="1">
            <a:off x="3424518" y="3872753"/>
            <a:ext cx="582706" cy="439271"/>
          </a:xfrm>
          <a:prstGeom prst="line">
            <a:avLst/>
          </a:prstGeom>
          <a:ln w="57150">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5" name="Straight Arrow Connector 14">
            <a:extLst>
              <a:ext uri="{FF2B5EF4-FFF2-40B4-BE49-F238E27FC236}">
                <a16:creationId xmlns:a16="http://schemas.microsoft.com/office/drawing/2014/main" id="{5D21F4DC-3F9A-A066-E434-141212ADED90}"/>
              </a:ext>
            </a:extLst>
          </p:cNvPr>
          <p:cNvCxnSpPr>
            <a:cxnSpLocks/>
          </p:cNvCxnSpPr>
          <p:nvPr/>
        </p:nvCxnSpPr>
        <p:spPr>
          <a:xfrm flipH="1" flipV="1">
            <a:off x="1731085" y="4119170"/>
            <a:ext cx="1739153" cy="170330"/>
          </a:xfrm>
          <a:prstGeom prst="straightConnector1">
            <a:avLst/>
          </a:prstGeom>
          <a:ln w="57150">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16" name="Oval 15">
            <a:extLst>
              <a:ext uri="{FF2B5EF4-FFF2-40B4-BE49-F238E27FC236}">
                <a16:creationId xmlns:a16="http://schemas.microsoft.com/office/drawing/2014/main" id="{522C1B25-FBDB-3979-1DEB-8CFA972BC1E9}"/>
              </a:ext>
            </a:extLst>
          </p:cNvPr>
          <p:cNvSpPr/>
          <p:nvPr/>
        </p:nvSpPr>
        <p:spPr>
          <a:xfrm>
            <a:off x="1399093" y="3291839"/>
            <a:ext cx="719328" cy="712231"/>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455404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8C5CFE-783F-8077-1920-638B6BE3AB38}"/>
            </a:ext>
          </a:extLst>
        </p:cNvPr>
        <p:cNvGrpSpPr/>
        <p:nvPr/>
      </p:nvGrpSpPr>
      <p:grpSpPr>
        <a:xfrm>
          <a:off x="0" y="0"/>
          <a:ext cx="0" cy="0"/>
          <a:chOff x="0" y="0"/>
          <a:chExt cx="0" cy="0"/>
        </a:xfrm>
      </p:grpSpPr>
      <p:sp>
        <p:nvSpPr>
          <p:cNvPr id="4" name="Freeform 2">
            <a:extLst>
              <a:ext uri="{FF2B5EF4-FFF2-40B4-BE49-F238E27FC236}">
                <a16:creationId xmlns:a16="http://schemas.microsoft.com/office/drawing/2014/main" id="{5749284F-B4F0-1834-ADC0-D98668C19CBE}"/>
              </a:ext>
            </a:extLst>
          </p:cNvPr>
          <p:cNvSpPr/>
          <p:nvPr/>
        </p:nvSpPr>
        <p:spPr>
          <a:xfrm rot="-5400000">
            <a:off x="2667000" y="-2667000"/>
            <a:ext cx="6858000" cy="12192000"/>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3"/>
            <a:stretch>
              <a:fillRect l="-21111" r="-21111"/>
            </a:stretch>
          </a:blipFill>
        </p:spPr>
        <p:txBody>
          <a:bodyPr/>
          <a:lstStyle/>
          <a:p>
            <a:endParaRPr lang="en-US" sz="1200"/>
          </a:p>
        </p:txBody>
      </p:sp>
      <p:grpSp>
        <p:nvGrpSpPr>
          <p:cNvPr id="6" name="Group 3">
            <a:extLst>
              <a:ext uri="{FF2B5EF4-FFF2-40B4-BE49-F238E27FC236}">
                <a16:creationId xmlns:a16="http://schemas.microsoft.com/office/drawing/2014/main" id="{7791543B-B100-72FB-E4E4-88B2FA605EF6}"/>
              </a:ext>
            </a:extLst>
          </p:cNvPr>
          <p:cNvGrpSpPr/>
          <p:nvPr/>
        </p:nvGrpSpPr>
        <p:grpSpPr>
          <a:xfrm>
            <a:off x="301373" y="304500"/>
            <a:ext cx="6448708" cy="6249001"/>
            <a:chOff x="0" y="0"/>
            <a:chExt cx="2547638" cy="2468741"/>
          </a:xfrm>
        </p:grpSpPr>
        <p:sp>
          <p:nvSpPr>
            <p:cNvPr id="8" name="Freeform 4">
              <a:extLst>
                <a:ext uri="{FF2B5EF4-FFF2-40B4-BE49-F238E27FC236}">
                  <a16:creationId xmlns:a16="http://schemas.microsoft.com/office/drawing/2014/main" id="{C07CAAFA-7473-1508-FD88-614964D61075}"/>
                </a:ext>
              </a:extLst>
            </p:cNvPr>
            <p:cNvSpPr/>
            <p:nvPr/>
          </p:nvSpPr>
          <p:spPr>
            <a:xfrm>
              <a:off x="0" y="0"/>
              <a:ext cx="2547638" cy="2468741"/>
            </a:xfrm>
            <a:custGeom>
              <a:avLst/>
              <a:gdLst/>
              <a:ahLst/>
              <a:cxnLst/>
              <a:rect l="l" t="t" r="r" b="b"/>
              <a:pathLst>
                <a:path w="2547638" h="2468741">
                  <a:moveTo>
                    <a:pt x="0" y="0"/>
                  </a:moveTo>
                  <a:lnTo>
                    <a:pt x="2547638" y="0"/>
                  </a:lnTo>
                  <a:lnTo>
                    <a:pt x="2547638" y="2468741"/>
                  </a:lnTo>
                  <a:lnTo>
                    <a:pt x="0" y="2468741"/>
                  </a:lnTo>
                  <a:close/>
                </a:path>
              </a:pathLst>
            </a:custGeom>
            <a:solidFill>
              <a:srgbClr val="FFFFFF"/>
            </a:solidFill>
          </p:spPr>
          <p:txBody>
            <a:bodyPr/>
            <a:lstStyle/>
            <a:p>
              <a:endParaRPr lang="en-US" sz="1200"/>
            </a:p>
          </p:txBody>
        </p:sp>
        <p:sp>
          <p:nvSpPr>
            <p:cNvPr id="9" name="TextBox 5">
              <a:extLst>
                <a:ext uri="{FF2B5EF4-FFF2-40B4-BE49-F238E27FC236}">
                  <a16:creationId xmlns:a16="http://schemas.microsoft.com/office/drawing/2014/main" id="{0FF7077F-9BA0-BD49-06D1-80CB13B9A9D3}"/>
                </a:ext>
              </a:extLst>
            </p:cNvPr>
            <p:cNvSpPr txBox="1"/>
            <p:nvPr/>
          </p:nvSpPr>
          <p:spPr>
            <a:xfrm>
              <a:off x="0" y="-38100"/>
              <a:ext cx="2547638" cy="2506841"/>
            </a:xfrm>
            <a:prstGeom prst="rect">
              <a:avLst/>
            </a:prstGeom>
          </p:spPr>
          <p:txBody>
            <a:bodyPr lIns="47625" tIns="47625" rIns="47625" bIns="47625" rtlCol="0" anchor="ctr"/>
            <a:lstStyle/>
            <a:p>
              <a:pPr algn="ctr">
                <a:lnSpc>
                  <a:spcPts val="1837"/>
                </a:lnSpc>
                <a:spcBef>
                  <a:spcPct val="0"/>
                </a:spcBef>
              </a:pPr>
              <a:endParaRPr sz="1200"/>
            </a:p>
          </p:txBody>
        </p:sp>
      </p:grpSp>
      <p:grpSp>
        <p:nvGrpSpPr>
          <p:cNvPr id="13" name="Group 9">
            <a:extLst>
              <a:ext uri="{FF2B5EF4-FFF2-40B4-BE49-F238E27FC236}">
                <a16:creationId xmlns:a16="http://schemas.microsoft.com/office/drawing/2014/main" id="{6A6625AA-954B-5A0A-76E9-F68887E51056}"/>
              </a:ext>
            </a:extLst>
          </p:cNvPr>
          <p:cNvGrpSpPr/>
          <p:nvPr/>
        </p:nvGrpSpPr>
        <p:grpSpPr>
          <a:xfrm rot="-5400000">
            <a:off x="6270419" y="954237"/>
            <a:ext cx="6875818" cy="4967345"/>
            <a:chOff x="0" y="0"/>
            <a:chExt cx="13751636" cy="9934690"/>
          </a:xfrm>
        </p:grpSpPr>
        <p:sp>
          <p:nvSpPr>
            <p:cNvPr id="14" name="Freeform 10">
              <a:extLst>
                <a:ext uri="{FF2B5EF4-FFF2-40B4-BE49-F238E27FC236}">
                  <a16:creationId xmlns:a16="http://schemas.microsoft.com/office/drawing/2014/main" id="{9056D520-7BA4-5E7E-2646-59766A7E4170}"/>
                </a:ext>
              </a:extLst>
            </p:cNvPr>
            <p:cNvSpPr/>
            <p:nvPr/>
          </p:nvSpPr>
          <p:spPr>
            <a:xfrm>
              <a:off x="0" y="0"/>
              <a:ext cx="13751688" cy="9934715"/>
            </a:xfrm>
            <a:custGeom>
              <a:avLst/>
              <a:gdLst/>
              <a:ahLst/>
              <a:cxnLst/>
              <a:rect l="l" t="t" r="r" b="b"/>
              <a:pathLst>
                <a:path w="13751688" h="9934715">
                  <a:moveTo>
                    <a:pt x="13751688" y="0"/>
                  </a:moveTo>
                  <a:lnTo>
                    <a:pt x="0" y="0"/>
                  </a:lnTo>
                  <a:lnTo>
                    <a:pt x="0" y="9934715"/>
                  </a:lnTo>
                  <a:lnTo>
                    <a:pt x="13751688" y="9934715"/>
                  </a:lnTo>
                  <a:close/>
                </a:path>
              </a:pathLst>
            </a:custGeom>
            <a:solidFill>
              <a:srgbClr val="383F7F"/>
            </a:solidFill>
          </p:spPr>
          <p:txBody>
            <a:bodyPr/>
            <a:lstStyle/>
            <a:p>
              <a:endParaRPr lang="en-US" sz="1200"/>
            </a:p>
          </p:txBody>
        </p:sp>
      </p:grpSp>
      <p:sp>
        <p:nvSpPr>
          <p:cNvPr id="15" name="TextBox 11">
            <a:extLst>
              <a:ext uri="{FF2B5EF4-FFF2-40B4-BE49-F238E27FC236}">
                <a16:creationId xmlns:a16="http://schemas.microsoft.com/office/drawing/2014/main" id="{032E4312-0AD2-DFB3-E8D9-A70D3E01E2DF}"/>
              </a:ext>
            </a:extLst>
          </p:cNvPr>
          <p:cNvSpPr txBox="1"/>
          <p:nvPr/>
        </p:nvSpPr>
        <p:spPr>
          <a:xfrm>
            <a:off x="7723899" y="1803400"/>
            <a:ext cx="3968858" cy="3949799"/>
          </a:xfrm>
          <a:prstGeom prst="rect">
            <a:avLst/>
          </a:prstGeom>
        </p:spPr>
        <p:txBody>
          <a:bodyPr lIns="0" tIns="0" rIns="0" bIns="0" rtlCol="0" anchor="t">
            <a:spAutoFit/>
          </a:bodyPr>
          <a:lstStyle/>
          <a:p>
            <a:pPr>
              <a:lnSpc>
                <a:spcPts val="2800"/>
              </a:lnSpc>
            </a:pPr>
            <a:r>
              <a:rPr lang="en-US" sz="2400">
                <a:solidFill>
                  <a:srgbClr val="FFFFFF"/>
                </a:solidFill>
                <a:latin typeface="Cambria" panose="02040503050406030204" pitchFamily="18" charset="0"/>
                <a:ea typeface="Cambria" panose="02040503050406030204" pitchFamily="18" charset="0"/>
                <a:cs typeface="Roboto"/>
                <a:sym typeface="Roboto"/>
              </a:rPr>
              <a:t>Senate v. House side</a:t>
            </a:r>
          </a:p>
          <a:p>
            <a:pPr>
              <a:lnSpc>
                <a:spcPts val="2800"/>
              </a:lnSpc>
            </a:pPr>
            <a:endParaRPr lang="en-US" sz="2400">
              <a:solidFill>
                <a:srgbClr val="FFFFFF"/>
              </a:solidFill>
              <a:latin typeface="Cambria" panose="02040503050406030204" pitchFamily="18" charset="0"/>
              <a:ea typeface="Cambria" panose="02040503050406030204" pitchFamily="18" charset="0"/>
              <a:cs typeface="Roboto"/>
              <a:sym typeface="Roboto"/>
            </a:endParaRPr>
          </a:p>
          <a:p>
            <a:pPr>
              <a:lnSpc>
                <a:spcPts val="2800"/>
              </a:lnSpc>
            </a:pPr>
            <a:r>
              <a:rPr lang="en-US" sz="2400">
                <a:solidFill>
                  <a:srgbClr val="FFFFFF"/>
                </a:solidFill>
                <a:latin typeface="Cambria" panose="02040503050406030204" pitchFamily="18" charset="0"/>
                <a:ea typeface="Cambria" panose="02040503050406030204" pitchFamily="18" charset="0"/>
                <a:cs typeface="Roboto"/>
                <a:sym typeface="Roboto"/>
              </a:rPr>
              <a:t>Visitor v. Staff entrances</a:t>
            </a:r>
          </a:p>
          <a:p>
            <a:pPr>
              <a:lnSpc>
                <a:spcPts val="2800"/>
              </a:lnSpc>
            </a:pPr>
            <a:endParaRPr lang="en-US" sz="2400">
              <a:solidFill>
                <a:srgbClr val="FFFFFF"/>
              </a:solidFill>
              <a:latin typeface="Cambria" panose="02040503050406030204" pitchFamily="18" charset="0"/>
              <a:ea typeface="Cambria" panose="02040503050406030204" pitchFamily="18" charset="0"/>
              <a:cs typeface="Roboto"/>
              <a:sym typeface="Roboto"/>
            </a:endParaRPr>
          </a:p>
          <a:p>
            <a:pPr>
              <a:lnSpc>
                <a:spcPts val="2800"/>
              </a:lnSpc>
            </a:pPr>
            <a:r>
              <a:rPr lang="en-US" sz="2400">
                <a:solidFill>
                  <a:srgbClr val="FFFFFF"/>
                </a:solidFill>
                <a:latin typeface="Cambria" panose="02040503050406030204" pitchFamily="18" charset="0"/>
                <a:ea typeface="Cambria" panose="02040503050406030204" pitchFamily="18" charset="0"/>
                <a:cs typeface="Roboto"/>
                <a:sym typeface="Roboto"/>
              </a:rPr>
              <a:t>0.5 miles between the sides</a:t>
            </a:r>
          </a:p>
          <a:p>
            <a:pPr marL="342900" indent="-342900">
              <a:lnSpc>
                <a:spcPts val="2800"/>
              </a:lnSpc>
              <a:buFont typeface="Arial" panose="020B0604020202020204" pitchFamily="34" charset="0"/>
              <a:buChar char="•"/>
            </a:pPr>
            <a:r>
              <a:rPr lang="en-US" sz="2400">
                <a:solidFill>
                  <a:srgbClr val="FFFFFF"/>
                </a:solidFill>
                <a:latin typeface="Cambria" panose="02040503050406030204" pitchFamily="18" charset="0"/>
                <a:ea typeface="Cambria" panose="02040503050406030204" pitchFamily="18" charset="0"/>
                <a:cs typeface="Roboto"/>
                <a:sym typeface="Roboto"/>
              </a:rPr>
              <a:t>10-20min of walking</a:t>
            </a:r>
          </a:p>
          <a:p>
            <a:pPr marL="342900" indent="-342900">
              <a:lnSpc>
                <a:spcPts val="2800"/>
              </a:lnSpc>
              <a:buFont typeface="Arial" panose="020B0604020202020204" pitchFamily="34" charset="0"/>
              <a:buChar char="•"/>
            </a:pPr>
            <a:r>
              <a:rPr lang="en-US" sz="2400">
                <a:solidFill>
                  <a:srgbClr val="FFFFFF"/>
                </a:solidFill>
                <a:latin typeface="Cambria" panose="02040503050406030204" pitchFamily="18" charset="0"/>
                <a:ea typeface="Cambria" panose="02040503050406030204" pitchFamily="18" charset="0"/>
                <a:cs typeface="Roboto"/>
                <a:sym typeface="Roboto"/>
              </a:rPr>
              <a:t>1-2min drive</a:t>
            </a:r>
          </a:p>
          <a:p>
            <a:pPr>
              <a:lnSpc>
                <a:spcPts val="2800"/>
              </a:lnSpc>
            </a:pPr>
            <a:endParaRPr lang="en-US" sz="2000">
              <a:solidFill>
                <a:srgbClr val="FFFFFF"/>
              </a:solidFill>
              <a:latin typeface="Cambria" panose="02040503050406030204" pitchFamily="18" charset="0"/>
              <a:ea typeface="Cambria" panose="02040503050406030204" pitchFamily="18" charset="0"/>
              <a:cs typeface="Roboto"/>
              <a:sym typeface="Roboto"/>
            </a:endParaRPr>
          </a:p>
          <a:p>
            <a:pPr>
              <a:lnSpc>
                <a:spcPts val="2800"/>
              </a:lnSpc>
            </a:pPr>
            <a:endParaRPr lang="en-US" sz="2000">
              <a:solidFill>
                <a:srgbClr val="FFFFFF"/>
              </a:solidFill>
              <a:latin typeface="Cambria" panose="02040503050406030204" pitchFamily="18" charset="0"/>
              <a:ea typeface="Cambria" panose="02040503050406030204" pitchFamily="18" charset="0"/>
              <a:cs typeface="Roboto"/>
              <a:sym typeface="Roboto"/>
            </a:endParaRPr>
          </a:p>
          <a:p>
            <a:pPr>
              <a:lnSpc>
                <a:spcPts val="2800"/>
              </a:lnSpc>
            </a:pPr>
            <a:r>
              <a:rPr lang="en-US" sz="2800" b="1">
                <a:solidFill>
                  <a:srgbClr val="FFFFFF"/>
                </a:solidFill>
                <a:latin typeface="Cambria" panose="02040503050406030204" pitchFamily="18" charset="0"/>
                <a:ea typeface="Cambria" panose="02040503050406030204" pitchFamily="18" charset="0"/>
                <a:cs typeface="Roboto"/>
                <a:sym typeface="Roboto"/>
              </a:rPr>
              <a:t>Plan for 15-30min to </a:t>
            </a:r>
          </a:p>
          <a:p>
            <a:pPr>
              <a:lnSpc>
                <a:spcPts val="2800"/>
              </a:lnSpc>
            </a:pPr>
            <a:r>
              <a:rPr lang="en-US" sz="2800" b="1">
                <a:solidFill>
                  <a:srgbClr val="FFFFFF"/>
                </a:solidFill>
                <a:latin typeface="Cambria" panose="02040503050406030204" pitchFamily="18" charset="0"/>
                <a:ea typeface="Cambria" panose="02040503050406030204" pitchFamily="18" charset="0"/>
                <a:cs typeface="Roboto"/>
                <a:sym typeface="Roboto"/>
              </a:rPr>
              <a:t>get through security</a:t>
            </a:r>
          </a:p>
        </p:txBody>
      </p:sp>
      <p:sp>
        <p:nvSpPr>
          <p:cNvPr id="5" name="TextBox 18">
            <a:extLst>
              <a:ext uri="{FF2B5EF4-FFF2-40B4-BE49-F238E27FC236}">
                <a16:creationId xmlns:a16="http://schemas.microsoft.com/office/drawing/2014/main" id="{47DDBC05-DB80-B23D-C019-8968B2A0CF5B}"/>
              </a:ext>
            </a:extLst>
          </p:cNvPr>
          <p:cNvSpPr txBox="1"/>
          <p:nvPr/>
        </p:nvSpPr>
        <p:spPr>
          <a:xfrm>
            <a:off x="7522991" y="384912"/>
            <a:ext cx="4367636" cy="813968"/>
          </a:xfrm>
          <a:prstGeom prst="rect">
            <a:avLst/>
          </a:prstGeom>
        </p:spPr>
        <p:txBody>
          <a:bodyPr lIns="0" tIns="0" rIns="0" bIns="0" rtlCol="0" anchor="t"/>
          <a:lstStyle/>
          <a:p>
            <a:pPr>
              <a:lnSpc>
                <a:spcPts val="4799"/>
              </a:lnSpc>
            </a:pPr>
            <a:r>
              <a:rPr lang="en-US" sz="4000" b="1">
                <a:solidFill>
                  <a:schemeClr val="bg1"/>
                </a:solidFill>
                <a:latin typeface="Cambria" panose="02040503050406030204" pitchFamily="18" charset="0"/>
                <a:ea typeface="Cambria" panose="02040503050406030204" pitchFamily="18" charset="0"/>
                <a:cs typeface="Calibri" panose="020F0502020204030204" pitchFamily="34" charset="0"/>
                <a:sym typeface="Roboto Slab Bold"/>
              </a:rPr>
              <a:t>Navigating the Hill</a:t>
            </a:r>
          </a:p>
        </p:txBody>
      </p:sp>
      <p:pic>
        <p:nvPicPr>
          <p:cNvPr id="2" name="Picture 1" descr="Map of the U.S. Capitol campus' accessible path.">
            <a:extLst>
              <a:ext uri="{FF2B5EF4-FFF2-40B4-BE49-F238E27FC236}">
                <a16:creationId xmlns:a16="http://schemas.microsoft.com/office/drawing/2014/main" id="{596B5DF2-D7BF-6943-EA64-E6EC8EAC1380}"/>
              </a:ext>
            </a:extLst>
          </p:cNvPr>
          <p:cNvPicPr>
            <a:picLocks noChangeAspect="1"/>
          </p:cNvPicPr>
          <p:nvPr/>
        </p:nvPicPr>
        <p:blipFill>
          <a:blip r:embed="rId4"/>
          <a:stretch>
            <a:fillRect/>
          </a:stretch>
        </p:blipFill>
        <p:spPr>
          <a:xfrm>
            <a:off x="499243" y="486734"/>
            <a:ext cx="5878408" cy="5884532"/>
          </a:xfrm>
          <a:prstGeom prst="rect">
            <a:avLst/>
          </a:prstGeom>
        </p:spPr>
      </p:pic>
      <p:grpSp>
        <p:nvGrpSpPr>
          <p:cNvPr id="11" name="Group 7">
            <a:extLst>
              <a:ext uri="{FF2B5EF4-FFF2-40B4-BE49-F238E27FC236}">
                <a16:creationId xmlns:a16="http://schemas.microsoft.com/office/drawing/2014/main" id="{27D25C62-6A6F-3091-3C9E-69185F2AD86D}"/>
              </a:ext>
            </a:extLst>
          </p:cNvPr>
          <p:cNvGrpSpPr/>
          <p:nvPr/>
        </p:nvGrpSpPr>
        <p:grpSpPr>
          <a:xfrm rot="-5400000">
            <a:off x="3698620" y="3349783"/>
            <a:ext cx="6875818" cy="176252"/>
            <a:chOff x="0" y="0"/>
            <a:chExt cx="13751636" cy="352504"/>
          </a:xfrm>
        </p:grpSpPr>
        <p:sp>
          <p:nvSpPr>
            <p:cNvPr id="12" name="Freeform 8">
              <a:extLst>
                <a:ext uri="{FF2B5EF4-FFF2-40B4-BE49-F238E27FC236}">
                  <a16:creationId xmlns:a16="http://schemas.microsoft.com/office/drawing/2014/main" id="{77C6C82B-569A-36CE-0307-EB941DA6777B}"/>
                </a:ext>
              </a:extLst>
            </p:cNvPr>
            <p:cNvSpPr/>
            <p:nvPr/>
          </p:nvSpPr>
          <p:spPr>
            <a:xfrm>
              <a:off x="0" y="0"/>
              <a:ext cx="13751688" cy="352530"/>
            </a:xfrm>
            <a:custGeom>
              <a:avLst/>
              <a:gdLst/>
              <a:ahLst/>
              <a:cxnLst/>
              <a:rect l="l" t="t" r="r" b="b"/>
              <a:pathLst>
                <a:path w="13751688" h="352530">
                  <a:moveTo>
                    <a:pt x="13751688" y="0"/>
                  </a:moveTo>
                  <a:lnTo>
                    <a:pt x="0" y="0"/>
                  </a:lnTo>
                  <a:lnTo>
                    <a:pt x="0" y="352530"/>
                  </a:lnTo>
                  <a:lnTo>
                    <a:pt x="13751688" y="352530"/>
                  </a:lnTo>
                  <a:close/>
                </a:path>
              </a:pathLst>
            </a:custGeom>
            <a:solidFill>
              <a:srgbClr val="FFFFFF"/>
            </a:solidFill>
          </p:spPr>
          <p:txBody>
            <a:bodyPr/>
            <a:lstStyle/>
            <a:p>
              <a:endParaRPr lang="en-US" sz="1200"/>
            </a:p>
          </p:txBody>
        </p:sp>
      </p:grpSp>
    </p:spTree>
    <p:extLst>
      <p:ext uri="{BB962C8B-B14F-4D97-AF65-F5344CB8AC3E}">
        <p14:creationId xmlns:p14="http://schemas.microsoft.com/office/powerpoint/2010/main" val="10253095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6445D9-5DF2-1858-5C80-7F8BD4E54D22}"/>
            </a:ext>
          </a:extLst>
        </p:cNvPr>
        <p:cNvGrpSpPr/>
        <p:nvPr/>
      </p:nvGrpSpPr>
      <p:grpSpPr>
        <a:xfrm>
          <a:off x="0" y="0"/>
          <a:ext cx="0" cy="0"/>
          <a:chOff x="0" y="0"/>
          <a:chExt cx="0" cy="0"/>
        </a:xfrm>
      </p:grpSpPr>
      <p:sp>
        <p:nvSpPr>
          <p:cNvPr id="4" name="Freeform 2">
            <a:extLst>
              <a:ext uri="{FF2B5EF4-FFF2-40B4-BE49-F238E27FC236}">
                <a16:creationId xmlns:a16="http://schemas.microsoft.com/office/drawing/2014/main" id="{63D13F88-A4EB-EEE5-C6C7-6366BAFC028A}"/>
              </a:ext>
            </a:extLst>
          </p:cNvPr>
          <p:cNvSpPr/>
          <p:nvPr/>
        </p:nvSpPr>
        <p:spPr>
          <a:xfrm rot="-5400000">
            <a:off x="-658960" y="658959"/>
            <a:ext cx="6858000" cy="5540081"/>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3"/>
            <a:stretch>
              <a:fillRect l="-21111" t="-1" r="-21111" b="-120068"/>
            </a:stretch>
          </a:blipFill>
        </p:spPr>
        <p:txBody>
          <a:bodyPr/>
          <a:lstStyle/>
          <a:p>
            <a:endParaRPr lang="en-US" sz="1200"/>
          </a:p>
        </p:txBody>
      </p:sp>
      <p:grpSp>
        <p:nvGrpSpPr>
          <p:cNvPr id="13" name="Group 9">
            <a:extLst>
              <a:ext uri="{FF2B5EF4-FFF2-40B4-BE49-F238E27FC236}">
                <a16:creationId xmlns:a16="http://schemas.microsoft.com/office/drawing/2014/main" id="{1ED62E01-0DFC-37D9-5970-330F8CF63AA4}"/>
              </a:ext>
            </a:extLst>
          </p:cNvPr>
          <p:cNvGrpSpPr/>
          <p:nvPr/>
        </p:nvGrpSpPr>
        <p:grpSpPr>
          <a:xfrm rot="-5400000">
            <a:off x="6132814" y="816630"/>
            <a:ext cx="6875818" cy="5242559"/>
            <a:chOff x="0" y="0"/>
            <a:chExt cx="13751636" cy="9934690"/>
          </a:xfrm>
        </p:grpSpPr>
        <p:sp>
          <p:nvSpPr>
            <p:cNvPr id="14" name="Freeform 10">
              <a:extLst>
                <a:ext uri="{FF2B5EF4-FFF2-40B4-BE49-F238E27FC236}">
                  <a16:creationId xmlns:a16="http://schemas.microsoft.com/office/drawing/2014/main" id="{E54FA613-2EFD-B783-D58B-FC36BB96B68B}"/>
                </a:ext>
              </a:extLst>
            </p:cNvPr>
            <p:cNvSpPr/>
            <p:nvPr/>
          </p:nvSpPr>
          <p:spPr>
            <a:xfrm>
              <a:off x="0" y="0"/>
              <a:ext cx="13751688" cy="9934715"/>
            </a:xfrm>
            <a:custGeom>
              <a:avLst/>
              <a:gdLst/>
              <a:ahLst/>
              <a:cxnLst/>
              <a:rect l="l" t="t" r="r" b="b"/>
              <a:pathLst>
                <a:path w="13751688" h="9934715">
                  <a:moveTo>
                    <a:pt x="13751688" y="0"/>
                  </a:moveTo>
                  <a:lnTo>
                    <a:pt x="0" y="0"/>
                  </a:lnTo>
                  <a:lnTo>
                    <a:pt x="0" y="9934715"/>
                  </a:lnTo>
                  <a:lnTo>
                    <a:pt x="13751688" y="9934715"/>
                  </a:lnTo>
                  <a:close/>
                </a:path>
              </a:pathLst>
            </a:custGeom>
            <a:solidFill>
              <a:srgbClr val="383F7F"/>
            </a:solidFill>
          </p:spPr>
          <p:txBody>
            <a:bodyPr/>
            <a:lstStyle/>
            <a:p>
              <a:endParaRPr lang="en-US" sz="1200"/>
            </a:p>
          </p:txBody>
        </p:sp>
      </p:grpSp>
      <p:sp>
        <p:nvSpPr>
          <p:cNvPr id="15" name="TextBox 11">
            <a:extLst>
              <a:ext uri="{FF2B5EF4-FFF2-40B4-BE49-F238E27FC236}">
                <a16:creationId xmlns:a16="http://schemas.microsoft.com/office/drawing/2014/main" id="{6EFEE836-1D1A-380F-4643-18DF74012774}"/>
              </a:ext>
            </a:extLst>
          </p:cNvPr>
          <p:cNvSpPr txBox="1"/>
          <p:nvPr/>
        </p:nvSpPr>
        <p:spPr>
          <a:xfrm>
            <a:off x="7511121" y="1393227"/>
            <a:ext cx="3968858" cy="4636462"/>
          </a:xfrm>
          <a:prstGeom prst="rect">
            <a:avLst/>
          </a:prstGeom>
        </p:spPr>
        <p:txBody>
          <a:bodyPr lIns="0" tIns="0" rIns="0" bIns="0" rtlCol="0" anchor="t">
            <a:spAutoFit/>
          </a:bodyPr>
          <a:lstStyle/>
          <a:p>
            <a:pPr>
              <a:lnSpc>
                <a:spcPts val="2800"/>
              </a:lnSpc>
            </a:pPr>
            <a:r>
              <a:rPr lang="en-US" sz="2000">
                <a:solidFill>
                  <a:srgbClr val="FFFFFF"/>
                </a:solidFill>
                <a:latin typeface="Cambria" panose="02040503050406030204" pitchFamily="18" charset="0"/>
                <a:ea typeface="Cambria" panose="02040503050406030204" pitchFamily="18" charset="0"/>
                <a:cs typeface="Roboto"/>
                <a:sym typeface="Roboto"/>
              </a:rPr>
              <a:t>Senate Office Buildings:</a:t>
            </a:r>
          </a:p>
          <a:p>
            <a:pPr marL="342900" indent="-342900">
              <a:lnSpc>
                <a:spcPts val="2800"/>
              </a:lnSpc>
              <a:buFont typeface="Arial" panose="020B0604020202020204" pitchFamily="34" charset="0"/>
              <a:buChar char="•"/>
            </a:pPr>
            <a:r>
              <a:rPr lang="en-US" sz="2000">
                <a:solidFill>
                  <a:srgbClr val="FFFFFF"/>
                </a:solidFill>
                <a:latin typeface="Cambria" panose="02040503050406030204" pitchFamily="18" charset="0"/>
                <a:ea typeface="Cambria" panose="02040503050406030204" pitchFamily="18" charset="0"/>
                <a:cs typeface="Roboto"/>
                <a:sym typeface="Roboto"/>
              </a:rPr>
              <a:t>Russell Senate Office Building</a:t>
            </a:r>
          </a:p>
          <a:p>
            <a:pPr marL="342900" indent="-342900">
              <a:lnSpc>
                <a:spcPts val="2800"/>
              </a:lnSpc>
              <a:buFont typeface="Arial" panose="020B0604020202020204" pitchFamily="34" charset="0"/>
              <a:buChar char="•"/>
            </a:pPr>
            <a:r>
              <a:rPr lang="en-US" sz="2000">
                <a:solidFill>
                  <a:srgbClr val="FFFFFF"/>
                </a:solidFill>
                <a:latin typeface="Cambria" panose="02040503050406030204" pitchFamily="18" charset="0"/>
                <a:ea typeface="Cambria" panose="02040503050406030204" pitchFamily="18" charset="0"/>
                <a:cs typeface="Roboto"/>
                <a:sym typeface="Roboto"/>
              </a:rPr>
              <a:t>Dirksen Senate Office Building</a:t>
            </a:r>
          </a:p>
          <a:p>
            <a:pPr marL="342900" indent="-342900">
              <a:lnSpc>
                <a:spcPts val="2800"/>
              </a:lnSpc>
              <a:buFont typeface="Arial" panose="020B0604020202020204" pitchFamily="34" charset="0"/>
              <a:buChar char="•"/>
            </a:pPr>
            <a:r>
              <a:rPr lang="en-US" sz="2000">
                <a:solidFill>
                  <a:srgbClr val="FFFFFF"/>
                </a:solidFill>
                <a:latin typeface="Cambria" panose="02040503050406030204" pitchFamily="18" charset="0"/>
                <a:ea typeface="Cambria" panose="02040503050406030204" pitchFamily="18" charset="0"/>
                <a:cs typeface="Roboto"/>
                <a:sym typeface="Roboto"/>
              </a:rPr>
              <a:t>Hart Senate Office Building</a:t>
            </a:r>
          </a:p>
          <a:p>
            <a:pPr>
              <a:lnSpc>
                <a:spcPts val="2800"/>
              </a:lnSpc>
            </a:pPr>
            <a:endParaRPr lang="en-US" sz="2000">
              <a:solidFill>
                <a:srgbClr val="FFFFFF"/>
              </a:solidFill>
              <a:latin typeface="Cambria" panose="02040503050406030204" pitchFamily="18" charset="0"/>
              <a:ea typeface="Cambria" panose="02040503050406030204" pitchFamily="18" charset="0"/>
              <a:cs typeface="Roboto"/>
              <a:sym typeface="Roboto"/>
            </a:endParaRPr>
          </a:p>
          <a:p>
            <a:pPr>
              <a:lnSpc>
                <a:spcPts val="2800"/>
              </a:lnSpc>
            </a:pPr>
            <a:r>
              <a:rPr lang="en-US" sz="2000">
                <a:solidFill>
                  <a:srgbClr val="FFFFFF"/>
                </a:solidFill>
                <a:latin typeface="Cambria" panose="02040503050406030204" pitchFamily="18" charset="0"/>
                <a:ea typeface="Cambria" panose="02040503050406030204" pitchFamily="18" charset="0"/>
                <a:cs typeface="Roboto"/>
                <a:sym typeface="Roboto"/>
              </a:rPr>
              <a:t>Metro accessible via Union Station</a:t>
            </a:r>
          </a:p>
          <a:p>
            <a:pPr>
              <a:lnSpc>
                <a:spcPts val="2800"/>
              </a:lnSpc>
            </a:pPr>
            <a:endParaRPr lang="en-US" sz="2000">
              <a:solidFill>
                <a:srgbClr val="FFFFFF"/>
              </a:solidFill>
              <a:latin typeface="Cambria" panose="02040503050406030204" pitchFamily="18" charset="0"/>
              <a:ea typeface="Cambria" panose="02040503050406030204" pitchFamily="18" charset="0"/>
              <a:cs typeface="Roboto"/>
              <a:sym typeface="Roboto"/>
            </a:endParaRPr>
          </a:p>
          <a:p>
            <a:pPr>
              <a:lnSpc>
                <a:spcPts val="2800"/>
              </a:lnSpc>
            </a:pPr>
            <a:r>
              <a:rPr lang="en-US" sz="2000">
                <a:solidFill>
                  <a:srgbClr val="FFFFFF"/>
                </a:solidFill>
                <a:latin typeface="Cambria" panose="02040503050406030204" pitchFamily="18" charset="0"/>
                <a:ea typeface="Cambria" panose="02040503050406030204" pitchFamily="18" charset="0"/>
                <a:cs typeface="Roboto"/>
                <a:sym typeface="Roboto"/>
              </a:rPr>
              <a:t>Uber drop-off on Constitution Ave.</a:t>
            </a:r>
          </a:p>
          <a:p>
            <a:pPr>
              <a:lnSpc>
                <a:spcPts val="2800"/>
              </a:lnSpc>
            </a:pPr>
            <a:endParaRPr lang="en-US" sz="2000">
              <a:solidFill>
                <a:srgbClr val="FFFFFF"/>
              </a:solidFill>
              <a:latin typeface="Cambria" panose="02040503050406030204" pitchFamily="18" charset="0"/>
              <a:ea typeface="Cambria" panose="02040503050406030204" pitchFamily="18" charset="0"/>
              <a:cs typeface="Roboto"/>
              <a:sym typeface="Roboto"/>
            </a:endParaRPr>
          </a:p>
          <a:p>
            <a:pPr>
              <a:lnSpc>
                <a:spcPts val="2800"/>
              </a:lnSpc>
            </a:pPr>
            <a:r>
              <a:rPr lang="en-US" sz="2000">
                <a:solidFill>
                  <a:srgbClr val="FFFFFF"/>
                </a:solidFill>
                <a:latin typeface="Cambria" panose="02040503050406030204" pitchFamily="18" charset="0"/>
                <a:ea typeface="Cambria" panose="02040503050406030204" pitchFamily="18" charset="0"/>
                <a:cs typeface="Roboto"/>
                <a:sym typeface="Roboto"/>
              </a:rPr>
              <a:t>Prefixes to know:</a:t>
            </a:r>
          </a:p>
          <a:p>
            <a:pPr marL="342900" indent="-342900">
              <a:lnSpc>
                <a:spcPts val="2800"/>
              </a:lnSpc>
              <a:buFont typeface="Arial" panose="020B0604020202020204" pitchFamily="34" charset="0"/>
              <a:buChar char="•"/>
            </a:pPr>
            <a:r>
              <a:rPr lang="en-US" sz="2000">
                <a:solidFill>
                  <a:srgbClr val="FFFFFF"/>
                </a:solidFill>
                <a:latin typeface="Cambria" panose="02040503050406030204" pitchFamily="18" charset="0"/>
                <a:ea typeface="Cambria" panose="02040503050406030204" pitchFamily="18" charset="0"/>
                <a:cs typeface="Roboto"/>
                <a:sym typeface="Roboto"/>
              </a:rPr>
              <a:t>Russell – SR</a:t>
            </a:r>
          </a:p>
          <a:p>
            <a:pPr marL="342900" indent="-342900">
              <a:lnSpc>
                <a:spcPts val="2800"/>
              </a:lnSpc>
              <a:buFont typeface="Arial" panose="020B0604020202020204" pitchFamily="34" charset="0"/>
              <a:buChar char="•"/>
            </a:pPr>
            <a:r>
              <a:rPr lang="en-US" sz="2000">
                <a:solidFill>
                  <a:srgbClr val="FFFFFF"/>
                </a:solidFill>
                <a:latin typeface="Cambria" panose="02040503050406030204" pitchFamily="18" charset="0"/>
                <a:ea typeface="Cambria" panose="02040503050406030204" pitchFamily="18" charset="0"/>
                <a:cs typeface="Roboto"/>
                <a:sym typeface="Roboto"/>
              </a:rPr>
              <a:t>Dirksen – SD</a:t>
            </a:r>
          </a:p>
          <a:p>
            <a:pPr marL="342900" indent="-342900">
              <a:lnSpc>
                <a:spcPts val="2800"/>
              </a:lnSpc>
              <a:buFont typeface="Arial" panose="020B0604020202020204" pitchFamily="34" charset="0"/>
              <a:buChar char="•"/>
            </a:pPr>
            <a:r>
              <a:rPr lang="en-US" sz="2000">
                <a:solidFill>
                  <a:srgbClr val="FFFFFF"/>
                </a:solidFill>
                <a:latin typeface="Cambria" panose="02040503050406030204" pitchFamily="18" charset="0"/>
                <a:ea typeface="Cambria" panose="02040503050406030204" pitchFamily="18" charset="0"/>
                <a:cs typeface="Roboto"/>
                <a:sym typeface="Roboto"/>
              </a:rPr>
              <a:t>Hart – SH</a:t>
            </a:r>
          </a:p>
        </p:txBody>
      </p:sp>
      <p:sp>
        <p:nvSpPr>
          <p:cNvPr id="5" name="TextBox 18">
            <a:extLst>
              <a:ext uri="{FF2B5EF4-FFF2-40B4-BE49-F238E27FC236}">
                <a16:creationId xmlns:a16="http://schemas.microsoft.com/office/drawing/2014/main" id="{8B5052D3-DA43-FBA3-BB83-882CDDE9BF1C}"/>
              </a:ext>
            </a:extLst>
          </p:cNvPr>
          <p:cNvSpPr txBox="1"/>
          <p:nvPr/>
        </p:nvSpPr>
        <p:spPr>
          <a:xfrm>
            <a:off x="7511121" y="304074"/>
            <a:ext cx="4367636" cy="813968"/>
          </a:xfrm>
          <a:prstGeom prst="rect">
            <a:avLst/>
          </a:prstGeom>
        </p:spPr>
        <p:txBody>
          <a:bodyPr lIns="0" tIns="0" rIns="0" bIns="0" rtlCol="0" anchor="t"/>
          <a:lstStyle/>
          <a:p>
            <a:pPr>
              <a:lnSpc>
                <a:spcPts val="4799"/>
              </a:lnSpc>
            </a:pPr>
            <a:r>
              <a:rPr lang="en-US" sz="4000" b="1">
                <a:solidFill>
                  <a:schemeClr val="bg1"/>
                </a:solidFill>
                <a:latin typeface="Cambria" panose="02040503050406030204" pitchFamily="18" charset="0"/>
                <a:ea typeface="Cambria" panose="02040503050406030204" pitchFamily="18" charset="0"/>
                <a:cs typeface="Calibri" panose="020F0502020204030204" pitchFamily="34" charset="0"/>
                <a:sym typeface="Roboto Slab Bold"/>
              </a:rPr>
              <a:t>Senate Side</a:t>
            </a:r>
          </a:p>
        </p:txBody>
      </p:sp>
      <p:grpSp>
        <p:nvGrpSpPr>
          <p:cNvPr id="6" name="Group 3">
            <a:extLst>
              <a:ext uri="{FF2B5EF4-FFF2-40B4-BE49-F238E27FC236}">
                <a16:creationId xmlns:a16="http://schemas.microsoft.com/office/drawing/2014/main" id="{F3417757-4F05-A7F5-B4AB-CF9D9614E007}"/>
              </a:ext>
            </a:extLst>
          </p:cNvPr>
          <p:cNvGrpSpPr/>
          <p:nvPr/>
        </p:nvGrpSpPr>
        <p:grpSpPr>
          <a:xfrm>
            <a:off x="458849" y="313395"/>
            <a:ext cx="4621151" cy="6249001"/>
            <a:chOff x="0" y="0"/>
            <a:chExt cx="2547638" cy="2468741"/>
          </a:xfrm>
        </p:grpSpPr>
        <p:sp>
          <p:nvSpPr>
            <p:cNvPr id="8" name="Freeform 4">
              <a:extLst>
                <a:ext uri="{FF2B5EF4-FFF2-40B4-BE49-F238E27FC236}">
                  <a16:creationId xmlns:a16="http://schemas.microsoft.com/office/drawing/2014/main" id="{7A562EE1-C851-1A62-A159-13EABF58F8DA}"/>
                </a:ext>
              </a:extLst>
            </p:cNvPr>
            <p:cNvSpPr/>
            <p:nvPr/>
          </p:nvSpPr>
          <p:spPr>
            <a:xfrm>
              <a:off x="0" y="0"/>
              <a:ext cx="2547638" cy="2468741"/>
            </a:xfrm>
            <a:custGeom>
              <a:avLst/>
              <a:gdLst/>
              <a:ahLst/>
              <a:cxnLst/>
              <a:rect l="l" t="t" r="r" b="b"/>
              <a:pathLst>
                <a:path w="2547638" h="2468741">
                  <a:moveTo>
                    <a:pt x="0" y="0"/>
                  </a:moveTo>
                  <a:lnTo>
                    <a:pt x="2547638" y="0"/>
                  </a:lnTo>
                  <a:lnTo>
                    <a:pt x="2547638" y="2468741"/>
                  </a:lnTo>
                  <a:lnTo>
                    <a:pt x="0" y="2468741"/>
                  </a:lnTo>
                  <a:close/>
                </a:path>
              </a:pathLst>
            </a:custGeom>
            <a:solidFill>
              <a:srgbClr val="FFFFFF"/>
            </a:solidFill>
          </p:spPr>
          <p:txBody>
            <a:bodyPr/>
            <a:lstStyle/>
            <a:p>
              <a:endParaRPr lang="en-US" sz="1200"/>
            </a:p>
          </p:txBody>
        </p:sp>
        <p:sp>
          <p:nvSpPr>
            <p:cNvPr id="9" name="TextBox 5">
              <a:extLst>
                <a:ext uri="{FF2B5EF4-FFF2-40B4-BE49-F238E27FC236}">
                  <a16:creationId xmlns:a16="http://schemas.microsoft.com/office/drawing/2014/main" id="{BB3F3DF7-D6FB-B714-F9C0-280941D9E23D}"/>
                </a:ext>
              </a:extLst>
            </p:cNvPr>
            <p:cNvSpPr txBox="1"/>
            <p:nvPr/>
          </p:nvSpPr>
          <p:spPr>
            <a:xfrm>
              <a:off x="0" y="-38100"/>
              <a:ext cx="2547638" cy="2506841"/>
            </a:xfrm>
            <a:prstGeom prst="rect">
              <a:avLst/>
            </a:prstGeom>
          </p:spPr>
          <p:txBody>
            <a:bodyPr lIns="47625" tIns="47625" rIns="47625" bIns="47625" rtlCol="0" anchor="ctr"/>
            <a:lstStyle/>
            <a:p>
              <a:pPr algn="ctr">
                <a:lnSpc>
                  <a:spcPts val="1837"/>
                </a:lnSpc>
                <a:spcBef>
                  <a:spcPct val="0"/>
                </a:spcBef>
              </a:pPr>
              <a:endParaRPr sz="1200"/>
            </a:p>
          </p:txBody>
        </p:sp>
      </p:grpSp>
      <p:pic>
        <p:nvPicPr>
          <p:cNvPr id="2" name="Picture 1" descr="Map of the U.S. Capitol campus' accessible path.">
            <a:extLst>
              <a:ext uri="{FF2B5EF4-FFF2-40B4-BE49-F238E27FC236}">
                <a16:creationId xmlns:a16="http://schemas.microsoft.com/office/drawing/2014/main" id="{F0EA1DD6-32AE-F66B-1412-DF2DF72F4FAE}"/>
              </a:ext>
            </a:extLst>
          </p:cNvPr>
          <p:cNvPicPr>
            <a:picLocks noChangeAspect="1"/>
          </p:cNvPicPr>
          <p:nvPr/>
        </p:nvPicPr>
        <p:blipFill>
          <a:blip r:embed="rId4"/>
          <a:srcRect l="45952" t="1133" r="17408" b="47813"/>
          <a:stretch>
            <a:fillRect/>
          </a:stretch>
        </p:blipFill>
        <p:spPr>
          <a:xfrm>
            <a:off x="651925" y="484398"/>
            <a:ext cx="4234997" cy="5906994"/>
          </a:xfrm>
          <a:prstGeom prst="rect">
            <a:avLst/>
          </a:prstGeom>
        </p:spPr>
      </p:pic>
      <p:sp>
        <p:nvSpPr>
          <p:cNvPr id="10" name="Oval 9">
            <a:extLst>
              <a:ext uri="{FF2B5EF4-FFF2-40B4-BE49-F238E27FC236}">
                <a16:creationId xmlns:a16="http://schemas.microsoft.com/office/drawing/2014/main" id="{C8E414EF-8BF5-B2DA-D586-D1546FB11BED}"/>
              </a:ext>
            </a:extLst>
          </p:cNvPr>
          <p:cNvSpPr/>
          <p:nvPr/>
        </p:nvSpPr>
        <p:spPr>
          <a:xfrm>
            <a:off x="2001520" y="3759200"/>
            <a:ext cx="994839" cy="975360"/>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430456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24DD40-1B29-8F2E-55D9-729DC8FEDBC7}"/>
            </a:ext>
          </a:extLst>
        </p:cNvPr>
        <p:cNvGrpSpPr/>
        <p:nvPr/>
      </p:nvGrpSpPr>
      <p:grpSpPr>
        <a:xfrm>
          <a:off x="0" y="0"/>
          <a:ext cx="0" cy="0"/>
          <a:chOff x="0" y="0"/>
          <a:chExt cx="0" cy="0"/>
        </a:xfrm>
      </p:grpSpPr>
      <p:sp>
        <p:nvSpPr>
          <p:cNvPr id="4" name="Freeform 2">
            <a:extLst>
              <a:ext uri="{FF2B5EF4-FFF2-40B4-BE49-F238E27FC236}">
                <a16:creationId xmlns:a16="http://schemas.microsoft.com/office/drawing/2014/main" id="{C1F6BCF2-9AFE-1E8A-9248-C116202BAC11}"/>
              </a:ext>
            </a:extLst>
          </p:cNvPr>
          <p:cNvSpPr/>
          <p:nvPr/>
        </p:nvSpPr>
        <p:spPr>
          <a:xfrm rot="-5400000">
            <a:off x="-658960" y="658959"/>
            <a:ext cx="6858000" cy="5540081"/>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3"/>
            <a:stretch>
              <a:fillRect l="-21111" t="-1" r="-21111" b="-120068"/>
            </a:stretch>
          </a:blipFill>
        </p:spPr>
        <p:txBody>
          <a:bodyPr/>
          <a:lstStyle/>
          <a:p>
            <a:endParaRPr lang="en-US" sz="1200"/>
          </a:p>
        </p:txBody>
      </p:sp>
      <p:grpSp>
        <p:nvGrpSpPr>
          <p:cNvPr id="13" name="Group 9">
            <a:extLst>
              <a:ext uri="{FF2B5EF4-FFF2-40B4-BE49-F238E27FC236}">
                <a16:creationId xmlns:a16="http://schemas.microsoft.com/office/drawing/2014/main" id="{700E7DEB-F685-F18C-9289-7274B452FA87}"/>
              </a:ext>
            </a:extLst>
          </p:cNvPr>
          <p:cNvGrpSpPr/>
          <p:nvPr/>
        </p:nvGrpSpPr>
        <p:grpSpPr>
          <a:xfrm rot="-5400000">
            <a:off x="6132814" y="816630"/>
            <a:ext cx="6875818" cy="5242559"/>
            <a:chOff x="0" y="0"/>
            <a:chExt cx="13751636" cy="9934690"/>
          </a:xfrm>
        </p:grpSpPr>
        <p:sp>
          <p:nvSpPr>
            <p:cNvPr id="14" name="Freeform 10">
              <a:extLst>
                <a:ext uri="{FF2B5EF4-FFF2-40B4-BE49-F238E27FC236}">
                  <a16:creationId xmlns:a16="http://schemas.microsoft.com/office/drawing/2014/main" id="{6A0090AE-76F8-41BF-8DBF-6C9CFDEF517A}"/>
                </a:ext>
              </a:extLst>
            </p:cNvPr>
            <p:cNvSpPr/>
            <p:nvPr/>
          </p:nvSpPr>
          <p:spPr>
            <a:xfrm>
              <a:off x="0" y="0"/>
              <a:ext cx="13751688" cy="9934715"/>
            </a:xfrm>
            <a:custGeom>
              <a:avLst/>
              <a:gdLst/>
              <a:ahLst/>
              <a:cxnLst/>
              <a:rect l="l" t="t" r="r" b="b"/>
              <a:pathLst>
                <a:path w="13751688" h="9934715">
                  <a:moveTo>
                    <a:pt x="13751688" y="0"/>
                  </a:moveTo>
                  <a:lnTo>
                    <a:pt x="0" y="0"/>
                  </a:lnTo>
                  <a:lnTo>
                    <a:pt x="0" y="9934715"/>
                  </a:lnTo>
                  <a:lnTo>
                    <a:pt x="13751688" y="9934715"/>
                  </a:lnTo>
                  <a:close/>
                </a:path>
              </a:pathLst>
            </a:custGeom>
            <a:solidFill>
              <a:srgbClr val="383F7F"/>
            </a:solidFill>
          </p:spPr>
          <p:txBody>
            <a:bodyPr/>
            <a:lstStyle/>
            <a:p>
              <a:endParaRPr lang="en-US" sz="1200"/>
            </a:p>
          </p:txBody>
        </p:sp>
      </p:grpSp>
      <p:sp>
        <p:nvSpPr>
          <p:cNvPr id="15" name="TextBox 11">
            <a:extLst>
              <a:ext uri="{FF2B5EF4-FFF2-40B4-BE49-F238E27FC236}">
                <a16:creationId xmlns:a16="http://schemas.microsoft.com/office/drawing/2014/main" id="{8B178920-470A-470E-706D-314FB56A17BE}"/>
              </a:ext>
            </a:extLst>
          </p:cNvPr>
          <p:cNvSpPr txBox="1"/>
          <p:nvPr/>
        </p:nvSpPr>
        <p:spPr>
          <a:xfrm>
            <a:off x="7511121" y="1393227"/>
            <a:ext cx="3968858" cy="4636462"/>
          </a:xfrm>
          <a:prstGeom prst="rect">
            <a:avLst/>
          </a:prstGeom>
        </p:spPr>
        <p:txBody>
          <a:bodyPr lIns="0" tIns="0" rIns="0" bIns="0" rtlCol="0" anchor="t">
            <a:spAutoFit/>
          </a:bodyPr>
          <a:lstStyle/>
          <a:p>
            <a:pPr>
              <a:lnSpc>
                <a:spcPts val="2800"/>
              </a:lnSpc>
            </a:pPr>
            <a:r>
              <a:rPr lang="en-US" sz="2000">
                <a:solidFill>
                  <a:srgbClr val="FFFFFF"/>
                </a:solidFill>
                <a:latin typeface="Cambria" panose="02040503050406030204" pitchFamily="18" charset="0"/>
                <a:ea typeface="Cambria" panose="02040503050406030204" pitchFamily="18" charset="0"/>
                <a:cs typeface="Roboto"/>
                <a:sym typeface="Roboto"/>
              </a:rPr>
              <a:t>Senate Office Buildings:</a:t>
            </a:r>
          </a:p>
          <a:p>
            <a:pPr marL="342900" indent="-342900">
              <a:lnSpc>
                <a:spcPts val="2800"/>
              </a:lnSpc>
              <a:buFont typeface="Arial" panose="020B0604020202020204" pitchFamily="34" charset="0"/>
              <a:buChar char="•"/>
            </a:pPr>
            <a:r>
              <a:rPr lang="en-US" sz="2000">
                <a:solidFill>
                  <a:srgbClr val="FFFFFF"/>
                </a:solidFill>
                <a:latin typeface="Cambria" panose="02040503050406030204" pitchFamily="18" charset="0"/>
                <a:ea typeface="Cambria" panose="02040503050406030204" pitchFamily="18" charset="0"/>
                <a:cs typeface="Roboto"/>
                <a:sym typeface="Roboto"/>
              </a:rPr>
              <a:t>Russell Senate Office Building</a:t>
            </a:r>
          </a:p>
          <a:p>
            <a:pPr marL="342900" indent="-342900">
              <a:lnSpc>
                <a:spcPts val="2800"/>
              </a:lnSpc>
              <a:buFont typeface="Arial" panose="020B0604020202020204" pitchFamily="34" charset="0"/>
              <a:buChar char="•"/>
            </a:pPr>
            <a:r>
              <a:rPr lang="en-US" sz="2000">
                <a:solidFill>
                  <a:srgbClr val="FFFFFF"/>
                </a:solidFill>
                <a:latin typeface="Cambria" panose="02040503050406030204" pitchFamily="18" charset="0"/>
                <a:ea typeface="Cambria" panose="02040503050406030204" pitchFamily="18" charset="0"/>
                <a:cs typeface="Roboto"/>
                <a:sym typeface="Roboto"/>
              </a:rPr>
              <a:t>Dirksen Senate Office Building</a:t>
            </a:r>
          </a:p>
          <a:p>
            <a:pPr marL="342900" indent="-342900">
              <a:lnSpc>
                <a:spcPts val="2800"/>
              </a:lnSpc>
              <a:buFont typeface="Arial" panose="020B0604020202020204" pitchFamily="34" charset="0"/>
              <a:buChar char="•"/>
            </a:pPr>
            <a:r>
              <a:rPr lang="en-US" sz="2000">
                <a:solidFill>
                  <a:srgbClr val="FFFFFF"/>
                </a:solidFill>
                <a:latin typeface="Cambria" panose="02040503050406030204" pitchFamily="18" charset="0"/>
                <a:ea typeface="Cambria" panose="02040503050406030204" pitchFamily="18" charset="0"/>
                <a:cs typeface="Roboto"/>
                <a:sym typeface="Roboto"/>
              </a:rPr>
              <a:t>Hart Senate Office Building</a:t>
            </a:r>
          </a:p>
          <a:p>
            <a:pPr>
              <a:lnSpc>
                <a:spcPts val="2800"/>
              </a:lnSpc>
            </a:pPr>
            <a:endParaRPr lang="en-US" sz="2000">
              <a:solidFill>
                <a:srgbClr val="FFFFFF"/>
              </a:solidFill>
              <a:latin typeface="Cambria" panose="02040503050406030204" pitchFamily="18" charset="0"/>
              <a:ea typeface="Cambria" panose="02040503050406030204" pitchFamily="18" charset="0"/>
              <a:cs typeface="Roboto"/>
              <a:sym typeface="Roboto"/>
            </a:endParaRPr>
          </a:p>
          <a:p>
            <a:pPr>
              <a:lnSpc>
                <a:spcPts val="2800"/>
              </a:lnSpc>
            </a:pPr>
            <a:r>
              <a:rPr lang="en-US" sz="2000">
                <a:solidFill>
                  <a:srgbClr val="FFFFFF"/>
                </a:solidFill>
                <a:latin typeface="Cambria" panose="02040503050406030204" pitchFamily="18" charset="0"/>
                <a:ea typeface="Cambria" panose="02040503050406030204" pitchFamily="18" charset="0"/>
                <a:cs typeface="Roboto"/>
                <a:sym typeface="Roboto"/>
              </a:rPr>
              <a:t>Metro accessible via Union Station</a:t>
            </a:r>
          </a:p>
          <a:p>
            <a:pPr>
              <a:lnSpc>
                <a:spcPts val="2800"/>
              </a:lnSpc>
            </a:pPr>
            <a:endParaRPr lang="en-US" sz="2000">
              <a:solidFill>
                <a:srgbClr val="FFFFFF"/>
              </a:solidFill>
              <a:latin typeface="Cambria" panose="02040503050406030204" pitchFamily="18" charset="0"/>
              <a:ea typeface="Cambria" panose="02040503050406030204" pitchFamily="18" charset="0"/>
              <a:cs typeface="Roboto"/>
              <a:sym typeface="Roboto"/>
            </a:endParaRPr>
          </a:p>
          <a:p>
            <a:pPr>
              <a:lnSpc>
                <a:spcPts val="2800"/>
              </a:lnSpc>
            </a:pPr>
            <a:r>
              <a:rPr lang="en-US" sz="2000">
                <a:solidFill>
                  <a:srgbClr val="FFFFFF"/>
                </a:solidFill>
                <a:latin typeface="Cambria" panose="02040503050406030204" pitchFamily="18" charset="0"/>
                <a:ea typeface="Cambria" panose="02040503050406030204" pitchFamily="18" charset="0"/>
                <a:cs typeface="Roboto"/>
                <a:sym typeface="Roboto"/>
              </a:rPr>
              <a:t>Uber drop-off on Constitution Ave.</a:t>
            </a:r>
          </a:p>
          <a:p>
            <a:pPr>
              <a:lnSpc>
                <a:spcPts val="2800"/>
              </a:lnSpc>
            </a:pPr>
            <a:endParaRPr lang="en-US" sz="2000">
              <a:solidFill>
                <a:srgbClr val="FFFFFF"/>
              </a:solidFill>
              <a:latin typeface="Cambria" panose="02040503050406030204" pitchFamily="18" charset="0"/>
              <a:ea typeface="Cambria" panose="02040503050406030204" pitchFamily="18" charset="0"/>
              <a:cs typeface="Roboto"/>
              <a:sym typeface="Roboto"/>
            </a:endParaRPr>
          </a:p>
          <a:p>
            <a:pPr>
              <a:lnSpc>
                <a:spcPts val="2800"/>
              </a:lnSpc>
            </a:pPr>
            <a:r>
              <a:rPr lang="en-US" sz="2000">
                <a:solidFill>
                  <a:srgbClr val="FFFFFF"/>
                </a:solidFill>
                <a:latin typeface="Cambria" panose="02040503050406030204" pitchFamily="18" charset="0"/>
                <a:ea typeface="Cambria" panose="02040503050406030204" pitchFamily="18" charset="0"/>
                <a:cs typeface="Roboto"/>
                <a:sym typeface="Roboto"/>
              </a:rPr>
              <a:t>Prefixes to know:</a:t>
            </a:r>
          </a:p>
          <a:p>
            <a:pPr marL="342900" indent="-342900">
              <a:lnSpc>
                <a:spcPts val="2800"/>
              </a:lnSpc>
              <a:buFont typeface="Arial" panose="020B0604020202020204" pitchFamily="34" charset="0"/>
              <a:buChar char="•"/>
            </a:pPr>
            <a:r>
              <a:rPr lang="en-US" sz="2000">
                <a:solidFill>
                  <a:srgbClr val="FFFFFF"/>
                </a:solidFill>
                <a:latin typeface="Cambria" panose="02040503050406030204" pitchFamily="18" charset="0"/>
                <a:ea typeface="Cambria" panose="02040503050406030204" pitchFamily="18" charset="0"/>
                <a:cs typeface="Roboto"/>
                <a:sym typeface="Roboto"/>
              </a:rPr>
              <a:t>Russell – SR</a:t>
            </a:r>
          </a:p>
          <a:p>
            <a:pPr marL="342900" indent="-342900">
              <a:lnSpc>
                <a:spcPts val="2800"/>
              </a:lnSpc>
              <a:buFont typeface="Arial" panose="020B0604020202020204" pitchFamily="34" charset="0"/>
              <a:buChar char="•"/>
            </a:pPr>
            <a:r>
              <a:rPr lang="en-US" sz="2000">
                <a:solidFill>
                  <a:srgbClr val="FFFFFF"/>
                </a:solidFill>
                <a:latin typeface="Cambria" panose="02040503050406030204" pitchFamily="18" charset="0"/>
                <a:ea typeface="Cambria" panose="02040503050406030204" pitchFamily="18" charset="0"/>
                <a:cs typeface="Roboto"/>
                <a:sym typeface="Roboto"/>
              </a:rPr>
              <a:t>Dirksen – SD</a:t>
            </a:r>
          </a:p>
          <a:p>
            <a:pPr marL="342900" indent="-342900">
              <a:lnSpc>
                <a:spcPts val="2800"/>
              </a:lnSpc>
              <a:buFont typeface="Arial" panose="020B0604020202020204" pitchFamily="34" charset="0"/>
              <a:buChar char="•"/>
            </a:pPr>
            <a:r>
              <a:rPr lang="en-US" sz="2000">
                <a:solidFill>
                  <a:srgbClr val="FFFFFF"/>
                </a:solidFill>
                <a:latin typeface="Cambria" panose="02040503050406030204" pitchFamily="18" charset="0"/>
                <a:ea typeface="Cambria" panose="02040503050406030204" pitchFamily="18" charset="0"/>
                <a:cs typeface="Roboto"/>
                <a:sym typeface="Roboto"/>
              </a:rPr>
              <a:t>Hart – SH</a:t>
            </a:r>
          </a:p>
        </p:txBody>
      </p:sp>
      <p:sp>
        <p:nvSpPr>
          <p:cNvPr id="5" name="TextBox 18">
            <a:extLst>
              <a:ext uri="{FF2B5EF4-FFF2-40B4-BE49-F238E27FC236}">
                <a16:creationId xmlns:a16="http://schemas.microsoft.com/office/drawing/2014/main" id="{FA14F105-D01B-A491-4B2D-F38FA59C1046}"/>
              </a:ext>
            </a:extLst>
          </p:cNvPr>
          <p:cNvSpPr txBox="1"/>
          <p:nvPr/>
        </p:nvSpPr>
        <p:spPr>
          <a:xfrm>
            <a:off x="7511121" y="304074"/>
            <a:ext cx="4367636" cy="813968"/>
          </a:xfrm>
          <a:prstGeom prst="rect">
            <a:avLst/>
          </a:prstGeom>
        </p:spPr>
        <p:txBody>
          <a:bodyPr lIns="0" tIns="0" rIns="0" bIns="0" rtlCol="0" anchor="t"/>
          <a:lstStyle/>
          <a:p>
            <a:pPr>
              <a:lnSpc>
                <a:spcPts val="4799"/>
              </a:lnSpc>
            </a:pPr>
            <a:r>
              <a:rPr lang="en-US" sz="4000" b="1">
                <a:solidFill>
                  <a:schemeClr val="bg1"/>
                </a:solidFill>
                <a:latin typeface="Cambria" panose="02040503050406030204" pitchFamily="18" charset="0"/>
                <a:ea typeface="Cambria" panose="02040503050406030204" pitchFamily="18" charset="0"/>
                <a:cs typeface="Calibri" panose="020F0502020204030204" pitchFamily="34" charset="0"/>
                <a:sym typeface="Roboto Slab Bold"/>
              </a:rPr>
              <a:t>Senate Side</a:t>
            </a:r>
          </a:p>
        </p:txBody>
      </p:sp>
      <p:grpSp>
        <p:nvGrpSpPr>
          <p:cNvPr id="6" name="Group 3">
            <a:extLst>
              <a:ext uri="{FF2B5EF4-FFF2-40B4-BE49-F238E27FC236}">
                <a16:creationId xmlns:a16="http://schemas.microsoft.com/office/drawing/2014/main" id="{4962EB65-9F12-A399-66DD-AF7F1F348E9E}"/>
              </a:ext>
            </a:extLst>
          </p:cNvPr>
          <p:cNvGrpSpPr/>
          <p:nvPr/>
        </p:nvGrpSpPr>
        <p:grpSpPr>
          <a:xfrm>
            <a:off x="458849" y="313395"/>
            <a:ext cx="4621151" cy="6249001"/>
            <a:chOff x="0" y="0"/>
            <a:chExt cx="2547638" cy="2468741"/>
          </a:xfrm>
        </p:grpSpPr>
        <p:sp>
          <p:nvSpPr>
            <p:cNvPr id="8" name="Freeform 4">
              <a:extLst>
                <a:ext uri="{FF2B5EF4-FFF2-40B4-BE49-F238E27FC236}">
                  <a16:creationId xmlns:a16="http://schemas.microsoft.com/office/drawing/2014/main" id="{80496EBA-84A7-C31D-87DD-44127EBF7646}"/>
                </a:ext>
              </a:extLst>
            </p:cNvPr>
            <p:cNvSpPr/>
            <p:nvPr/>
          </p:nvSpPr>
          <p:spPr>
            <a:xfrm>
              <a:off x="0" y="0"/>
              <a:ext cx="2547638" cy="2468741"/>
            </a:xfrm>
            <a:custGeom>
              <a:avLst/>
              <a:gdLst/>
              <a:ahLst/>
              <a:cxnLst/>
              <a:rect l="l" t="t" r="r" b="b"/>
              <a:pathLst>
                <a:path w="2547638" h="2468741">
                  <a:moveTo>
                    <a:pt x="0" y="0"/>
                  </a:moveTo>
                  <a:lnTo>
                    <a:pt x="2547638" y="0"/>
                  </a:lnTo>
                  <a:lnTo>
                    <a:pt x="2547638" y="2468741"/>
                  </a:lnTo>
                  <a:lnTo>
                    <a:pt x="0" y="2468741"/>
                  </a:lnTo>
                  <a:close/>
                </a:path>
              </a:pathLst>
            </a:custGeom>
            <a:solidFill>
              <a:srgbClr val="FFFFFF"/>
            </a:solidFill>
          </p:spPr>
          <p:txBody>
            <a:bodyPr/>
            <a:lstStyle/>
            <a:p>
              <a:endParaRPr lang="en-US" sz="1200"/>
            </a:p>
          </p:txBody>
        </p:sp>
        <p:sp>
          <p:nvSpPr>
            <p:cNvPr id="9" name="TextBox 5">
              <a:extLst>
                <a:ext uri="{FF2B5EF4-FFF2-40B4-BE49-F238E27FC236}">
                  <a16:creationId xmlns:a16="http://schemas.microsoft.com/office/drawing/2014/main" id="{4B4D9BE4-AF17-5FC1-2B9D-87B5C08FA9FB}"/>
                </a:ext>
              </a:extLst>
            </p:cNvPr>
            <p:cNvSpPr txBox="1"/>
            <p:nvPr/>
          </p:nvSpPr>
          <p:spPr>
            <a:xfrm>
              <a:off x="0" y="-38100"/>
              <a:ext cx="2547638" cy="2506841"/>
            </a:xfrm>
            <a:prstGeom prst="rect">
              <a:avLst/>
            </a:prstGeom>
          </p:spPr>
          <p:txBody>
            <a:bodyPr lIns="47625" tIns="47625" rIns="47625" bIns="47625" rtlCol="0" anchor="ctr"/>
            <a:lstStyle/>
            <a:p>
              <a:pPr algn="ctr">
                <a:lnSpc>
                  <a:spcPts val="1837"/>
                </a:lnSpc>
                <a:spcBef>
                  <a:spcPct val="0"/>
                </a:spcBef>
              </a:pPr>
              <a:endParaRPr sz="1200"/>
            </a:p>
          </p:txBody>
        </p:sp>
      </p:grpSp>
      <p:pic>
        <p:nvPicPr>
          <p:cNvPr id="2" name="Picture 1" descr="Map of the U.S. Capitol campus' accessible path.">
            <a:extLst>
              <a:ext uri="{FF2B5EF4-FFF2-40B4-BE49-F238E27FC236}">
                <a16:creationId xmlns:a16="http://schemas.microsoft.com/office/drawing/2014/main" id="{144B478D-FA61-1047-2AD2-F7C094205A2E}"/>
              </a:ext>
            </a:extLst>
          </p:cNvPr>
          <p:cNvPicPr>
            <a:picLocks noChangeAspect="1"/>
          </p:cNvPicPr>
          <p:nvPr/>
        </p:nvPicPr>
        <p:blipFill>
          <a:blip r:embed="rId4"/>
          <a:srcRect l="45952" t="1133" r="17408" b="47813"/>
          <a:stretch>
            <a:fillRect/>
          </a:stretch>
        </p:blipFill>
        <p:spPr>
          <a:xfrm>
            <a:off x="651925" y="484398"/>
            <a:ext cx="4234997" cy="5906994"/>
          </a:xfrm>
          <a:prstGeom prst="rect">
            <a:avLst/>
          </a:prstGeom>
        </p:spPr>
      </p:pic>
      <p:sp>
        <p:nvSpPr>
          <p:cNvPr id="17" name="Oval 16">
            <a:extLst>
              <a:ext uri="{FF2B5EF4-FFF2-40B4-BE49-F238E27FC236}">
                <a16:creationId xmlns:a16="http://schemas.microsoft.com/office/drawing/2014/main" id="{6050D4D8-7806-297F-3B27-F170264BC7AD}"/>
              </a:ext>
            </a:extLst>
          </p:cNvPr>
          <p:cNvSpPr/>
          <p:nvPr/>
        </p:nvSpPr>
        <p:spPr>
          <a:xfrm>
            <a:off x="3060617" y="3759200"/>
            <a:ext cx="994839" cy="975360"/>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598572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A132D3-56A5-0C5A-4C56-06415F2CD0FB}"/>
            </a:ext>
          </a:extLst>
        </p:cNvPr>
        <p:cNvGrpSpPr/>
        <p:nvPr/>
      </p:nvGrpSpPr>
      <p:grpSpPr>
        <a:xfrm>
          <a:off x="0" y="0"/>
          <a:ext cx="0" cy="0"/>
          <a:chOff x="0" y="0"/>
          <a:chExt cx="0" cy="0"/>
        </a:xfrm>
      </p:grpSpPr>
      <p:sp>
        <p:nvSpPr>
          <p:cNvPr id="4" name="Freeform 2">
            <a:extLst>
              <a:ext uri="{FF2B5EF4-FFF2-40B4-BE49-F238E27FC236}">
                <a16:creationId xmlns:a16="http://schemas.microsoft.com/office/drawing/2014/main" id="{7102561E-7403-4827-2D3C-06EAB543C0BD}"/>
              </a:ext>
            </a:extLst>
          </p:cNvPr>
          <p:cNvSpPr/>
          <p:nvPr/>
        </p:nvSpPr>
        <p:spPr>
          <a:xfrm rot="-5400000">
            <a:off x="-658960" y="658959"/>
            <a:ext cx="6858000" cy="5540081"/>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3"/>
            <a:stretch>
              <a:fillRect l="-21111" t="-1" r="-21111" b="-120068"/>
            </a:stretch>
          </a:blipFill>
        </p:spPr>
        <p:txBody>
          <a:bodyPr/>
          <a:lstStyle/>
          <a:p>
            <a:endParaRPr lang="en-US" sz="1200"/>
          </a:p>
        </p:txBody>
      </p:sp>
      <p:grpSp>
        <p:nvGrpSpPr>
          <p:cNvPr id="13" name="Group 9">
            <a:extLst>
              <a:ext uri="{FF2B5EF4-FFF2-40B4-BE49-F238E27FC236}">
                <a16:creationId xmlns:a16="http://schemas.microsoft.com/office/drawing/2014/main" id="{01273DF6-3491-9A3B-FD70-5F93B265207C}"/>
              </a:ext>
            </a:extLst>
          </p:cNvPr>
          <p:cNvGrpSpPr/>
          <p:nvPr/>
        </p:nvGrpSpPr>
        <p:grpSpPr>
          <a:xfrm rot="-5400000">
            <a:off x="6132814" y="816630"/>
            <a:ext cx="6875818" cy="5242559"/>
            <a:chOff x="0" y="0"/>
            <a:chExt cx="13751636" cy="9934690"/>
          </a:xfrm>
        </p:grpSpPr>
        <p:sp>
          <p:nvSpPr>
            <p:cNvPr id="14" name="Freeform 10">
              <a:extLst>
                <a:ext uri="{FF2B5EF4-FFF2-40B4-BE49-F238E27FC236}">
                  <a16:creationId xmlns:a16="http://schemas.microsoft.com/office/drawing/2014/main" id="{31573F7A-6EB8-4BE9-C62E-3BA957905D53}"/>
                </a:ext>
              </a:extLst>
            </p:cNvPr>
            <p:cNvSpPr/>
            <p:nvPr/>
          </p:nvSpPr>
          <p:spPr>
            <a:xfrm>
              <a:off x="0" y="0"/>
              <a:ext cx="13751688" cy="9934715"/>
            </a:xfrm>
            <a:custGeom>
              <a:avLst/>
              <a:gdLst/>
              <a:ahLst/>
              <a:cxnLst/>
              <a:rect l="l" t="t" r="r" b="b"/>
              <a:pathLst>
                <a:path w="13751688" h="9934715">
                  <a:moveTo>
                    <a:pt x="13751688" y="0"/>
                  </a:moveTo>
                  <a:lnTo>
                    <a:pt x="0" y="0"/>
                  </a:lnTo>
                  <a:lnTo>
                    <a:pt x="0" y="9934715"/>
                  </a:lnTo>
                  <a:lnTo>
                    <a:pt x="13751688" y="9934715"/>
                  </a:lnTo>
                  <a:close/>
                </a:path>
              </a:pathLst>
            </a:custGeom>
            <a:solidFill>
              <a:srgbClr val="383F7F"/>
            </a:solidFill>
          </p:spPr>
          <p:txBody>
            <a:bodyPr/>
            <a:lstStyle/>
            <a:p>
              <a:endParaRPr lang="en-US" sz="1200"/>
            </a:p>
          </p:txBody>
        </p:sp>
      </p:grpSp>
      <p:sp>
        <p:nvSpPr>
          <p:cNvPr id="15" name="TextBox 11">
            <a:extLst>
              <a:ext uri="{FF2B5EF4-FFF2-40B4-BE49-F238E27FC236}">
                <a16:creationId xmlns:a16="http://schemas.microsoft.com/office/drawing/2014/main" id="{C7874E06-FAAB-1CB6-DF8C-697643F8CCC1}"/>
              </a:ext>
            </a:extLst>
          </p:cNvPr>
          <p:cNvSpPr txBox="1"/>
          <p:nvPr/>
        </p:nvSpPr>
        <p:spPr>
          <a:xfrm>
            <a:off x="7511121" y="1393227"/>
            <a:ext cx="3968858" cy="4636462"/>
          </a:xfrm>
          <a:prstGeom prst="rect">
            <a:avLst/>
          </a:prstGeom>
        </p:spPr>
        <p:txBody>
          <a:bodyPr lIns="0" tIns="0" rIns="0" bIns="0" rtlCol="0" anchor="t">
            <a:spAutoFit/>
          </a:bodyPr>
          <a:lstStyle/>
          <a:p>
            <a:pPr>
              <a:lnSpc>
                <a:spcPts val="2800"/>
              </a:lnSpc>
            </a:pPr>
            <a:r>
              <a:rPr lang="en-US" sz="2000">
                <a:solidFill>
                  <a:srgbClr val="FFFFFF"/>
                </a:solidFill>
                <a:latin typeface="Cambria" panose="02040503050406030204" pitchFamily="18" charset="0"/>
                <a:ea typeface="Cambria" panose="02040503050406030204" pitchFamily="18" charset="0"/>
                <a:cs typeface="Roboto"/>
                <a:sym typeface="Roboto"/>
              </a:rPr>
              <a:t>Senate Office Buildings:</a:t>
            </a:r>
          </a:p>
          <a:p>
            <a:pPr marL="342900" indent="-342900">
              <a:lnSpc>
                <a:spcPts val="2800"/>
              </a:lnSpc>
              <a:buFont typeface="Arial" panose="020B0604020202020204" pitchFamily="34" charset="0"/>
              <a:buChar char="•"/>
            </a:pPr>
            <a:r>
              <a:rPr lang="en-US" sz="2000">
                <a:solidFill>
                  <a:srgbClr val="FFFFFF"/>
                </a:solidFill>
                <a:latin typeface="Cambria" panose="02040503050406030204" pitchFamily="18" charset="0"/>
                <a:ea typeface="Cambria" panose="02040503050406030204" pitchFamily="18" charset="0"/>
                <a:cs typeface="Roboto"/>
                <a:sym typeface="Roboto"/>
              </a:rPr>
              <a:t>Russell Senate Office Building</a:t>
            </a:r>
          </a:p>
          <a:p>
            <a:pPr marL="342900" indent="-342900">
              <a:lnSpc>
                <a:spcPts val="2800"/>
              </a:lnSpc>
              <a:buFont typeface="Arial" panose="020B0604020202020204" pitchFamily="34" charset="0"/>
              <a:buChar char="•"/>
            </a:pPr>
            <a:r>
              <a:rPr lang="en-US" sz="2000">
                <a:solidFill>
                  <a:srgbClr val="FFFFFF"/>
                </a:solidFill>
                <a:latin typeface="Cambria" panose="02040503050406030204" pitchFamily="18" charset="0"/>
                <a:ea typeface="Cambria" panose="02040503050406030204" pitchFamily="18" charset="0"/>
                <a:cs typeface="Roboto"/>
                <a:sym typeface="Roboto"/>
              </a:rPr>
              <a:t>Dirksen Senate Office Building</a:t>
            </a:r>
          </a:p>
          <a:p>
            <a:pPr marL="342900" indent="-342900">
              <a:lnSpc>
                <a:spcPts val="2800"/>
              </a:lnSpc>
              <a:buFont typeface="Arial" panose="020B0604020202020204" pitchFamily="34" charset="0"/>
              <a:buChar char="•"/>
            </a:pPr>
            <a:r>
              <a:rPr lang="en-US" sz="2000">
                <a:solidFill>
                  <a:srgbClr val="FFFFFF"/>
                </a:solidFill>
                <a:latin typeface="Cambria" panose="02040503050406030204" pitchFamily="18" charset="0"/>
                <a:ea typeface="Cambria" panose="02040503050406030204" pitchFamily="18" charset="0"/>
                <a:cs typeface="Roboto"/>
                <a:sym typeface="Roboto"/>
              </a:rPr>
              <a:t>Hart Senate Office Building</a:t>
            </a:r>
          </a:p>
          <a:p>
            <a:pPr>
              <a:lnSpc>
                <a:spcPts val="2800"/>
              </a:lnSpc>
            </a:pPr>
            <a:endParaRPr lang="en-US" sz="2000">
              <a:solidFill>
                <a:srgbClr val="FFFFFF"/>
              </a:solidFill>
              <a:latin typeface="Cambria" panose="02040503050406030204" pitchFamily="18" charset="0"/>
              <a:ea typeface="Cambria" panose="02040503050406030204" pitchFamily="18" charset="0"/>
              <a:cs typeface="Roboto"/>
              <a:sym typeface="Roboto"/>
            </a:endParaRPr>
          </a:p>
          <a:p>
            <a:pPr>
              <a:lnSpc>
                <a:spcPts val="2800"/>
              </a:lnSpc>
            </a:pPr>
            <a:r>
              <a:rPr lang="en-US" sz="2000">
                <a:solidFill>
                  <a:srgbClr val="FFFFFF"/>
                </a:solidFill>
                <a:latin typeface="Cambria" panose="02040503050406030204" pitchFamily="18" charset="0"/>
                <a:ea typeface="Cambria" panose="02040503050406030204" pitchFamily="18" charset="0"/>
                <a:cs typeface="Roboto"/>
                <a:sym typeface="Roboto"/>
              </a:rPr>
              <a:t>Metro accessible via Union Station</a:t>
            </a:r>
          </a:p>
          <a:p>
            <a:pPr>
              <a:lnSpc>
                <a:spcPts val="2800"/>
              </a:lnSpc>
            </a:pPr>
            <a:endParaRPr lang="en-US" sz="2000">
              <a:solidFill>
                <a:srgbClr val="FFFFFF"/>
              </a:solidFill>
              <a:latin typeface="Cambria" panose="02040503050406030204" pitchFamily="18" charset="0"/>
              <a:ea typeface="Cambria" panose="02040503050406030204" pitchFamily="18" charset="0"/>
              <a:cs typeface="Roboto"/>
              <a:sym typeface="Roboto"/>
            </a:endParaRPr>
          </a:p>
          <a:p>
            <a:pPr>
              <a:lnSpc>
                <a:spcPts val="2800"/>
              </a:lnSpc>
            </a:pPr>
            <a:r>
              <a:rPr lang="en-US" sz="2000">
                <a:solidFill>
                  <a:srgbClr val="FFFFFF"/>
                </a:solidFill>
                <a:latin typeface="Cambria" panose="02040503050406030204" pitchFamily="18" charset="0"/>
                <a:ea typeface="Cambria" panose="02040503050406030204" pitchFamily="18" charset="0"/>
                <a:cs typeface="Roboto"/>
                <a:sym typeface="Roboto"/>
              </a:rPr>
              <a:t>Uber drop-off on Constitution Ave.</a:t>
            </a:r>
          </a:p>
          <a:p>
            <a:pPr>
              <a:lnSpc>
                <a:spcPts val="2800"/>
              </a:lnSpc>
            </a:pPr>
            <a:endParaRPr lang="en-US" sz="2000">
              <a:solidFill>
                <a:srgbClr val="FFFFFF"/>
              </a:solidFill>
              <a:latin typeface="Cambria" panose="02040503050406030204" pitchFamily="18" charset="0"/>
              <a:ea typeface="Cambria" panose="02040503050406030204" pitchFamily="18" charset="0"/>
              <a:cs typeface="Roboto"/>
              <a:sym typeface="Roboto"/>
            </a:endParaRPr>
          </a:p>
          <a:p>
            <a:pPr>
              <a:lnSpc>
                <a:spcPts val="2800"/>
              </a:lnSpc>
            </a:pPr>
            <a:r>
              <a:rPr lang="en-US" sz="2000">
                <a:solidFill>
                  <a:srgbClr val="FFFFFF"/>
                </a:solidFill>
                <a:latin typeface="Cambria" panose="02040503050406030204" pitchFamily="18" charset="0"/>
                <a:ea typeface="Cambria" panose="02040503050406030204" pitchFamily="18" charset="0"/>
                <a:cs typeface="Roboto"/>
                <a:sym typeface="Roboto"/>
              </a:rPr>
              <a:t>Prefixes to know:</a:t>
            </a:r>
          </a:p>
          <a:p>
            <a:pPr marL="342900" indent="-342900">
              <a:lnSpc>
                <a:spcPts val="2800"/>
              </a:lnSpc>
              <a:buFont typeface="Arial" panose="020B0604020202020204" pitchFamily="34" charset="0"/>
              <a:buChar char="•"/>
            </a:pPr>
            <a:r>
              <a:rPr lang="en-US" sz="2000">
                <a:solidFill>
                  <a:srgbClr val="FFFFFF"/>
                </a:solidFill>
                <a:latin typeface="Cambria" panose="02040503050406030204" pitchFamily="18" charset="0"/>
                <a:ea typeface="Cambria" panose="02040503050406030204" pitchFamily="18" charset="0"/>
                <a:cs typeface="Roboto"/>
                <a:sym typeface="Roboto"/>
              </a:rPr>
              <a:t>Russell – SR</a:t>
            </a:r>
          </a:p>
          <a:p>
            <a:pPr marL="342900" indent="-342900">
              <a:lnSpc>
                <a:spcPts val="2800"/>
              </a:lnSpc>
              <a:buFont typeface="Arial" panose="020B0604020202020204" pitchFamily="34" charset="0"/>
              <a:buChar char="•"/>
            </a:pPr>
            <a:r>
              <a:rPr lang="en-US" sz="2000">
                <a:solidFill>
                  <a:srgbClr val="FFFFFF"/>
                </a:solidFill>
                <a:latin typeface="Cambria" panose="02040503050406030204" pitchFamily="18" charset="0"/>
                <a:ea typeface="Cambria" panose="02040503050406030204" pitchFamily="18" charset="0"/>
                <a:cs typeface="Roboto"/>
                <a:sym typeface="Roboto"/>
              </a:rPr>
              <a:t>Dirksen – SD</a:t>
            </a:r>
          </a:p>
          <a:p>
            <a:pPr marL="342900" indent="-342900">
              <a:lnSpc>
                <a:spcPts val="2800"/>
              </a:lnSpc>
              <a:buFont typeface="Arial" panose="020B0604020202020204" pitchFamily="34" charset="0"/>
              <a:buChar char="•"/>
            </a:pPr>
            <a:r>
              <a:rPr lang="en-US" sz="2000">
                <a:solidFill>
                  <a:srgbClr val="FFFFFF"/>
                </a:solidFill>
                <a:latin typeface="Cambria" panose="02040503050406030204" pitchFamily="18" charset="0"/>
                <a:ea typeface="Cambria" panose="02040503050406030204" pitchFamily="18" charset="0"/>
                <a:cs typeface="Roboto"/>
                <a:sym typeface="Roboto"/>
              </a:rPr>
              <a:t>Hart – SH</a:t>
            </a:r>
          </a:p>
        </p:txBody>
      </p:sp>
      <p:sp>
        <p:nvSpPr>
          <p:cNvPr id="5" name="TextBox 18">
            <a:extLst>
              <a:ext uri="{FF2B5EF4-FFF2-40B4-BE49-F238E27FC236}">
                <a16:creationId xmlns:a16="http://schemas.microsoft.com/office/drawing/2014/main" id="{C79955D4-39ED-CEB9-71C0-462DA306DD37}"/>
              </a:ext>
            </a:extLst>
          </p:cNvPr>
          <p:cNvSpPr txBox="1"/>
          <p:nvPr/>
        </p:nvSpPr>
        <p:spPr>
          <a:xfrm>
            <a:off x="7511121" y="304074"/>
            <a:ext cx="4367636" cy="813968"/>
          </a:xfrm>
          <a:prstGeom prst="rect">
            <a:avLst/>
          </a:prstGeom>
        </p:spPr>
        <p:txBody>
          <a:bodyPr lIns="0" tIns="0" rIns="0" bIns="0" rtlCol="0" anchor="t"/>
          <a:lstStyle/>
          <a:p>
            <a:pPr>
              <a:lnSpc>
                <a:spcPts val="4799"/>
              </a:lnSpc>
            </a:pPr>
            <a:r>
              <a:rPr lang="en-US" sz="4000" b="1">
                <a:solidFill>
                  <a:schemeClr val="bg1"/>
                </a:solidFill>
                <a:latin typeface="Cambria" panose="02040503050406030204" pitchFamily="18" charset="0"/>
                <a:ea typeface="Cambria" panose="02040503050406030204" pitchFamily="18" charset="0"/>
                <a:cs typeface="Calibri" panose="020F0502020204030204" pitchFamily="34" charset="0"/>
                <a:sym typeface="Roboto Slab Bold"/>
              </a:rPr>
              <a:t>Senate Side</a:t>
            </a:r>
          </a:p>
        </p:txBody>
      </p:sp>
      <p:grpSp>
        <p:nvGrpSpPr>
          <p:cNvPr id="6" name="Group 3">
            <a:extLst>
              <a:ext uri="{FF2B5EF4-FFF2-40B4-BE49-F238E27FC236}">
                <a16:creationId xmlns:a16="http://schemas.microsoft.com/office/drawing/2014/main" id="{D53C6828-8A78-3FDE-98DB-7394D9F21AB0}"/>
              </a:ext>
            </a:extLst>
          </p:cNvPr>
          <p:cNvGrpSpPr/>
          <p:nvPr/>
        </p:nvGrpSpPr>
        <p:grpSpPr>
          <a:xfrm>
            <a:off x="458849" y="313395"/>
            <a:ext cx="4621151" cy="6249001"/>
            <a:chOff x="0" y="0"/>
            <a:chExt cx="2547638" cy="2468741"/>
          </a:xfrm>
        </p:grpSpPr>
        <p:sp>
          <p:nvSpPr>
            <p:cNvPr id="8" name="Freeform 4">
              <a:extLst>
                <a:ext uri="{FF2B5EF4-FFF2-40B4-BE49-F238E27FC236}">
                  <a16:creationId xmlns:a16="http://schemas.microsoft.com/office/drawing/2014/main" id="{891A1CD9-991E-2F97-81E2-72A26F0888A9}"/>
                </a:ext>
              </a:extLst>
            </p:cNvPr>
            <p:cNvSpPr/>
            <p:nvPr/>
          </p:nvSpPr>
          <p:spPr>
            <a:xfrm>
              <a:off x="0" y="0"/>
              <a:ext cx="2547638" cy="2468741"/>
            </a:xfrm>
            <a:custGeom>
              <a:avLst/>
              <a:gdLst/>
              <a:ahLst/>
              <a:cxnLst/>
              <a:rect l="l" t="t" r="r" b="b"/>
              <a:pathLst>
                <a:path w="2547638" h="2468741">
                  <a:moveTo>
                    <a:pt x="0" y="0"/>
                  </a:moveTo>
                  <a:lnTo>
                    <a:pt x="2547638" y="0"/>
                  </a:lnTo>
                  <a:lnTo>
                    <a:pt x="2547638" y="2468741"/>
                  </a:lnTo>
                  <a:lnTo>
                    <a:pt x="0" y="2468741"/>
                  </a:lnTo>
                  <a:close/>
                </a:path>
              </a:pathLst>
            </a:custGeom>
            <a:solidFill>
              <a:srgbClr val="FFFFFF"/>
            </a:solidFill>
          </p:spPr>
          <p:txBody>
            <a:bodyPr/>
            <a:lstStyle/>
            <a:p>
              <a:endParaRPr lang="en-US" sz="1200"/>
            </a:p>
          </p:txBody>
        </p:sp>
        <p:sp>
          <p:nvSpPr>
            <p:cNvPr id="9" name="TextBox 5">
              <a:extLst>
                <a:ext uri="{FF2B5EF4-FFF2-40B4-BE49-F238E27FC236}">
                  <a16:creationId xmlns:a16="http://schemas.microsoft.com/office/drawing/2014/main" id="{7D3FE980-1631-332B-4ACA-876ABC246E9F}"/>
                </a:ext>
              </a:extLst>
            </p:cNvPr>
            <p:cNvSpPr txBox="1"/>
            <p:nvPr/>
          </p:nvSpPr>
          <p:spPr>
            <a:xfrm>
              <a:off x="0" y="-38100"/>
              <a:ext cx="2547638" cy="2506841"/>
            </a:xfrm>
            <a:prstGeom prst="rect">
              <a:avLst/>
            </a:prstGeom>
          </p:spPr>
          <p:txBody>
            <a:bodyPr lIns="47625" tIns="47625" rIns="47625" bIns="47625" rtlCol="0" anchor="ctr"/>
            <a:lstStyle/>
            <a:p>
              <a:pPr algn="ctr">
                <a:lnSpc>
                  <a:spcPts val="1837"/>
                </a:lnSpc>
                <a:spcBef>
                  <a:spcPct val="0"/>
                </a:spcBef>
              </a:pPr>
              <a:endParaRPr sz="1200"/>
            </a:p>
          </p:txBody>
        </p:sp>
      </p:grpSp>
      <p:pic>
        <p:nvPicPr>
          <p:cNvPr id="2" name="Picture 1" descr="Map of the U.S. Capitol campus' accessible path.">
            <a:extLst>
              <a:ext uri="{FF2B5EF4-FFF2-40B4-BE49-F238E27FC236}">
                <a16:creationId xmlns:a16="http://schemas.microsoft.com/office/drawing/2014/main" id="{AB2685FF-44B5-E35D-B27D-5E02B8530693}"/>
              </a:ext>
            </a:extLst>
          </p:cNvPr>
          <p:cNvPicPr>
            <a:picLocks noChangeAspect="1"/>
          </p:cNvPicPr>
          <p:nvPr/>
        </p:nvPicPr>
        <p:blipFill>
          <a:blip r:embed="rId4"/>
          <a:srcRect l="45952" t="1133" r="17408" b="47813"/>
          <a:stretch>
            <a:fillRect/>
          </a:stretch>
        </p:blipFill>
        <p:spPr>
          <a:xfrm>
            <a:off x="651925" y="484398"/>
            <a:ext cx="4234997" cy="5906994"/>
          </a:xfrm>
          <a:prstGeom prst="rect">
            <a:avLst/>
          </a:prstGeom>
        </p:spPr>
      </p:pic>
      <p:sp>
        <p:nvSpPr>
          <p:cNvPr id="19" name="Oval 18">
            <a:extLst>
              <a:ext uri="{FF2B5EF4-FFF2-40B4-BE49-F238E27FC236}">
                <a16:creationId xmlns:a16="http://schemas.microsoft.com/office/drawing/2014/main" id="{CD8D9BE1-D19C-3F03-AC11-983A22BC00A1}"/>
              </a:ext>
            </a:extLst>
          </p:cNvPr>
          <p:cNvSpPr/>
          <p:nvPr/>
        </p:nvSpPr>
        <p:spPr>
          <a:xfrm>
            <a:off x="3624704" y="3711458"/>
            <a:ext cx="994839" cy="975360"/>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144749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50C4C0-7604-AC04-BBB8-1EF5169C0E5F}"/>
            </a:ext>
          </a:extLst>
        </p:cNvPr>
        <p:cNvGrpSpPr/>
        <p:nvPr/>
      </p:nvGrpSpPr>
      <p:grpSpPr>
        <a:xfrm>
          <a:off x="0" y="0"/>
          <a:ext cx="0" cy="0"/>
          <a:chOff x="0" y="0"/>
          <a:chExt cx="0" cy="0"/>
        </a:xfrm>
      </p:grpSpPr>
      <p:sp>
        <p:nvSpPr>
          <p:cNvPr id="4" name="Freeform 2">
            <a:extLst>
              <a:ext uri="{FF2B5EF4-FFF2-40B4-BE49-F238E27FC236}">
                <a16:creationId xmlns:a16="http://schemas.microsoft.com/office/drawing/2014/main" id="{A7BA5E07-DA14-BDEF-C00C-3704A7F87B2D}"/>
              </a:ext>
            </a:extLst>
          </p:cNvPr>
          <p:cNvSpPr/>
          <p:nvPr/>
        </p:nvSpPr>
        <p:spPr>
          <a:xfrm rot="-5400000">
            <a:off x="-658960" y="658959"/>
            <a:ext cx="6858000" cy="5540081"/>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3"/>
            <a:stretch>
              <a:fillRect l="-21111" t="-1" r="-21111" b="-120068"/>
            </a:stretch>
          </a:blipFill>
        </p:spPr>
        <p:txBody>
          <a:bodyPr/>
          <a:lstStyle/>
          <a:p>
            <a:endParaRPr lang="en-US" sz="1200"/>
          </a:p>
        </p:txBody>
      </p:sp>
      <p:grpSp>
        <p:nvGrpSpPr>
          <p:cNvPr id="13" name="Group 9">
            <a:extLst>
              <a:ext uri="{FF2B5EF4-FFF2-40B4-BE49-F238E27FC236}">
                <a16:creationId xmlns:a16="http://schemas.microsoft.com/office/drawing/2014/main" id="{12B7117F-2827-2CE0-2005-983122941E77}"/>
              </a:ext>
            </a:extLst>
          </p:cNvPr>
          <p:cNvGrpSpPr/>
          <p:nvPr/>
        </p:nvGrpSpPr>
        <p:grpSpPr>
          <a:xfrm rot="-5400000">
            <a:off x="6132814" y="816630"/>
            <a:ext cx="6875818" cy="5242559"/>
            <a:chOff x="0" y="0"/>
            <a:chExt cx="13751636" cy="9934690"/>
          </a:xfrm>
        </p:grpSpPr>
        <p:sp>
          <p:nvSpPr>
            <p:cNvPr id="14" name="Freeform 10">
              <a:extLst>
                <a:ext uri="{FF2B5EF4-FFF2-40B4-BE49-F238E27FC236}">
                  <a16:creationId xmlns:a16="http://schemas.microsoft.com/office/drawing/2014/main" id="{5E2B7E77-9F14-2731-EEA0-0CBE8F43CEBA}"/>
                </a:ext>
              </a:extLst>
            </p:cNvPr>
            <p:cNvSpPr/>
            <p:nvPr/>
          </p:nvSpPr>
          <p:spPr>
            <a:xfrm>
              <a:off x="0" y="0"/>
              <a:ext cx="13751688" cy="9934715"/>
            </a:xfrm>
            <a:custGeom>
              <a:avLst/>
              <a:gdLst/>
              <a:ahLst/>
              <a:cxnLst/>
              <a:rect l="l" t="t" r="r" b="b"/>
              <a:pathLst>
                <a:path w="13751688" h="9934715">
                  <a:moveTo>
                    <a:pt x="13751688" y="0"/>
                  </a:moveTo>
                  <a:lnTo>
                    <a:pt x="0" y="0"/>
                  </a:lnTo>
                  <a:lnTo>
                    <a:pt x="0" y="9934715"/>
                  </a:lnTo>
                  <a:lnTo>
                    <a:pt x="13751688" y="9934715"/>
                  </a:lnTo>
                  <a:close/>
                </a:path>
              </a:pathLst>
            </a:custGeom>
            <a:solidFill>
              <a:srgbClr val="383F7F"/>
            </a:solidFill>
          </p:spPr>
          <p:txBody>
            <a:bodyPr/>
            <a:lstStyle/>
            <a:p>
              <a:endParaRPr lang="en-US" sz="1200"/>
            </a:p>
          </p:txBody>
        </p:sp>
      </p:grpSp>
      <p:sp>
        <p:nvSpPr>
          <p:cNvPr id="15" name="TextBox 11">
            <a:extLst>
              <a:ext uri="{FF2B5EF4-FFF2-40B4-BE49-F238E27FC236}">
                <a16:creationId xmlns:a16="http://schemas.microsoft.com/office/drawing/2014/main" id="{995FA39C-7EE6-0E86-CD8C-4DE6CB824246}"/>
              </a:ext>
            </a:extLst>
          </p:cNvPr>
          <p:cNvSpPr txBox="1"/>
          <p:nvPr/>
        </p:nvSpPr>
        <p:spPr>
          <a:xfrm>
            <a:off x="7511121" y="1393227"/>
            <a:ext cx="3968858" cy="4636462"/>
          </a:xfrm>
          <a:prstGeom prst="rect">
            <a:avLst/>
          </a:prstGeom>
        </p:spPr>
        <p:txBody>
          <a:bodyPr lIns="0" tIns="0" rIns="0" bIns="0" rtlCol="0" anchor="t">
            <a:spAutoFit/>
          </a:bodyPr>
          <a:lstStyle/>
          <a:p>
            <a:pPr>
              <a:lnSpc>
                <a:spcPts val="2800"/>
              </a:lnSpc>
            </a:pPr>
            <a:r>
              <a:rPr lang="en-US" sz="2000">
                <a:solidFill>
                  <a:srgbClr val="FFFFFF"/>
                </a:solidFill>
                <a:latin typeface="Cambria" panose="02040503050406030204" pitchFamily="18" charset="0"/>
                <a:ea typeface="Cambria" panose="02040503050406030204" pitchFamily="18" charset="0"/>
                <a:cs typeface="Roboto"/>
                <a:sym typeface="Roboto"/>
              </a:rPr>
              <a:t>Senate Office Buildings:</a:t>
            </a:r>
          </a:p>
          <a:p>
            <a:pPr marL="342900" indent="-342900">
              <a:lnSpc>
                <a:spcPts val="2800"/>
              </a:lnSpc>
              <a:buFont typeface="Arial" panose="020B0604020202020204" pitchFamily="34" charset="0"/>
              <a:buChar char="•"/>
            </a:pPr>
            <a:r>
              <a:rPr lang="en-US" sz="2000">
                <a:solidFill>
                  <a:srgbClr val="FFFFFF"/>
                </a:solidFill>
                <a:latin typeface="Cambria" panose="02040503050406030204" pitchFamily="18" charset="0"/>
                <a:ea typeface="Cambria" panose="02040503050406030204" pitchFamily="18" charset="0"/>
                <a:cs typeface="Roboto"/>
                <a:sym typeface="Roboto"/>
              </a:rPr>
              <a:t>Russell Senate Office Building</a:t>
            </a:r>
          </a:p>
          <a:p>
            <a:pPr marL="342900" indent="-342900">
              <a:lnSpc>
                <a:spcPts val="2800"/>
              </a:lnSpc>
              <a:buFont typeface="Arial" panose="020B0604020202020204" pitchFamily="34" charset="0"/>
              <a:buChar char="•"/>
            </a:pPr>
            <a:r>
              <a:rPr lang="en-US" sz="2000">
                <a:solidFill>
                  <a:srgbClr val="FFFFFF"/>
                </a:solidFill>
                <a:latin typeface="Cambria" panose="02040503050406030204" pitchFamily="18" charset="0"/>
                <a:ea typeface="Cambria" panose="02040503050406030204" pitchFamily="18" charset="0"/>
                <a:cs typeface="Roboto"/>
                <a:sym typeface="Roboto"/>
              </a:rPr>
              <a:t>Dirksen Senate Office Building</a:t>
            </a:r>
          </a:p>
          <a:p>
            <a:pPr marL="342900" indent="-342900">
              <a:lnSpc>
                <a:spcPts val="2800"/>
              </a:lnSpc>
              <a:buFont typeface="Arial" panose="020B0604020202020204" pitchFamily="34" charset="0"/>
              <a:buChar char="•"/>
            </a:pPr>
            <a:r>
              <a:rPr lang="en-US" sz="2000">
                <a:solidFill>
                  <a:srgbClr val="FFFFFF"/>
                </a:solidFill>
                <a:latin typeface="Cambria" panose="02040503050406030204" pitchFamily="18" charset="0"/>
                <a:ea typeface="Cambria" panose="02040503050406030204" pitchFamily="18" charset="0"/>
                <a:cs typeface="Roboto"/>
                <a:sym typeface="Roboto"/>
              </a:rPr>
              <a:t>Hart Senate Office Building</a:t>
            </a:r>
          </a:p>
          <a:p>
            <a:pPr>
              <a:lnSpc>
                <a:spcPts val="2800"/>
              </a:lnSpc>
            </a:pPr>
            <a:endParaRPr lang="en-US" sz="2000">
              <a:solidFill>
                <a:srgbClr val="FFFFFF"/>
              </a:solidFill>
              <a:latin typeface="Cambria" panose="02040503050406030204" pitchFamily="18" charset="0"/>
              <a:ea typeface="Cambria" panose="02040503050406030204" pitchFamily="18" charset="0"/>
              <a:cs typeface="Roboto"/>
              <a:sym typeface="Roboto"/>
            </a:endParaRPr>
          </a:p>
          <a:p>
            <a:pPr>
              <a:lnSpc>
                <a:spcPts val="2800"/>
              </a:lnSpc>
            </a:pPr>
            <a:r>
              <a:rPr lang="en-US" sz="2000">
                <a:solidFill>
                  <a:srgbClr val="FFFFFF"/>
                </a:solidFill>
                <a:latin typeface="Cambria" panose="02040503050406030204" pitchFamily="18" charset="0"/>
                <a:ea typeface="Cambria" panose="02040503050406030204" pitchFamily="18" charset="0"/>
                <a:cs typeface="Roboto"/>
                <a:sym typeface="Roboto"/>
              </a:rPr>
              <a:t>Metro accessible via Union Station</a:t>
            </a:r>
          </a:p>
          <a:p>
            <a:pPr>
              <a:lnSpc>
                <a:spcPts val="2800"/>
              </a:lnSpc>
            </a:pPr>
            <a:endParaRPr lang="en-US" sz="2000">
              <a:solidFill>
                <a:srgbClr val="FFFFFF"/>
              </a:solidFill>
              <a:latin typeface="Cambria" panose="02040503050406030204" pitchFamily="18" charset="0"/>
              <a:ea typeface="Cambria" panose="02040503050406030204" pitchFamily="18" charset="0"/>
              <a:cs typeface="Roboto"/>
              <a:sym typeface="Roboto"/>
            </a:endParaRPr>
          </a:p>
          <a:p>
            <a:pPr>
              <a:lnSpc>
                <a:spcPts val="2800"/>
              </a:lnSpc>
            </a:pPr>
            <a:r>
              <a:rPr lang="en-US" sz="2000">
                <a:solidFill>
                  <a:srgbClr val="FFFFFF"/>
                </a:solidFill>
                <a:latin typeface="Cambria" panose="02040503050406030204" pitchFamily="18" charset="0"/>
                <a:ea typeface="Cambria" panose="02040503050406030204" pitchFamily="18" charset="0"/>
                <a:cs typeface="Roboto"/>
                <a:sym typeface="Roboto"/>
              </a:rPr>
              <a:t>Uber drop-off on Constitution Ave.</a:t>
            </a:r>
          </a:p>
          <a:p>
            <a:pPr>
              <a:lnSpc>
                <a:spcPts val="2800"/>
              </a:lnSpc>
            </a:pPr>
            <a:endParaRPr lang="en-US" sz="2000">
              <a:solidFill>
                <a:srgbClr val="FFFFFF"/>
              </a:solidFill>
              <a:latin typeface="Cambria" panose="02040503050406030204" pitchFamily="18" charset="0"/>
              <a:ea typeface="Cambria" panose="02040503050406030204" pitchFamily="18" charset="0"/>
              <a:cs typeface="Roboto"/>
              <a:sym typeface="Roboto"/>
            </a:endParaRPr>
          </a:p>
          <a:p>
            <a:pPr>
              <a:lnSpc>
                <a:spcPts val="2800"/>
              </a:lnSpc>
            </a:pPr>
            <a:r>
              <a:rPr lang="en-US" sz="2000">
                <a:solidFill>
                  <a:srgbClr val="FFFFFF"/>
                </a:solidFill>
                <a:latin typeface="Cambria" panose="02040503050406030204" pitchFamily="18" charset="0"/>
                <a:ea typeface="Cambria" panose="02040503050406030204" pitchFamily="18" charset="0"/>
                <a:cs typeface="Roboto"/>
                <a:sym typeface="Roboto"/>
              </a:rPr>
              <a:t>Prefixes to know:</a:t>
            </a:r>
          </a:p>
          <a:p>
            <a:pPr marL="342900" indent="-342900">
              <a:lnSpc>
                <a:spcPts val="2800"/>
              </a:lnSpc>
              <a:buFont typeface="Arial" panose="020B0604020202020204" pitchFamily="34" charset="0"/>
              <a:buChar char="•"/>
            </a:pPr>
            <a:r>
              <a:rPr lang="en-US" sz="2000">
                <a:solidFill>
                  <a:srgbClr val="FFFFFF"/>
                </a:solidFill>
                <a:latin typeface="Cambria" panose="02040503050406030204" pitchFamily="18" charset="0"/>
                <a:ea typeface="Cambria" panose="02040503050406030204" pitchFamily="18" charset="0"/>
                <a:cs typeface="Roboto"/>
                <a:sym typeface="Roboto"/>
              </a:rPr>
              <a:t>Russell – SR</a:t>
            </a:r>
          </a:p>
          <a:p>
            <a:pPr marL="342900" indent="-342900">
              <a:lnSpc>
                <a:spcPts val="2800"/>
              </a:lnSpc>
              <a:buFont typeface="Arial" panose="020B0604020202020204" pitchFamily="34" charset="0"/>
              <a:buChar char="•"/>
            </a:pPr>
            <a:r>
              <a:rPr lang="en-US" sz="2000">
                <a:solidFill>
                  <a:srgbClr val="FFFFFF"/>
                </a:solidFill>
                <a:latin typeface="Cambria" panose="02040503050406030204" pitchFamily="18" charset="0"/>
                <a:ea typeface="Cambria" panose="02040503050406030204" pitchFamily="18" charset="0"/>
                <a:cs typeface="Roboto"/>
                <a:sym typeface="Roboto"/>
              </a:rPr>
              <a:t>Dirksen – SD</a:t>
            </a:r>
          </a:p>
          <a:p>
            <a:pPr marL="342900" indent="-342900">
              <a:lnSpc>
                <a:spcPts val="2800"/>
              </a:lnSpc>
              <a:buFont typeface="Arial" panose="020B0604020202020204" pitchFamily="34" charset="0"/>
              <a:buChar char="•"/>
            </a:pPr>
            <a:r>
              <a:rPr lang="en-US" sz="2000">
                <a:solidFill>
                  <a:srgbClr val="FFFFFF"/>
                </a:solidFill>
                <a:latin typeface="Cambria" panose="02040503050406030204" pitchFamily="18" charset="0"/>
                <a:ea typeface="Cambria" panose="02040503050406030204" pitchFamily="18" charset="0"/>
                <a:cs typeface="Roboto"/>
                <a:sym typeface="Roboto"/>
              </a:rPr>
              <a:t>Hart – SH</a:t>
            </a:r>
          </a:p>
        </p:txBody>
      </p:sp>
      <p:sp>
        <p:nvSpPr>
          <p:cNvPr id="5" name="TextBox 18">
            <a:extLst>
              <a:ext uri="{FF2B5EF4-FFF2-40B4-BE49-F238E27FC236}">
                <a16:creationId xmlns:a16="http://schemas.microsoft.com/office/drawing/2014/main" id="{C361A27C-A86F-ABDE-D955-3FC684D68031}"/>
              </a:ext>
            </a:extLst>
          </p:cNvPr>
          <p:cNvSpPr txBox="1"/>
          <p:nvPr/>
        </p:nvSpPr>
        <p:spPr>
          <a:xfrm>
            <a:off x="7511121" y="304074"/>
            <a:ext cx="4367636" cy="813968"/>
          </a:xfrm>
          <a:prstGeom prst="rect">
            <a:avLst/>
          </a:prstGeom>
        </p:spPr>
        <p:txBody>
          <a:bodyPr lIns="0" tIns="0" rIns="0" bIns="0" rtlCol="0" anchor="t"/>
          <a:lstStyle/>
          <a:p>
            <a:pPr>
              <a:lnSpc>
                <a:spcPts val="4799"/>
              </a:lnSpc>
            </a:pPr>
            <a:r>
              <a:rPr lang="en-US" sz="4000" b="1">
                <a:solidFill>
                  <a:schemeClr val="bg1"/>
                </a:solidFill>
                <a:latin typeface="Cambria" panose="02040503050406030204" pitchFamily="18" charset="0"/>
                <a:ea typeface="Cambria" panose="02040503050406030204" pitchFamily="18" charset="0"/>
                <a:cs typeface="Calibri" panose="020F0502020204030204" pitchFamily="34" charset="0"/>
                <a:sym typeface="Roboto Slab Bold"/>
              </a:rPr>
              <a:t>Senate Side</a:t>
            </a:r>
          </a:p>
        </p:txBody>
      </p:sp>
      <p:grpSp>
        <p:nvGrpSpPr>
          <p:cNvPr id="6" name="Group 3">
            <a:extLst>
              <a:ext uri="{FF2B5EF4-FFF2-40B4-BE49-F238E27FC236}">
                <a16:creationId xmlns:a16="http://schemas.microsoft.com/office/drawing/2014/main" id="{0691364F-FBDC-3223-D1B1-769BCB590620}"/>
              </a:ext>
            </a:extLst>
          </p:cNvPr>
          <p:cNvGrpSpPr/>
          <p:nvPr/>
        </p:nvGrpSpPr>
        <p:grpSpPr>
          <a:xfrm>
            <a:off x="458849" y="313395"/>
            <a:ext cx="4621151" cy="6249001"/>
            <a:chOff x="0" y="0"/>
            <a:chExt cx="2547638" cy="2468741"/>
          </a:xfrm>
        </p:grpSpPr>
        <p:sp>
          <p:nvSpPr>
            <p:cNvPr id="8" name="Freeform 4">
              <a:extLst>
                <a:ext uri="{FF2B5EF4-FFF2-40B4-BE49-F238E27FC236}">
                  <a16:creationId xmlns:a16="http://schemas.microsoft.com/office/drawing/2014/main" id="{D4E22BA9-37BE-0573-7BFD-19361726B67B}"/>
                </a:ext>
              </a:extLst>
            </p:cNvPr>
            <p:cNvSpPr/>
            <p:nvPr/>
          </p:nvSpPr>
          <p:spPr>
            <a:xfrm>
              <a:off x="0" y="0"/>
              <a:ext cx="2547638" cy="2468741"/>
            </a:xfrm>
            <a:custGeom>
              <a:avLst/>
              <a:gdLst/>
              <a:ahLst/>
              <a:cxnLst/>
              <a:rect l="l" t="t" r="r" b="b"/>
              <a:pathLst>
                <a:path w="2547638" h="2468741">
                  <a:moveTo>
                    <a:pt x="0" y="0"/>
                  </a:moveTo>
                  <a:lnTo>
                    <a:pt x="2547638" y="0"/>
                  </a:lnTo>
                  <a:lnTo>
                    <a:pt x="2547638" y="2468741"/>
                  </a:lnTo>
                  <a:lnTo>
                    <a:pt x="0" y="2468741"/>
                  </a:lnTo>
                  <a:close/>
                </a:path>
              </a:pathLst>
            </a:custGeom>
            <a:solidFill>
              <a:srgbClr val="FFFFFF"/>
            </a:solidFill>
          </p:spPr>
          <p:txBody>
            <a:bodyPr/>
            <a:lstStyle/>
            <a:p>
              <a:endParaRPr lang="en-US" sz="1200"/>
            </a:p>
          </p:txBody>
        </p:sp>
        <p:sp>
          <p:nvSpPr>
            <p:cNvPr id="9" name="TextBox 5">
              <a:extLst>
                <a:ext uri="{FF2B5EF4-FFF2-40B4-BE49-F238E27FC236}">
                  <a16:creationId xmlns:a16="http://schemas.microsoft.com/office/drawing/2014/main" id="{018DA0E8-839A-CD54-6AB9-EEBAEBA46970}"/>
                </a:ext>
              </a:extLst>
            </p:cNvPr>
            <p:cNvSpPr txBox="1"/>
            <p:nvPr/>
          </p:nvSpPr>
          <p:spPr>
            <a:xfrm>
              <a:off x="0" y="-38100"/>
              <a:ext cx="2547638" cy="2506841"/>
            </a:xfrm>
            <a:prstGeom prst="rect">
              <a:avLst/>
            </a:prstGeom>
          </p:spPr>
          <p:txBody>
            <a:bodyPr lIns="47625" tIns="47625" rIns="47625" bIns="47625" rtlCol="0" anchor="ctr"/>
            <a:lstStyle/>
            <a:p>
              <a:pPr algn="ctr">
                <a:lnSpc>
                  <a:spcPts val="1837"/>
                </a:lnSpc>
                <a:spcBef>
                  <a:spcPct val="0"/>
                </a:spcBef>
              </a:pPr>
              <a:endParaRPr sz="1200"/>
            </a:p>
          </p:txBody>
        </p:sp>
      </p:grpSp>
      <p:pic>
        <p:nvPicPr>
          <p:cNvPr id="2" name="Picture 1" descr="Map of the U.S. Capitol campus' accessible path.">
            <a:extLst>
              <a:ext uri="{FF2B5EF4-FFF2-40B4-BE49-F238E27FC236}">
                <a16:creationId xmlns:a16="http://schemas.microsoft.com/office/drawing/2014/main" id="{FBA71E2F-3529-D7E8-1DBB-9E6248123982}"/>
              </a:ext>
            </a:extLst>
          </p:cNvPr>
          <p:cNvPicPr>
            <a:picLocks noChangeAspect="1"/>
          </p:cNvPicPr>
          <p:nvPr/>
        </p:nvPicPr>
        <p:blipFill>
          <a:blip r:embed="rId4"/>
          <a:srcRect l="45952" t="1133" r="17408" b="47813"/>
          <a:stretch>
            <a:fillRect/>
          </a:stretch>
        </p:blipFill>
        <p:spPr>
          <a:xfrm>
            <a:off x="651925" y="484398"/>
            <a:ext cx="4234997" cy="5906994"/>
          </a:xfrm>
          <a:prstGeom prst="rect">
            <a:avLst/>
          </a:prstGeom>
        </p:spPr>
      </p:pic>
      <p:sp>
        <p:nvSpPr>
          <p:cNvPr id="20" name="Oval 19">
            <a:extLst>
              <a:ext uri="{FF2B5EF4-FFF2-40B4-BE49-F238E27FC236}">
                <a16:creationId xmlns:a16="http://schemas.microsoft.com/office/drawing/2014/main" id="{3D41FF10-FAE9-D050-9AF0-6D848DA4BF05}"/>
              </a:ext>
            </a:extLst>
          </p:cNvPr>
          <p:cNvSpPr/>
          <p:nvPr/>
        </p:nvSpPr>
        <p:spPr>
          <a:xfrm>
            <a:off x="1774584" y="905547"/>
            <a:ext cx="994839" cy="975360"/>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892556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217CBA-CCF1-66B9-E3D6-1491B162D543}"/>
            </a:ext>
          </a:extLst>
        </p:cNvPr>
        <p:cNvGrpSpPr/>
        <p:nvPr/>
      </p:nvGrpSpPr>
      <p:grpSpPr>
        <a:xfrm>
          <a:off x="0" y="0"/>
          <a:ext cx="0" cy="0"/>
          <a:chOff x="0" y="0"/>
          <a:chExt cx="0" cy="0"/>
        </a:xfrm>
      </p:grpSpPr>
      <p:sp>
        <p:nvSpPr>
          <p:cNvPr id="4" name="Freeform 2">
            <a:extLst>
              <a:ext uri="{FF2B5EF4-FFF2-40B4-BE49-F238E27FC236}">
                <a16:creationId xmlns:a16="http://schemas.microsoft.com/office/drawing/2014/main" id="{27EED773-6507-5FFE-5ADC-A0E84B597BBB}"/>
              </a:ext>
            </a:extLst>
          </p:cNvPr>
          <p:cNvSpPr/>
          <p:nvPr/>
        </p:nvSpPr>
        <p:spPr>
          <a:xfrm rot="-5400000">
            <a:off x="-658960" y="658959"/>
            <a:ext cx="6858000" cy="5540081"/>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3"/>
            <a:stretch>
              <a:fillRect l="-21111" t="-1" r="-21111" b="-120068"/>
            </a:stretch>
          </a:blipFill>
        </p:spPr>
        <p:txBody>
          <a:bodyPr/>
          <a:lstStyle/>
          <a:p>
            <a:endParaRPr lang="en-US" sz="1200"/>
          </a:p>
        </p:txBody>
      </p:sp>
      <p:grpSp>
        <p:nvGrpSpPr>
          <p:cNvPr id="13" name="Group 9">
            <a:extLst>
              <a:ext uri="{FF2B5EF4-FFF2-40B4-BE49-F238E27FC236}">
                <a16:creationId xmlns:a16="http://schemas.microsoft.com/office/drawing/2014/main" id="{677967AD-6120-BC62-8D61-EC548359B8E2}"/>
              </a:ext>
            </a:extLst>
          </p:cNvPr>
          <p:cNvGrpSpPr/>
          <p:nvPr/>
        </p:nvGrpSpPr>
        <p:grpSpPr>
          <a:xfrm rot="-5400000">
            <a:off x="6132814" y="816630"/>
            <a:ext cx="6875818" cy="5242559"/>
            <a:chOff x="0" y="0"/>
            <a:chExt cx="13751636" cy="9934690"/>
          </a:xfrm>
        </p:grpSpPr>
        <p:sp>
          <p:nvSpPr>
            <p:cNvPr id="14" name="Freeform 10">
              <a:extLst>
                <a:ext uri="{FF2B5EF4-FFF2-40B4-BE49-F238E27FC236}">
                  <a16:creationId xmlns:a16="http://schemas.microsoft.com/office/drawing/2014/main" id="{12EC7AA3-7611-B127-8211-E3B3F484C032}"/>
                </a:ext>
              </a:extLst>
            </p:cNvPr>
            <p:cNvSpPr/>
            <p:nvPr/>
          </p:nvSpPr>
          <p:spPr>
            <a:xfrm>
              <a:off x="0" y="0"/>
              <a:ext cx="13751688" cy="9934715"/>
            </a:xfrm>
            <a:custGeom>
              <a:avLst/>
              <a:gdLst/>
              <a:ahLst/>
              <a:cxnLst/>
              <a:rect l="l" t="t" r="r" b="b"/>
              <a:pathLst>
                <a:path w="13751688" h="9934715">
                  <a:moveTo>
                    <a:pt x="13751688" y="0"/>
                  </a:moveTo>
                  <a:lnTo>
                    <a:pt x="0" y="0"/>
                  </a:lnTo>
                  <a:lnTo>
                    <a:pt x="0" y="9934715"/>
                  </a:lnTo>
                  <a:lnTo>
                    <a:pt x="13751688" y="9934715"/>
                  </a:lnTo>
                  <a:close/>
                </a:path>
              </a:pathLst>
            </a:custGeom>
            <a:solidFill>
              <a:srgbClr val="383F7F"/>
            </a:solidFill>
          </p:spPr>
          <p:txBody>
            <a:bodyPr/>
            <a:lstStyle/>
            <a:p>
              <a:endParaRPr lang="en-US" sz="1200"/>
            </a:p>
          </p:txBody>
        </p:sp>
      </p:grpSp>
      <p:sp>
        <p:nvSpPr>
          <p:cNvPr id="15" name="TextBox 11">
            <a:extLst>
              <a:ext uri="{FF2B5EF4-FFF2-40B4-BE49-F238E27FC236}">
                <a16:creationId xmlns:a16="http://schemas.microsoft.com/office/drawing/2014/main" id="{2857F03D-0088-4D41-BD97-66D8A5007CE4}"/>
              </a:ext>
            </a:extLst>
          </p:cNvPr>
          <p:cNvSpPr txBox="1"/>
          <p:nvPr/>
        </p:nvSpPr>
        <p:spPr>
          <a:xfrm>
            <a:off x="7511121" y="1393227"/>
            <a:ext cx="3968858" cy="4636462"/>
          </a:xfrm>
          <a:prstGeom prst="rect">
            <a:avLst/>
          </a:prstGeom>
        </p:spPr>
        <p:txBody>
          <a:bodyPr lIns="0" tIns="0" rIns="0" bIns="0" rtlCol="0" anchor="t">
            <a:spAutoFit/>
          </a:bodyPr>
          <a:lstStyle/>
          <a:p>
            <a:pPr>
              <a:lnSpc>
                <a:spcPts val="2800"/>
              </a:lnSpc>
            </a:pPr>
            <a:r>
              <a:rPr lang="en-US" sz="2000">
                <a:solidFill>
                  <a:srgbClr val="FFFFFF"/>
                </a:solidFill>
                <a:latin typeface="Cambria" panose="02040503050406030204" pitchFamily="18" charset="0"/>
                <a:ea typeface="Cambria" panose="02040503050406030204" pitchFamily="18" charset="0"/>
                <a:cs typeface="Roboto"/>
                <a:sym typeface="Roboto"/>
              </a:rPr>
              <a:t>Senate Office Buildings:</a:t>
            </a:r>
          </a:p>
          <a:p>
            <a:pPr marL="342900" indent="-342900">
              <a:lnSpc>
                <a:spcPts val="2800"/>
              </a:lnSpc>
              <a:buFont typeface="Arial" panose="020B0604020202020204" pitchFamily="34" charset="0"/>
              <a:buChar char="•"/>
            </a:pPr>
            <a:r>
              <a:rPr lang="en-US" sz="2000">
                <a:solidFill>
                  <a:srgbClr val="FFFFFF"/>
                </a:solidFill>
                <a:latin typeface="Cambria" panose="02040503050406030204" pitchFamily="18" charset="0"/>
                <a:ea typeface="Cambria" panose="02040503050406030204" pitchFamily="18" charset="0"/>
                <a:cs typeface="Roboto"/>
                <a:sym typeface="Roboto"/>
              </a:rPr>
              <a:t>Russell Senate Office Building</a:t>
            </a:r>
          </a:p>
          <a:p>
            <a:pPr marL="342900" indent="-342900">
              <a:lnSpc>
                <a:spcPts val="2800"/>
              </a:lnSpc>
              <a:buFont typeface="Arial" panose="020B0604020202020204" pitchFamily="34" charset="0"/>
              <a:buChar char="•"/>
            </a:pPr>
            <a:r>
              <a:rPr lang="en-US" sz="2000">
                <a:solidFill>
                  <a:srgbClr val="FFFFFF"/>
                </a:solidFill>
                <a:latin typeface="Cambria" panose="02040503050406030204" pitchFamily="18" charset="0"/>
                <a:ea typeface="Cambria" panose="02040503050406030204" pitchFamily="18" charset="0"/>
                <a:cs typeface="Roboto"/>
                <a:sym typeface="Roboto"/>
              </a:rPr>
              <a:t>Dirksen Senate Office Building</a:t>
            </a:r>
          </a:p>
          <a:p>
            <a:pPr marL="342900" indent="-342900">
              <a:lnSpc>
                <a:spcPts val="2800"/>
              </a:lnSpc>
              <a:buFont typeface="Arial" panose="020B0604020202020204" pitchFamily="34" charset="0"/>
              <a:buChar char="•"/>
            </a:pPr>
            <a:r>
              <a:rPr lang="en-US" sz="2000">
                <a:solidFill>
                  <a:srgbClr val="FFFFFF"/>
                </a:solidFill>
                <a:latin typeface="Cambria" panose="02040503050406030204" pitchFamily="18" charset="0"/>
                <a:ea typeface="Cambria" panose="02040503050406030204" pitchFamily="18" charset="0"/>
                <a:cs typeface="Roboto"/>
                <a:sym typeface="Roboto"/>
              </a:rPr>
              <a:t>Hart Senate Office Building</a:t>
            </a:r>
          </a:p>
          <a:p>
            <a:pPr>
              <a:lnSpc>
                <a:spcPts val="2800"/>
              </a:lnSpc>
            </a:pPr>
            <a:endParaRPr lang="en-US" sz="2000">
              <a:solidFill>
                <a:srgbClr val="FFFFFF"/>
              </a:solidFill>
              <a:latin typeface="Cambria" panose="02040503050406030204" pitchFamily="18" charset="0"/>
              <a:ea typeface="Cambria" panose="02040503050406030204" pitchFamily="18" charset="0"/>
              <a:cs typeface="Roboto"/>
              <a:sym typeface="Roboto"/>
            </a:endParaRPr>
          </a:p>
          <a:p>
            <a:pPr>
              <a:lnSpc>
                <a:spcPts val="2800"/>
              </a:lnSpc>
            </a:pPr>
            <a:r>
              <a:rPr lang="en-US" sz="2000">
                <a:solidFill>
                  <a:srgbClr val="FFFFFF"/>
                </a:solidFill>
                <a:latin typeface="Cambria" panose="02040503050406030204" pitchFamily="18" charset="0"/>
                <a:ea typeface="Cambria" panose="02040503050406030204" pitchFamily="18" charset="0"/>
                <a:cs typeface="Roboto"/>
                <a:sym typeface="Roboto"/>
              </a:rPr>
              <a:t>Metro accessible via Union Station</a:t>
            </a:r>
          </a:p>
          <a:p>
            <a:pPr>
              <a:lnSpc>
                <a:spcPts val="2800"/>
              </a:lnSpc>
            </a:pPr>
            <a:endParaRPr lang="en-US" sz="2000">
              <a:solidFill>
                <a:srgbClr val="FFFFFF"/>
              </a:solidFill>
              <a:latin typeface="Cambria" panose="02040503050406030204" pitchFamily="18" charset="0"/>
              <a:ea typeface="Cambria" panose="02040503050406030204" pitchFamily="18" charset="0"/>
              <a:cs typeface="Roboto"/>
              <a:sym typeface="Roboto"/>
            </a:endParaRPr>
          </a:p>
          <a:p>
            <a:pPr>
              <a:lnSpc>
                <a:spcPts val="2800"/>
              </a:lnSpc>
            </a:pPr>
            <a:r>
              <a:rPr lang="en-US" sz="2000">
                <a:solidFill>
                  <a:srgbClr val="FFFFFF"/>
                </a:solidFill>
                <a:latin typeface="Cambria" panose="02040503050406030204" pitchFamily="18" charset="0"/>
                <a:ea typeface="Cambria" panose="02040503050406030204" pitchFamily="18" charset="0"/>
                <a:cs typeface="Roboto"/>
                <a:sym typeface="Roboto"/>
              </a:rPr>
              <a:t>Uber drop-off on Constitution Ave.</a:t>
            </a:r>
          </a:p>
          <a:p>
            <a:pPr>
              <a:lnSpc>
                <a:spcPts val="2800"/>
              </a:lnSpc>
            </a:pPr>
            <a:endParaRPr lang="en-US" sz="2000">
              <a:solidFill>
                <a:srgbClr val="FFFFFF"/>
              </a:solidFill>
              <a:latin typeface="Cambria" panose="02040503050406030204" pitchFamily="18" charset="0"/>
              <a:ea typeface="Cambria" panose="02040503050406030204" pitchFamily="18" charset="0"/>
              <a:cs typeface="Roboto"/>
              <a:sym typeface="Roboto"/>
            </a:endParaRPr>
          </a:p>
          <a:p>
            <a:pPr>
              <a:lnSpc>
                <a:spcPts val="2800"/>
              </a:lnSpc>
            </a:pPr>
            <a:r>
              <a:rPr lang="en-US" sz="2000">
                <a:solidFill>
                  <a:srgbClr val="FFFFFF"/>
                </a:solidFill>
                <a:latin typeface="Cambria" panose="02040503050406030204" pitchFamily="18" charset="0"/>
                <a:ea typeface="Cambria" panose="02040503050406030204" pitchFamily="18" charset="0"/>
                <a:cs typeface="Roboto"/>
                <a:sym typeface="Roboto"/>
              </a:rPr>
              <a:t>Prefixes to know:</a:t>
            </a:r>
          </a:p>
          <a:p>
            <a:pPr marL="342900" indent="-342900">
              <a:lnSpc>
                <a:spcPts val="2800"/>
              </a:lnSpc>
              <a:buFont typeface="Arial" panose="020B0604020202020204" pitchFamily="34" charset="0"/>
              <a:buChar char="•"/>
            </a:pPr>
            <a:r>
              <a:rPr lang="en-US" sz="2000">
                <a:solidFill>
                  <a:srgbClr val="FFFFFF"/>
                </a:solidFill>
                <a:latin typeface="Cambria" panose="02040503050406030204" pitchFamily="18" charset="0"/>
                <a:ea typeface="Cambria" panose="02040503050406030204" pitchFamily="18" charset="0"/>
                <a:cs typeface="Roboto"/>
                <a:sym typeface="Roboto"/>
              </a:rPr>
              <a:t>Russell – SR</a:t>
            </a:r>
          </a:p>
          <a:p>
            <a:pPr marL="342900" indent="-342900">
              <a:lnSpc>
                <a:spcPts val="2800"/>
              </a:lnSpc>
              <a:buFont typeface="Arial" panose="020B0604020202020204" pitchFamily="34" charset="0"/>
              <a:buChar char="•"/>
            </a:pPr>
            <a:r>
              <a:rPr lang="en-US" sz="2000">
                <a:solidFill>
                  <a:srgbClr val="FFFFFF"/>
                </a:solidFill>
                <a:latin typeface="Cambria" panose="02040503050406030204" pitchFamily="18" charset="0"/>
                <a:ea typeface="Cambria" panose="02040503050406030204" pitchFamily="18" charset="0"/>
                <a:cs typeface="Roboto"/>
                <a:sym typeface="Roboto"/>
              </a:rPr>
              <a:t>Dirksen – SD</a:t>
            </a:r>
          </a:p>
          <a:p>
            <a:pPr marL="342900" indent="-342900">
              <a:lnSpc>
                <a:spcPts val="2800"/>
              </a:lnSpc>
              <a:buFont typeface="Arial" panose="020B0604020202020204" pitchFamily="34" charset="0"/>
              <a:buChar char="•"/>
            </a:pPr>
            <a:r>
              <a:rPr lang="en-US" sz="2000">
                <a:solidFill>
                  <a:srgbClr val="FFFFFF"/>
                </a:solidFill>
                <a:latin typeface="Cambria" panose="02040503050406030204" pitchFamily="18" charset="0"/>
                <a:ea typeface="Cambria" panose="02040503050406030204" pitchFamily="18" charset="0"/>
                <a:cs typeface="Roboto"/>
                <a:sym typeface="Roboto"/>
              </a:rPr>
              <a:t>Hart – SH</a:t>
            </a:r>
          </a:p>
        </p:txBody>
      </p:sp>
      <p:sp>
        <p:nvSpPr>
          <p:cNvPr id="5" name="TextBox 18">
            <a:extLst>
              <a:ext uri="{FF2B5EF4-FFF2-40B4-BE49-F238E27FC236}">
                <a16:creationId xmlns:a16="http://schemas.microsoft.com/office/drawing/2014/main" id="{82F2A3C2-B04C-CBAB-9234-24D181D24F9B}"/>
              </a:ext>
            </a:extLst>
          </p:cNvPr>
          <p:cNvSpPr txBox="1"/>
          <p:nvPr/>
        </p:nvSpPr>
        <p:spPr>
          <a:xfrm>
            <a:off x="7511121" y="304074"/>
            <a:ext cx="4367636" cy="813968"/>
          </a:xfrm>
          <a:prstGeom prst="rect">
            <a:avLst/>
          </a:prstGeom>
        </p:spPr>
        <p:txBody>
          <a:bodyPr lIns="0" tIns="0" rIns="0" bIns="0" rtlCol="0" anchor="t"/>
          <a:lstStyle/>
          <a:p>
            <a:pPr>
              <a:lnSpc>
                <a:spcPts val="4799"/>
              </a:lnSpc>
            </a:pPr>
            <a:r>
              <a:rPr lang="en-US" sz="4000" b="1">
                <a:solidFill>
                  <a:schemeClr val="bg1"/>
                </a:solidFill>
                <a:latin typeface="Cambria" panose="02040503050406030204" pitchFamily="18" charset="0"/>
                <a:ea typeface="Cambria" panose="02040503050406030204" pitchFamily="18" charset="0"/>
                <a:cs typeface="Calibri" panose="020F0502020204030204" pitchFamily="34" charset="0"/>
                <a:sym typeface="Roboto Slab Bold"/>
              </a:rPr>
              <a:t>Senate Side</a:t>
            </a:r>
          </a:p>
        </p:txBody>
      </p:sp>
      <p:grpSp>
        <p:nvGrpSpPr>
          <p:cNvPr id="6" name="Group 3">
            <a:extLst>
              <a:ext uri="{FF2B5EF4-FFF2-40B4-BE49-F238E27FC236}">
                <a16:creationId xmlns:a16="http://schemas.microsoft.com/office/drawing/2014/main" id="{FA9F053E-ABBF-91A8-1DEB-39380575E877}"/>
              </a:ext>
            </a:extLst>
          </p:cNvPr>
          <p:cNvGrpSpPr/>
          <p:nvPr/>
        </p:nvGrpSpPr>
        <p:grpSpPr>
          <a:xfrm>
            <a:off x="458849" y="313395"/>
            <a:ext cx="4621151" cy="6249001"/>
            <a:chOff x="0" y="0"/>
            <a:chExt cx="2547638" cy="2468741"/>
          </a:xfrm>
        </p:grpSpPr>
        <p:sp>
          <p:nvSpPr>
            <p:cNvPr id="8" name="Freeform 4">
              <a:extLst>
                <a:ext uri="{FF2B5EF4-FFF2-40B4-BE49-F238E27FC236}">
                  <a16:creationId xmlns:a16="http://schemas.microsoft.com/office/drawing/2014/main" id="{0F2B386F-273C-950D-EC98-2065FB636A10}"/>
                </a:ext>
              </a:extLst>
            </p:cNvPr>
            <p:cNvSpPr/>
            <p:nvPr/>
          </p:nvSpPr>
          <p:spPr>
            <a:xfrm>
              <a:off x="0" y="0"/>
              <a:ext cx="2547638" cy="2468741"/>
            </a:xfrm>
            <a:custGeom>
              <a:avLst/>
              <a:gdLst/>
              <a:ahLst/>
              <a:cxnLst/>
              <a:rect l="l" t="t" r="r" b="b"/>
              <a:pathLst>
                <a:path w="2547638" h="2468741">
                  <a:moveTo>
                    <a:pt x="0" y="0"/>
                  </a:moveTo>
                  <a:lnTo>
                    <a:pt x="2547638" y="0"/>
                  </a:lnTo>
                  <a:lnTo>
                    <a:pt x="2547638" y="2468741"/>
                  </a:lnTo>
                  <a:lnTo>
                    <a:pt x="0" y="2468741"/>
                  </a:lnTo>
                  <a:close/>
                </a:path>
              </a:pathLst>
            </a:custGeom>
            <a:solidFill>
              <a:srgbClr val="FFFFFF"/>
            </a:solidFill>
          </p:spPr>
          <p:txBody>
            <a:bodyPr/>
            <a:lstStyle/>
            <a:p>
              <a:endParaRPr lang="en-US" sz="1200"/>
            </a:p>
          </p:txBody>
        </p:sp>
        <p:sp>
          <p:nvSpPr>
            <p:cNvPr id="9" name="TextBox 5">
              <a:extLst>
                <a:ext uri="{FF2B5EF4-FFF2-40B4-BE49-F238E27FC236}">
                  <a16:creationId xmlns:a16="http://schemas.microsoft.com/office/drawing/2014/main" id="{05534871-9209-D9AC-ABC9-BE627FFB798E}"/>
                </a:ext>
              </a:extLst>
            </p:cNvPr>
            <p:cNvSpPr txBox="1"/>
            <p:nvPr/>
          </p:nvSpPr>
          <p:spPr>
            <a:xfrm>
              <a:off x="0" y="-38100"/>
              <a:ext cx="2547638" cy="2506841"/>
            </a:xfrm>
            <a:prstGeom prst="rect">
              <a:avLst/>
            </a:prstGeom>
          </p:spPr>
          <p:txBody>
            <a:bodyPr lIns="47625" tIns="47625" rIns="47625" bIns="47625" rtlCol="0" anchor="ctr"/>
            <a:lstStyle/>
            <a:p>
              <a:pPr algn="ctr">
                <a:lnSpc>
                  <a:spcPts val="1837"/>
                </a:lnSpc>
                <a:spcBef>
                  <a:spcPct val="0"/>
                </a:spcBef>
              </a:pPr>
              <a:endParaRPr sz="1200"/>
            </a:p>
          </p:txBody>
        </p:sp>
      </p:grpSp>
      <p:pic>
        <p:nvPicPr>
          <p:cNvPr id="2" name="Picture 1" descr="Map of the U.S. Capitol campus' accessible path.">
            <a:extLst>
              <a:ext uri="{FF2B5EF4-FFF2-40B4-BE49-F238E27FC236}">
                <a16:creationId xmlns:a16="http://schemas.microsoft.com/office/drawing/2014/main" id="{A6A3E5F2-6C05-31B4-6B49-4523AF081FCB}"/>
              </a:ext>
            </a:extLst>
          </p:cNvPr>
          <p:cNvPicPr>
            <a:picLocks noChangeAspect="1"/>
          </p:cNvPicPr>
          <p:nvPr/>
        </p:nvPicPr>
        <p:blipFill>
          <a:blip r:embed="rId4"/>
          <a:srcRect l="45952" t="1133" r="17408" b="47813"/>
          <a:stretch>
            <a:fillRect/>
          </a:stretch>
        </p:blipFill>
        <p:spPr>
          <a:xfrm>
            <a:off x="651925" y="484398"/>
            <a:ext cx="4234997" cy="5906994"/>
          </a:xfrm>
          <a:prstGeom prst="rect">
            <a:avLst/>
          </a:prstGeom>
        </p:spPr>
      </p:pic>
      <p:cxnSp>
        <p:nvCxnSpPr>
          <p:cNvPr id="22" name="Straight Arrow Connector 21">
            <a:extLst>
              <a:ext uri="{FF2B5EF4-FFF2-40B4-BE49-F238E27FC236}">
                <a16:creationId xmlns:a16="http://schemas.microsoft.com/office/drawing/2014/main" id="{1D6D613E-E4F3-9491-3ED7-66AE6DA76AF1}"/>
              </a:ext>
            </a:extLst>
          </p:cNvPr>
          <p:cNvCxnSpPr>
            <a:cxnSpLocks/>
          </p:cNvCxnSpPr>
          <p:nvPr/>
        </p:nvCxnSpPr>
        <p:spPr>
          <a:xfrm flipV="1">
            <a:off x="856033" y="4905563"/>
            <a:ext cx="1561626" cy="1181100"/>
          </a:xfrm>
          <a:prstGeom prst="straightConnector1">
            <a:avLst/>
          </a:prstGeom>
          <a:ln w="57150">
            <a:solidFill>
              <a:srgbClr val="FF0000"/>
            </a:solidFill>
            <a:tailEnd type="triangle"/>
          </a:ln>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17451900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FB52D2-4D87-D076-93E6-3C69D21DF1AE}"/>
            </a:ext>
          </a:extLst>
        </p:cNvPr>
        <p:cNvGrpSpPr/>
        <p:nvPr/>
      </p:nvGrpSpPr>
      <p:grpSpPr>
        <a:xfrm>
          <a:off x="0" y="0"/>
          <a:ext cx="0" cy="0"/>
          <a:chOff x="0" y="0"/>
          <a:chExt cx="0" cy="0"/>
        </a:xfrm>
      </p:grpSpPr>
      <p:grpSp>
        <p:nvGrpSpPr>
          <p:cNvPr id="13" name="Group 9">
            <a:extLst>
              <a:ext uri="{FF2B5EF4-FFF2-40B4-BE49-F238E27FC236}">
                <a16:creationId xmlns:a16="http://schemas.microsoft.com/office/drawing/2014/main" id="{A19F599F-1E59-7E4E-BE79-AB88FF2EE3B2}"/>
              </a:ext>
            </a:extLst>
          </p:cNvPr>
          <p:cNvGrpSpPr/>
          <p:nvPr/>
        </p:nvGrpSpPr>
        <p:grpSpPr>
          <a:xfrm rot="-5400000">
            <a:off x="6132820" y="816629"/>
            <a:ext cx="6875818" cy="5242559"/>
            <a:chOff x="0" y="0"/>
            <a:chExt cx="13751636" cy="9934690"/>
          </a:xfrm>
        </p:grpSpPr>
        <p:sp>
          <p:nvSpPr>
            <p:cNvPr id="14" name="Freeform 10">
              <a:extLst>
                <a:ext uri="{FF2B5EF4-FFF2-40B4-BE49-F238E27FC236}">
                  <a16:creationId xmlns:a16="http://schemas.microsoft.com/office/drawing/2014/main" id="{AEA26FFB-DC94-C898-00F6-08E695D8F31A}"/>
                </a:ext>
              </a:extLst>
            </p:cNvPr>
            <p:cNvSpPr/>
            <p:nvPr/>
          </p:nvSpPr>
          <p:spPr>
            <a:xfrm>
              <a:off x="0" y="0"/>
              <a:ext cx="13751688" cy="9934715"/>
            </a:xfrm>
            <a:custGeom>
              <a:avLst/>
              <a:gdLst/>
              <a:ahLst/>
              <a:cxnLst/>
              <a:rect l="l" t="t" r="r" b="b"/>
              <a:pathLst>
                <a:path w="13751688" h="9934715">
                  <a:moveTo>
                    <a:pt x="13751688" y="0"/>
                  </a:moveTo>
                  <a:lnTo>
                    <a:pt x="0" y="0"/>
                  </a:lnTo>
                  <a:lnTo>
                    <a:pt x="0" y="9934715"/>
                  </a:lnTo>
                  <a:lnTo>
                    <a:pt x="13751688" y="9934715"/>
                  </a:lnTo>
                  <a:close/>
                </a:path>
              </a:pathLst>
            </a:custGeom>
            <a:solidFill>
              <a:srgbClr val="383F7F"/>
            </a:solidFill>
          </p:spPr>
          <p:txBody>
            <a:bodyPr/>
            <a:lstStyle/>
            <a:p>
              <a:endParaRPr lang="en-US" sz="1200"/>
            </a:p>
          </p:txBody>
        </p:sp>
      </p:grpSp>
      <p:sp>
        <p:nvSpPr>
          <p:cNvPr id="15" name="TextBox 11">
            <a:extLst>
              <a:ext uri="{FF2B5EF4-FFF2-40B4-BE49-F238E27FC236}">
                <a16:creationId xmlns:a16="http://schemas.microsoft.com/office/drawing/2014/main" id="{6A974370-12BA-787E-01E3-8A7F24156965}"/>
              </a:ext>
            </a:extLst>
          </p:cNvPr>
          <p:cNvSpPr txBox="1"/>
          <p:nvPr/>
        </p:nvSpPr>
        <p:spPr>
          <a:xfrm>
            <a:off x="7586300" y="2017345"/>
            <a:ext cx="3968858" cy="2122953"/>
          </a:xfrm>
          <a:prstGeom prst="rect">
            <a:avLst/>
          </a:prstGeom>
        </p:spPr>
        <p:txBody>
          <a:bodyPr lIns="0" tIns="0" rIns="0" bIns="0" rtlCol="0" anchor="t">
            <a:spAutoFit/>
          </a:bodyPr>
          <a:lstStyle/>
          <a:p>
            <a:pPr>
              <a:lnSpc>
                <a:spcPts val="2800"/>
              </a:lnSpc>
            </a:pPr>
            <a:r>
              <a:rPr lang="en-US" sz="2000" b="1">
                <a:solidFill>
                  <a:srgbClr val="FFFFFF"/>
                </a:solidFill>
                <a:latin typeface="Cambria" panose="02040503050406030204" pitchFamily="18" charset="0"/>
                <a:ea typeface="Cambria" panose="02040503050406030204" pitchFamily="18" charset="0"/>
                <a:cs typeface="Roboto"/>
                <a:sym typeface="Roboto"/>
              </a:rPr>
              <a:t>Public Entrances</a:t>
            </a:r>
          </a:p>
          <a:p>
            <a:pPr>
              <a:lnSpc>
                <a:spcPts val="2800"/>
              </a:lnSpc>
            </a:pPr>
            <a:endParaRPr lang="en-US" sz="2000">
              <a:solidFill>
                <a:srgbClr val="FFFFFF"/>
              </a:solidFill>
              <a:latin typeface="Cambria" panose="02040503050406030204" pitchFamily="18" charset="0"/>
              <a:ea typeface="Cambria" panose="02040503050406030204" pitchFamily="18" charset="0"/>
              <a:cs typeface="Roboto"/>
              <a:sym typeface="Roboto"/>
            </a:endParaRPr>
          </a:p>
          <a:p>
            <a:pPr>
              <a:lnSpc>
                <a:spcPts val="2800"/>
              </a:lnSpc>
            </a:pPr>
            <a:endParaRPr lang="en-US" sz="2000">
              <a:solidFill>
                <a:srgbClr val="FFFFFF"/>
              </a:solidFill>
              <a:latin typeface="Cambria" panose="02040503050406030204" pitchFamily="18" charset="0"/>
              <a:ea typeface="Cambria" panose="02040503050406030204" pitchFamily="18" charset="0"/>
              <a:cs typeface="Roboto"/>
              <a:sym typeface="Roboto"/>
            </a:endParaRPr>
          </a:p>
          <a:p>
            <a:pPr>
              <a:lnSpc>
                <a:spcPts val="2800"/>
              </a:lnSpc>
            </a:pPr>
            <a:endParaRPr lang="en-US" sz="2000">
              <a:solidFill>
                <a:srgbClr val="FFFFFF"/>
              </a:solidFill>
              <a:latin typeface="Cambria" panose="02040503050406030204" pitchFamily="18" charset="0"/>
              <a:ea typeface="Cambria" panose="02040503050406030204" pitchFamily="18" charset="0"/>
              <a:cs typeface="Roboto"/>
              <a:sym typeface="Roboto"/>
            </a:endParaRPr>
          </a:p>
          <a:p>
            <a:pPr>
              <a:lnSpc>
                <a:spcPts val="2800"/>
              </a:lnSpc>
            </a:pPr>
            <a:r>
              <a:rPr lang="en-US" sz="2000" b="1">
                <a:solidFill>
                  <a:srgbClr val="FFFFFF"/>
                </a:solidFill>
                <a:latin typeface="Cambria" panose="02040503050406030204" pitchFamily="18" charset="0"/>
                <a:ea typeface="Cambria" panose="02040503050406030204" pitchFamily="18" charset="0"/>
                <a:cs typeface="Roboto"/>
                <a:sym typeface="Roboto"/>
              </a:rPr>
              <a:t>Staff Entrances Only</a:t>
            </a:r>
          </a:p>
          <a:p>
            <a:pPr>
              <a:lnSpc>
                <a:spcPts val="2800"/>
              </a:lnSpc>
            </a:pPr>
            <a:endParaRPr lang="en-US" sz="2000">
              <a:solidFill>
                <a:srgbClr val="FFFFFF"/>
              </a:solidFill>
              <a:latin typeface="Cambria" panose="02040503050406030204" pitchFamily="18" charset="0"/>
              <a:ea typeface="Cambria" panose="02040503050406030204" pitchFamily="18" charset="0"/>
              <a:cs typeface="Roboto"/>
              <a:sym typeface="Roboto"/>
            </a:endParaRPr>
          </a:p>
        </p:txBody>
      </p:sp>
      <p:sp>
        <p:nvSpPr>
          <p:cNvPr id="5" name="TextBox 18">
            <a:extLst>
              <a:ext uri="{FF2B5EF4-FFF2-40B4-BE49-F238E27FC236}">
                <a16:creationId xmlns:a16="http://schemas.microsoft.com/office/drawing/2014/main" id="{499AE7CE-2733-4C95-E776-BCABFFCBEFE4}"/>
              </a:ext>
            </a:extLst>
          </p:cNvPr>
          <p:cNvSpPr txBox="1"/>
          <p:nvPr/>
        </p:nvSpPr>
        <p:spPr>
          <a:xfrm>
            <a:off x="7511121" y="304074"/>
            <a:ext cx="4367636" cy="813968"/>
          </a:xfrm>
          <a:prstGeom prst="rect">
            <a:avLst/>
          </a:prstGeom>
        </p:spPr>
        <p:txBody>
          <a:bodyPr lIns="0" tIns="0" rIns="0" bIns="0" rtlCol="0" anchor="t"/>
          <a:lstStyle/>
          <a:p>
            <a:pPr>
              <a:lnSpc>
                <a:spcPts val="4799"/>
              </a:lnSpc>
            </a:pPr>
            <a:r>
              <a:rPr lang="en-US" sz="4000" b="1">
                <a:solidFill>
                  <a:schemeClr val="bg1"/>
                </a:solidFill>
                <a:latin typeface="Cambria" panose="02040503050406030204" pitchFamily="18" charset="0"/>
                <a:ea typeface="Cambria" panose="02040503050406030204" pitchFamily="18" charset="0"/>
                <a:cs typeface="Calibri" panose="020F0502020204030204" pitchFamily="34" charset="0"/>
                <a:sym typeface="Roboto Slab Bold"/>
              </a:rPr>
              <a:t>Russell Senate Office Building</a:t>
            </a:r>
          </a:p>
        </p:txBody>
      </p:sp>
      <p:sp>
        <p:nvSpPr>
          <p:cNvPr id="3" name="Freeform 2">
            <a:extLst>
              <a:ext uri="{FF2B5EF4-FFF2-40B4-BE49-F238E27FC236}">
                <a16:creationId xmlns:a16="http://schemas.microsoft.com/office/drawing/2014/main" id="{4B453CAF-830F-C0DD-F418-75D8F3D2C9DD}"/>
              </a:ext>
            </a:extLst>
          </p:cNvPr>
          <p:cNvSpPr/>
          <p:nvPr/>
        </p:nvSpPr>
        <p:spPr>
          <a:xfrm rot="-5400000">
            <a:off x="-658960" y="658959"/>
            <a:ext cx="6858000" cy="5540081"/>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3"/>
            <a:stretch>
              <a:fillRect l="-21111" t="-1" r="-21111" b="-120068"/>
            </a:stretch>
          </a:blipFill>
        </p:spPr>
        <p:txBody>
          <a:bodyPr/>
          <a:lstStyle/>
          <a:p>
            <a:endParaRPr lang="en-US" sz="1200"/>
          </a:p>
        </p:txBody>
      </p:sp>
      <p:grpSp>
        <p:nvGrpSpPr>
          <p:cNvPr id="7" name="Group 3">
            <a:extLst>
              <a:ext uri="{FF2B5EF4-FFF2-40B4-BE49-F238E27FC236}">
                <a16:creationId xmlns:a16="http://schemas.microsoft.com/office/drawing/2014/main" id="{D4996533-1D1E-BBE3-3B55-AC5A5CB8ADDF}"/>
              </a:ext>
            </a:extLst>
          </p:cNvPr>
          <p:cNvGrpSpPr/>
          <p:nvPr/>
        </p:nvGrpSpPr>
        <p:grpSpPr>
          <a:xfrm>
            <a:off x="458849" y="313395"/>
            <a:ext cx="4621151" cy="6249001"/>
            <a:chOff x="0" y="0"/>
            <a:chExt cx="2547638" cy="2468741"/>
          </a:xfrm>
        </p:grpSpPr>
        <p:sp>
          <p:nvSpPr>
            <p:cNvPr id="11" name="Freeform 4">
              <a:extLst>
                <a:ext uri="{FF2B5EF4-FFF2-40B4-BE49-F238E27FC236}">
                  <a16:creationId xmlns:a16="http://schemas.microsoft.com/office/drawing/2014/main" id="{27D13611-443D-5E16-2446-2967945B0DD9}"/>
                </a:ext>
              </a:extLst>
            </p:cNvPr>
            <p:cNvSpPr/>
            <p:nvPr/>
          </p:nvSpPr>
          <p:spPr>
            <a:xfrm>
              <a:off x="0" y="0"/>
              <a:ext cx="2547638" cy="2468741"/>
            </a:xfrm>
            <a:custGeom>
              <a:avLst/>
              <a:gdLst/>
              <a:ahLst/>
              <a:cxnLst/>
              <a:rect l="l" t="t" r="r" b="b"/>
              <a:pathLst>
                <a:path w="2547638" h="2468741">
                  <a:moveTo>
                    <a:pt x="0" y="0"/>
                  </a:moveTo>
                  <a:lnTo>
                    <a:pt x="2547638" y="0"/>
                  </a:lnTo>
                  <a:lnTo>
                    <a:pt x="2547638" y="2468741"/>
                  </a:lnTo>
                  <a:lnTo>
                    <a:pt x="0" y="2468741"/>
                  </a:lnTo>
                  <a:close/>
                </a:path>
              </a:pathLst>
            </a:custGeom>
            <a:solidFill>
              <a:srgbClr val="FFFFFF"/>
            </a:solidFill>
          </p:spPr>
          <p:txBody>
            <a:bodyPr/>
            <a:lstStyle/>
            <a:p>
              <a:endParaRPr lang="en-US" sz="1200"/>
            </a:p>
          </p:txBody>
        </p:sp>
        <p:sp>
          <p:nvSpPr>
            <p:cNvPr id="12" name="TextBox 5">
              <a:extLst>
                <a:ext uri="{FF2B5EF4-FFF2-40B4-BE49-F238E27FC236}">
                  <a16:creationId xmlns:a16="http://schemas.microsoft.com/office/drawing/2014/main" id="{46F0CB15-ED4A-0F85-AA36-9BA7FB138531}"/>
                </a:ext>
              </a:extLst>
            </p:cNvPr>
            <p:cNvSpPr txBox="1"/>
            <p:nvPr/>
          </p:nvSpPr>
          <p:spPr>
            <a:xfrm>
              <a:off x="0" y="-38100"/>
              <a:ext cx="2547638" cy="2506841"/>
            </a:xfrm>
            <a:prstGeom prst="rect">
              <a:avLst/>
            </a:prstGeom>
          </p:spPr>
          <p:txBody>
            <a:bodyPr lIns="47625" tIns="47625" rIns="47625" bIns="47625" rtlCol="0" anchor="ctr"/>
            <a:lstStyle/>
            <a:p>
              <a:pPr algn="ctr">
                <a:lnSpc>
                  <a:spcPts val="1837"/>
                </a:lnSpc>
                <a:spcBef>
                  <a:spcPct val="0"/>
                </a:spcBef>
              </a:pPr>
              <a:endParaRPr sz="1200"/>
            </a:p>
          </p:txBody>
        </p:sp>
      </p:grpSp>
      <p:pic>
        <p:nvPicPr>
          <p:cNvPr id="18" name="Picture 17">
            <a:extLst>
              <a:ext uri="{FF2B5EF4-FFF2-40B4-BE49-F238E27FC236}">
                <a16:creationId xmlns:a16="http://schemas.microsoft.com/office/drawing/2014/main" id="{40934ABE-5F5A-926E-FFD5-414D4AF7DA1D}"/>
              </a:ext>
            </a:extLst>
          </p:cNvPr>
          <p:cNvPicPr>
            <a:picLocks noChangeAspect="1"/>
          </p:cNvPicPr>
          <p:nvPr/>
        </p:nvPicPr>
        <p:blipFill>
          <a:blip r:embed="rId4"/>
          <a:srcRect r="2464"/>
          <a:stretch>
            <a:fillRect/>
          </a:stretch>
        </p:blipFill>
        <p:spPr>
          <a:xfrm>
            <a:off x="458849" y="400123"/>
            <a:ext cx="4525022" cy="6144482"/>
          </a:xfrm>
          <a:prstGeom prst="rect">
            <a:avLst/>
          </a:prstGeom>
        </p:spPr>
      </p:pic>
      <p:sp>
        <p:nvSpPr>
          <p:cNvPr id="21" name="Oval 20">
            <a:extLst>
              <a:ext uri="{FF2B5EF4-FFF2-40B4-BE49-F238E27FC236}">
                <a16:creationId xmlns:a16="http://schemas.microsoft.com/office/drawing/2014/main" id="{EC4E3A27-A38D-E93F-641B-146213470BBC}"/>
              </a:ext>
            </a:extLst>
          </p:cNvPr>
          <p:cNvSpPr/>
          <p:nvPr/>
        </p:nvSpPr>
        <p:spPr>
          <a:xfrm>
            <a:off x="7775285" y="4117510"/>
            <a:ext cx="482600" cy="466329"/>
          </a:xfrm>
          <a:prstGeom prst="ellipse">
            <a:avLst/>
          </a:prstGeom>
          <a:solidFill>
            <a:srgbClr val="0087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a:latin typeface="Cambria" panose="02040503050406030204" pitchFamily="18" charset="0"/>
                <a:ea typeface="Cambria" panose="02040503050406030204" pitchFamily="18" charset="0"/>
              </a:rPr>
              <a:t>1</a:t>
            </a:r>
            <a:endParaRPr lang="en-US">
              <a:latin typeface="Cambria" panose="02040503050406030204" pitchFamily="18" charset="0"/>
              <a:ea typeface="Cambria" panose="02040503050406030204" pitchFamily="18" charset="0"/>
            </a:endParaRPr>
          </a:p>
        </p:txBody>
      </p:sp>
      <p:sp>
        <p:nvSpPr>
          <p:cNvPr id="24" name="Oval 23">
            <a:extLst>
              <a:ext uri="{FF2B5EF4-FFF2-40B4-BE49-F238E27FC236}">
                <a16:creationId xmlns:a16="http://schemas.microsoft.com/office/drawing/2014/main" id="{A81CF573-9353-795C-DDA1-4ACDE5A6FB8F}"/>
              </a:ext>
            </a:extLst>
          </p:cNvPr>
          <p:cNvSpPr/>
          <p:nvPr/>
        </p:nvSpPr>
        <p:spPr>
          <a:xfrm>
            <a:off x="8512901" y="4117509"/>
            <a:ext cx="482600" cy="466329"/>
          </a:xfrm>
          <a:prstGeom prst="ellipse">
            <a:avLst/>
          </a:prstGeom>
          <a:solidFill>
            <a:srgbClr val="0087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a:latin typeface="Cambria" panose="02040503050406030204" pitchFamily="18" charset="0"/>
                <a:ea typeface="Cambria" panose="02040503050406030204" pitchFamily="18" charset="0"/>
              </a:rPr>
              <a:t>3</a:t>
            </a:r>
            <a:endParaRPr lang="en-US">
              <a:latin typeface="Cambria" panose="02040503050406030204" pitchFamily="18" charset="0"/>
              <a:ea typeface="Cambria" panose="02040503050406030204" pitchFamily="18" charset="0"/>
            </a:endParaRPr>
          </a:p>
        </p:txBody>
      </p:sp>
      <p:sp>
        <p:nvSpPr>
          <p:cNvPr id="26" name="Oval 25">
            <a:extLst>
              <a:ext uri="{FF2B5EF4-FFF2-40B4-BE49-F238E27FC236}">
                <a16:creationId xmlns:a16="http://schemas.microsoft.com/office/drawing/2014/main" id="{58457702-C450-3540-8303-EAA4AF7EE09D}"/>
              </a:ext>
            </a:extLst>
          </p:cNvPr>
          <p:cNvSpPr/>
          <p:nvPr/>
        </p:nvSpPr>
        <p:spPr>
          <a:xfrm>
            <a:off x="9277114" y="4117509"/>
            <a:ext cx="482600" cy="466329"/>
          </a:xfrm>
          <a:prstGeom prst="ellipse">
            <a:avLst/>
          </a:prstGeom>
          <a:solidFill>
            <a:srgbClr val="0087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a:latin typeface="Cambria" panose="02040503050406030204" pitchFamily="18" charset="0"/>
                <a:ea typeface="Cambria" panose="02040503050406030204" pitchFamily="18" charset="0"/>
              </a:rPr>
              <a:t>4</a:t>
            </a:r>
            <a:endParaRPr lang="en-US">
              <a:latin typeface="Cambria" panose="02040503050406030204" pitchFamily="18" charset="0"/>
              <a:ea typeface="Cambria" panose="02040503050406030204" pitchFamily="18" charset="0"/>
            </a:endParaRPr>
          </a:p>
        </p:txBody>
      </p:sp>
      <p:sp>
        <p:nvSpPr>
          <p:cNvPr id="30" name="Oval 29">
            <a:extLst>
              <a:ext uri="{FF2B5EF4-FFF2-40B4-BE49-F238E27FC236}">
                <a16:creationId xmlns:a16="http://schemas.microsoft.com/office/drawing/2014/main" id="{6095CB0D-C91C-2B9F-75DE-2488B8465965}"/>
              </a:ext>
            </a:extLst>
          </p:cNvPr>
          <p:cNvSpPr/>
          <p:nvPr/>
        </p:nvSpPr>
        <p:spPr>
          <a:xfrm>
            <a:off x="7775285" y="2531694"/>
            <a:ext cx="482600" cy="466329"/>
          </a:xfrm>
          <a:prstGeom prst="ellipse">
            <a:avLst/>
          </a:prstGeom>
          <a:solidFill>
            <a:srgbClr val="0087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a:latin typeface="Cambria" panose="02040503050406030204" pitchFamily="18" charset="0"/>
                <a:ea typeface="Cambria" panose="02040503050406030204" pitchFamily="18" charset="0"/>
              </a:rPr>
              <a:t>2</a:t>
            </a:r>
            <a:endParaRPr lang="en-US">
              <a:latin typeface="Cambria" panose="02040503050406030204" pitchFamily="18" charset="0"/>
              <a:ea typeface="Cambria" panose="02040503050406030204" pitchFamily="18" charset="0"/>
            </a:endParaRPr>
          </a:p>
        </p:txBody>
      </p:sp>
      <p:sp>
        <p:nvSpPr>
          <p:cNvPr id="32" name="Oval 31">
            <a:extLst>
              <a:ext uri="{FF2B5EF4-FFF2-40B4-BE49-F238E27FC236}">
                <a16:creationId xmlns:a16="http://schemas.microsoft.com/office/drawing/2014/main" id="{9A159BF1-82DA-D4D9-6211-E9C9158D671A}"/>
              </a:ext>
            </a:extLst>
          </p:cNvPr>
          <p:cNvSpPr/>
          <p:nvPr/>
        </p:nvSpPr>
        <p:spPr>
          <a:xfrm>
            <a:off x="8512901" y="2531693"/>
            <a:ext cx="482600" cy="466329"/>
          </a:xfrm>
          <a:prstGeom prst="ellipse">
            <a:avLst/>
          </a:prstGeom>
          <a:solidFill>
            <a:srgbClr val="0087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a:latin typeface="Cambria" panose="02040503050406030204" pitchFamily="18" charset="0"/>
                <a:ea typeface="Cambria" panose="02040503050406030204" pitchFamily="18" charset="0"/>
              </a:rPr>
              <a:t>6</a:t>
            </a:r>
            <a:endParaRPr lang="en-US">
              <a:latin typeface="Cambria" panose="02040503050406030204" pitchFamily="18" charset="0"/>
              <a:ea typeface="Cambria" panose="02040503050406030204" pitchFamily="18" charset="0"/>
            </a:endParaRPr>
          </a:p>
        </p:txBody>
      </p:sp>
      <p:sp>
        <p:nvSpPr>
          <p:cNvPr id="34" name="Oval 33">
            <a:extLst>
              <a:ext uri="{FF2B5EF4-FFF2-40B4-BE49-F238E27FC236}">
                <a16:creationId xmlns:a16="http://schemas.microsoft.com/office/drawing/2014/main" id="{CBE48573-8077-2F6C-9E97-E992AF65F89D}"/>
              </a:ext>
            </a:extLst>
          </p:cNvPr>
          <p:cNvSpPr/>
          <p:nvPr/>
        </p:nvSpPr>
        <p:spPr>
          <a:xfrm>
            <a:off x="9277114" y="2531693"/>
            <a:ext cx="482600" cy="466329"/>
          </a:xfrm>
          <a:prstGeom prst="ellipse">
            <a:avLst/>
          </a:prstGeom>
          <a:solidFill>
            <a:srgbClr val="0087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a:latin typeface="Cambria" panose="02040503050406030204" pitchFamily="18" charset="0"/>
                <a:ea typeface="Cambria" panose="02040503050406030204" pitchFamily="18" charset="0"/>
              </a:rPr>
              <a:t>7</a:t>
            </a:r>
            <a:endParaRPr lang="en-US">
              <a:latin typeface="Cambria" panose="02040503050406030204" pitchFamily="18" charset="0"/>
              <a:ea typeface="Cambria" panose="02040503050406030204" pitchFamily="18" charset="0"/>
            </a:endParaRPr>
          </a:p>
        </p:txBody>
      </p:sp>
      <p:sp>
        <p:nvSpPr>
          <p:cNvPr id="36" name="Oval 35">
            <a:extLst>
              <a:ext uri="{FF2B5EF4-FFF2-40B4-BE49-F238E27FC236}">
                <a16:creationId xmlns:a16="http://schemas.microsoft.com/office/drawing/2014/main" id="{C91C96DE-FC51-7345-6C9E-1C45A2B5BAB7}"/>
              </a:ext>
            </a:extLst>
          </p:cNvPr>
          <p:cNvSpPr/>
          <p:nvPr/>
        </p:nvSpPr>
        <p:spPr>
          <a:xfrm>
            <a:off x="7772246" y="4839034"/>
            <a:ext cx="482600" cy="466329"/>
          </a:xfrm>
          <a:prstGeom prst="ellipse">
            <a:avLst/>
          </a:prstGeom>
          <a:solidFill>
            <a:srgbClr val="F7921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a:latin typeface="Cambria" panose="02040503050406030204" pitchFamily="18" charset="0"/>
                <a:ea typeface="Cambria" panose="02040503050406030204" pitchFamily="18" charset="0"/>
              </a:rPr>
              <a:t>5</a:t>
            </a:r>
            <a:endParaRPr lang="en-US">
              <a:latin typeface="Cambria" panose="02040503050406030204" pitchFamily="18" charset="0"/>
              <a:ea typeface="Cambria" panose="02040503050406030204" pitchFamily="18" charset="0"/>
            </a:endParaRPr>
          </a:p>
        </p:txBody>
      </p:sp>
      <p:sp>
        <p:nvSpPr>
          <p:cNvPr id="38" name="Oval 37">
            <a:extLst>
              <a:ext uri="{FF2B5EF4-FFF2-40B4-BE49-F238E27FC236}">
                <a16:creationId xmlns:a16="http://schemas.microsoft.com/office/drawing/2014/main" id="{356661EA-F03C-5F60-E18B-775973090B9F}"/>
              </a:ext>
            </a:extLst>
          </p:cNvPr>
          <p:cNvSpPr/>
          <p:nvPr/>
        </p:nvSpPr>
        <p:spPr>
          <a:xfrm>
            <a:off x="8509862" y="4837988"/>
            <a:ext cx="482600" cy="466329"/>
          </a:xfrm>
          <a:prstGeom prst="ellipse">
            <a:avLst/>
          </a:prstGeom>
          <a:solidFill>
            <a:srgbClr val="0087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a:latin typeface="Cambria" panose="02040503050406030204" pitchFamily="18" charset="0"/>
                <a:ea typeface="Cambria" panose="02040503050406030204" pitchFamily="18" charset="0"/>
              </a:rPr>
              <a:t>8</a:t>
            </a:r>
            <a:endParaRPr lang="en-US">
              <a:latin typeface="Cambria" panose="02040503050406030204" pitchFamily="18" charset="0"/>
              <a:ea typeface="Cambria" panose="02040503050406030204" pitchFamily="18" charset="0"/>
            </a:endParaRPr>
          </a:p>
        </p:txBody>
      </p:sp>
      <p:sp>
        <p:nvSpPr>
          <p:cNvPr id="42" name="TextBox 41">
            <a:extLst>
              <a:ext uri="{FF2B5EF4-FFF2-40B4-BE49-F238E27FC236}">
                <a16:creationId xmlns:a16="http://schemas.microsoft.com/office/drawing/2014/main" id="{20A48743-D398-0E97-4B82-4ED867CFE962}"/>
              </a:ext>
            </a:extLst>
          </p:cNvPr>
          <p:cNvSpPr txBox="1"/>
          <p:nvPr/>
        </p:nvSpPr>
        <p:spPr>
          <a:xfrm>
            <a:off x="6949449" y="6422550"/>
            <a:ext cx="3981857" cy="430887"/>
          </a:xfrm>
          <a:prstGeom prst="rect">
            <a:avLst/>
          </a:prstGeom>
          <a:noFill/>
        </p:spPr>
        <p:txBody>
          <a:bodyPr wrap="square">
            <a:spAutoFit/>
          </a:bodyPr>
          <a:lstStyle/>
          <a:p>
            <a:r>
              <a:rPr lang="en-US" sz="1100" b="1" i="1">
                <a:solidFill>
                  <a:schemeClr val="bg1"/>
                </a:solidFill>
                <a:latin typeface="Cambria" panose="02040503050406030204" pitchFamily="18" charset="0"/>
                <a:ea typeface="Cambria" panose="02040503050406030204" pitchFamily="18" charset="0"/>
                <a:cs typeface="Roboto"/>
                <a:sym typeface="Roboto"/>
                <a:hlinkClick r:id="rId5">
                  <a:extLst>
                    <a:ext uri="{A12FA001-AC4F-418D-AE19-62706E023703}">
                      <ahyp:hlinkClr xmlns:ahyp="http://schemas.microsoft.com/office/drawing/2018/hyperlinkcolor" val="tx"/>
                    </a:ext>
                  </a:extLst>
                </a:hlinkClick>
              </a:rPr>
              <a:t>Senate Office Buildings Door Map and Hours of Operation, Effective May 2026</a:t>
            </a:r>
            <a:endParaRPr lang="en-US" sz="1100" b="1" i="1">
              <a:solidFill>
                <a:schemeClr val="bg1"/>
              </a:solidFill>
              <a:latin typeface="Cambria" panose="02040503050406030204" pitchFamily="18" charset="0"/>
              <a:ea typeface="Cambria" panose="02040503050406030204" pitchFamily="18" charset="0"/>
              <a:cs typeface="Roboto"/>
              <a:sym typeface="Roboto"/>
            </a:endParaRPr>
          </a:p>
        </p:txBody>
      </p:sp>
    </p:spTree>
    <p:extLst>
      <p:ext uri="{BB962C8B-B14F-4D97-AF65-F5344CB8AC3E}">
        <p14:creationId xmlns:p14="http://schemas.microsoft.com/office/powerpoint/2010/main" val="4925601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028CDF-C8A1-6486-B169-77B4276132B4}"/>
            </a:ext>
          </a:extLst>
        </p:cNvPr>
        <p:cNvGrpSpPr/>
        <p:nvPr/>
      </p:nvGrpSpPr>
      <p:grpSpPr>
        <a:xfrm>
          <a:off x="0" y="0"/>
          <a:ext cx="0" cy="0"/>
          <a:chOff x="0" y="0"/>
          <a:chExt cx="0" cy="0"/>
        </a:xfrm>
      </p:grpSpPr>
      <p:grpSp>
        <p:nvGrpSpPr>
          <p:cNvPr id="13" name="Group 9">
            <a:extLst>
              <a:ext uri="{FF2B5EF4-FFF2-40B4-BE49-F238E27FC236}">
                <a16:creationId xmlns:a16="http://schemas.microsoft.com/office/drawing/2014/main" id="{D4FFEA3E-0920-5C21-4A73-371FBD5693C9}"/>
              </a:ext>
            </a:extLst>
          </p:cNvPr>
          <p:cNvGrpSpPr/>
          <p:nvPr/>
        </p:nvGrpSpPr>
        <p:grpSpPr>
          <a:xfrm rot="-5400000">
            <a:off x="6132820" y="821220"/>
            <a:ext cx="6875818" cy="5242559"/>
            <a:chOff x="0" y="0"/>
            <a:chExt cx="13751636" cy="9934690"/>
          </a:xfrm>
        </p:grpSpPr>
        <p:sp>
          <p:nvSpPr>
            <p:cNvPr id="14" name="Freeform 10">
              <a:extLst>
                <a:ext uri="{FF2B5EF4-FFF2-40B4-BE49-F238E27FC236}">
                  <a16:creationId xmlns:a16="http://schemas.microsoft.com/office/drawing/2014/main" id="{1BE2A840-DA58-4F84-BB7A-C96AE855C6C4}"/>
                </a:ext>
              </a:extLst>
            </p:cNvPr>
            <p:cNvSpPr/>
            <p:nvPr/>
          </p:nvSpPr>
          <p:spPr>
            <a:xfrm>
              <a:off x="0" y="0"/>
              <a:ext cx="13751688" cy="9934715"/>
            </a:xfrm>
            <a:custGeom>
              <a:avLst/>
              <a:gdLst/>
              <a:ahLst/>
              <a:cxnLst/>
              <a:rect l="l" t="t" r="r" b="b"/>
              <a:pathLst>
                <a:path w="13751688" h="9934715">
                  <a:moveTo>
                    <a:pt x="13751688" y="0"/>
                  </a:moveTo>
                  <a:lnTo>
                    <a:pt x="0" y="0"/>
                  </a:lnTo>
                  <a:lnTo>
                    <a:pt x="0" y="9934715"/>
                  </a:lnTo>
                  <a:lnTo>
                    <a:pt x="13751688" y="9934715"/>
                  </a:lnTo>
                  <a:close/>
                </a:path>
              </a:pathLst>
            </a:custGeom>
            <a:solidFill>
              <a:srgbClr val="383F7F"/>
            </a:solidFill>
          </p:spPr>
          <p:txBody>
            <a:bodyPr/>
            <a:lstStyle/>
            <a:p>
              <a:endParaRPr lang="en-US" sz="1200">
                <a:latin typeface="Cambria" panose="02040503050406030204" pitchFamily="18" charset="0"/>
                <a:ea typeface="Cambria" panose="02040503050406030204" pitchFamily="18" charset="0"/>
              </a:endParaRPr>
            </a:p>
          </p:txBody>
        </p:sp>
      </p:grpSp>
      <p:sp>
        <p:nvSpPr>
          <p:cNvPr id="15" name="TextBox 11">
            <a:extLst>
              <a:ext uri="{FF2B5EF4-FFF2-40B4-BE49-F238E27FC236}">
                <a16:creationId xmlns:a16="http://schemas.microsoft.com/office/drawing/2014/main" id="{7342F195-0D65-71CC-2B26-75CC8553AF00}"/>
              </a:ext>
            </a:extLst>
          </p:cNvPr>
          <p:cNvSpPr txBox="1"/>
          <p:nvPr/>
        </p:nvSpPr>
        <p:spPr>
          <a:xfrm>
            <a:off x="7586300" y="2017345"/>
            <a:ext cx="3968858" cy="2122953"/>
          </a:xfrm>
          <a:prstGeom prst="rect">
            <a:avLst/>
          </a:prstGeom>
        </p:spPr>
        <p:txBody>
          <a:bodyPr lIns="0" tIns="0" rIns="0" bIns="0" rtlCol="0" anchor="t">
            <a:spAutoFit/>
          </a:bodyPr>
          <a:lstStyle/>
          <a:p>
            <a:pPr>
              <a:lnSpc>
                <a:spcPts val="2800"/>
              </a:lnSpc>
            </a:pPr>
            <a:r>
              <a:rPr lang="en-US" sz="2000" b="1">
                <a:solidFill>
                  <a:srgbClr val="FFFFFF"/>
                </a:solidFill>
                <a:latin typeface="Cambria" panose="02040503050406030204" pitchFamily="18" charset="0"/>
                <a:ea typeface="Cambria" panose="02040503050406030204" pitchFamily="18" charset="0"/>
                <a:cs typeface="Roboto"/>
                <a:sym typeface="Roboto"/>
              </a:rPr>
              <a:t>Public Entrances</a:t>
            </a:r>
          </a:p>
          <a:p>
            <a:pPr>
              <a:lnSpc>
                <a:spcPts val="2800"/>
              </a:lnSpc>
            </a:pPr>
            <a:endParaRPr lang="en-US" sz="2000">
              <a:solidFill>
                <a:srgbClr val="FFFFFF"/>
              </a:solidFill>
              <a:latin typeface="Cambria" panose="02040503050406030204" pitchFamily="18" charset="0"/>
              <a:ea typeface="Cambria" panose="02040503050406030204" pitchFamily="18" charset="0"/>
              <a:cs typeface="Roboto"/>
              <a:sym typeface="Roboto"/>
            </a:endParaRPr>
          </a:p>
          <a:p>
            <a:pPr>
              <a:lnSpc>
                <a:spcPts val="2800"/>
              </a:lnSpc>
            </a:pPr>
            <a:endParaRPr lang="en-US" sz="2000">
              <a:solidFill>
                <a:srgbClr val="FFFFFF"/>
              </a:solidFill>
              <a:latin typeface="Cambria" panose="02040503050406030204" pitchFamily="18" charset="0"/>
              <a:ea typeface="Cambria" panose="02040503050406030204" pitchFamily="18" charset="0"/>
              <a:cs typeface="Roboto"/>
              <a:sym typeface="Roboto"/>
            </a:endParaRPr>
          </a:p>
          <a:p>
            <a:pPr>
              <a:lnSpc>
                <a:spcPts val="2800"/>
              </a:lnSpc>
            </a:pPr>
            <a:endParaRPr lang="en-US" sz="2000">
              <a:solidFill>
                <a:srgbClr val="FFFFFF"/>
              </a:solidFill>
              <a:latin typeface="Cambria" panose="02040503050406030204" pitchFamily="18" charset="0"/>
              <a:ea typeface="Cambria" panose="02040503050406030204" pitchFamily="18" charset="0"/>
              <a:cs typeface="Roboto"/>
              <a:sym typeface="Roboto"/>
            </a:endParaRPr>
          </a:p>
          <a:p>
            <a:pPr>
              <a:lnSpc>
                <a:spcPts val="2800"/>
              </a:lnSpc>
            </a:pPr>
            <a:r>
              <a:rPr lang="en-US" sz="2000" b="1">
                <a:solidFill>
                  <a:srgbClr val="FFFFFF"/>
                </a:solidFill>
                <a:latin typeface="Cambria" panose="02040503050406030204" pitchFamily="18" charset="0"/>
                <a:ea typeface="Cambria" panose="02040503050406030204" pitchFamily="18" charset="0"/>
                <a:cs typeface="Roboto"/>
                <a:sym typeface="Roboto"/>
              </a:rPr>
              <a:t>Staff Entrances / Inaccessible</a:t>
            </a:r>
          </a:p>
          <a:p>
            <a:pPr>
              <a:lnSpc>
                <a:spcPts val="2800"/>
              </a:lnSpc>
            </a:pPr>
            <a:endParaRPr lang="en-US" sz="2000">
              <a:solidFill>
                <a:srgbClr val="FFFFFF"/>
              </a:solidFill>
              <a:latin typeface="Cambria" panose="02040503050406030204" pitchFamily="18" charset="0"/>
              <a:ea typeface="Cambria" panose="02040503050406030204" pitchFamily="18" charset="0"/>
              <a:cs typeface="Roboto"/>
              <a:sym typeface="Roboto"/>
            </a:endParaRPr>
          </a:p>
        </p:txBody>
      </p:sp>
      <p:sp>
        <p:nvSpPr>
          <p:cNvPr id="5" name="TextBox 18">
            <a:extLst>
              <a:ext uri="{FF2B5EF4-FFF2-40B4-BE49-F238E27FC236}">
                <a16:creationId xmlns:a16="http://schemas.microsoft.com/office/drawing/2014/main" id="{24F15F9E-5108-5179-1849-5F86FC418707}"/>
              </a:ext>
            </a:extLst>
          </p:cNvPr>
          <p:cNvSpPr txBox="1"/>
          <p:nvPr/>
        </p:nvSpPr>
        <p:spPr>
          <a:xfrm>
            <a:off x="7511121" y="304074"/>
            <a:ext cx="4367636" cy="813968"/>
          </a:xfrm>
          <a:prstGeom prst="rect">
            <a:avLst/>
          </a:prstGeom>
        </p:spPr>
        <p:txBody>
          <a:bodyPr lIns="0" tIns="0" rIns="0" bIns="0" rtlCol="0" anchor="t"/>
          <a:lstStyle/>
          <a:p>
            <a:pPr>
              <a:lnSpc>
                <a:spcPts val="4799"/>
              </a:lnSpc>
            </a:pPr>
            <a:r>
              <a:rPr lang="en-US" sz="4000" b="1">
                <a:solidFill>
                  <a:schemeClr val="bg1"/>
                </a:solidFill>
                <a:latin typeface="Cambria" panose="02040503050406030204" pitchFamily="18" charset="0"/>
                <a:ea typeface="Cambria" panose="02040503050406030204" pitchFamily="18" charset="0"/>
                <a:cs typeface="Calibri" panose="020F0502020204030204" pitchFamily="34" charset="0"/>
                <a:sym typeface="Roboto Slab Bold"/>
              </a:rPr>
              <a:t>Dirksen &amp; Hart Office Buildings</a:t>
            </a:r>
          </a:p>
        </p:txBody>
      </p:sp>
      <p:sp>
        <p:nvSpPr>
          <p:cNvPr id="3" name="Freeform 2">
            <a:extLst>
              <a:ext uri="{FF2B5EF4-FFF2-40B4-BE49-F238E27FC236}">
                <a16:creationId xmlns:a16="http://schemas.microsoft.com/office/drawing/2014/main" id="{3BBD54A8-7A7E-3759-8F1A-21C6F212556D}"/>
              </a:ext>
            </a:extLst>
          </p:cNvPr>
          <p:cNvSpPr/>
          <p:nvPr/>
        </p:nvSpPr>
        <p:spPr>
          <a:xfrm rot="-5400000">
            <a:off x="-658960" y="658959"/>
            <a:ext cx="6858000" cy="5540081"/>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3"/>
            <a:stretch>
              <a:fillRect l="-21111" t="-1" r="-21111" b="-120068"/>
            </a:stretch>
          </a:blipFill>
        </p:spPr>
        <p:txBody>
          <a:bodyPr/>
          <a:lstStyle/>
          <a:p>
            <a:endParaRPr lang="en-US" sz="1200">
              <a:latin typeface="Cambria" panose="02040503050406030204" pitchFamily="18" charset="0"/>
              <a:ea typeface="Cambria" panose="02040503050406030204" pitchFamily="18" charset="0"/>
            </a:endParaRPr>
          </a:p>
        </p:txBody>
      </p:sp>
      <p:grpSp>
        <p:nvGrpSpPr>
          <p:cNvPr id="7" name="Group 3">
            <a:extLst>
              <a:ext uri="{FF2B5EF4-FFF2-40B4-BE49-F238E27FC236}">
                <a16:creationId xmlns:a16="http://schemas.microsoft.com/office/drawing/2014/main" id="{4521EA15-B68A-ABF7-7E17-F83F8A1BCB9A}"/>
              </a:ext>
            </a:extLst>
          </p:cNvPr>
          <p:cNvGrpSpPr/>
          <p:nvPr/>
        </p:nvGrpSpPr>
        <p:grpSpPr>
          <a:xfrm>
            <a:off x="458849" y="313395"/>
            <a:ext cx="4621151" cy="6249001"/>
            <a:chOff x="0" y="0"/>
            <a:chExt cx="2547638" cy="2468741"/>
          </a:xfrm>
        </p:grpSpPr>
        <p:sp>
          <p:nvSpPr>
            <p:cNvPr id="11" name="Freeform 4">
              <a:extLst>
                <a:ext uri="{FF2B5EF4-FFF2-40B4-BE49-F238E27FC236}">
                  <a16:creationId xmlns:a16="http://schemas.microsoft.com/office/drawing/2014/main" id="{574AA009-3A9C-0D96-EA76-31DFF1C91717}"/>
                </a:ext>
              </a:extLst>
            </p:cNvPr>
            <p:cNvSpPr/>
            <p:nvPr/>
          </p:nvSpPr>
          <p:spPr>
            <a:xfrm>
              <a:off x="0" y="0"/>
              <a:ext cx="2547638" cy="2468741"/>
            </a:xfrm>
            <a:custGeom>
              <a:avLst/>
              <a:gdLst/>
              <a:ahLst/>
              <a:cxnLst/>
              <a:rect l="l" t="t" r="r" b="b"/>
              <a:pathLst>
                <a:path w="2547638" h="2468741">
                  <a:moveTo>
                    <a:pt x="0" y="0"/>
                  </a:moveTo>
                  <a:lnTo>
                    <a:pt x="2547638" y="0"/>
                  </a:lnTo>
                  <a:lnTo>
                    <a:pt x="2547638" y="2468741"/>
                  </a:lnTo>
                  <a:lnTo>
                    <a:pt x="0" y="2468741"/>
                  </a:lnTo>
                  <a:close/>
                </a:path>
              </a:pathLst>
            </a:custGeom>
            <a:solidFill>
              <a:srgbClr val="FFFFFF"/>
            </a:solidFill>
          </p:spPr>
          <p:txBody>
            <a:bodyPr/>
            <a:lstStyle/>
            <a:p>
              <a:endParaRPr lang="en-US" sz="1200">
                <a:latin typeface="Cambria" panose="02040503050406030204" pitchFamily="18" charset="0"/>
                <a:ea typeface="Cambria" panose="02040503050406030204" pitchFamily="18" charset="0"/>
              </a:endParaRPr>
            </a:p>
          </p:txBody>
        </p:sp>
        <p:sp>
          <p:nvSpPr>
            <p:cNvPr id="12" name="TextBox 5">
              <a:extLst>
                <a:ext uri="{FF2B5EF4-FFF2-40B4-BE49-F238E27FC236}">
                  <a16:creationId xmlns:a16="http://schemas.microsoft.com/office/drawing/2014/main" id="{2C118C85-C81C-5B27-8122-E044AFC7291F}"/>
                </a:ext>
              </a:extLst>
            </p:cNvPr>
            <p:cNvSpPr txBox="1"/>
            <p:nvPr/>
          </p:nvSpPr>
          <p:spPr>
            <a:xfrm>
              <a:off x="0" y="-38100"/>
              <a:ext cx="2547638" cy="2506841"/>
            </a:xfrm>
            <a:prstGeom prst="rect">
              <a:avLst/>
            </a:prstGeom>
          </p:spPr>
          <p:txBody>
            <a:bodyPr lIns="47625" tIns="47625" rIns="47625" bIns="47625" rtlCol="0" anchor="ctr"/>
            <a:lstStyle/>
            <a:p>
              <a:pPr algn="ctr">
                <a:lnSpc>
                  <a:spcPts val="1837"/>
                </a:lnSpc>
                <a:spcBef>
                  <a:spcPct val="0"/>
                </a:spcBef>
              </a:pPr>
              <a:endParaRPr sz="1200">
                <a:latin typeface="Cambria" panose="02040503050406030204" pitchFamily="18" charset="0"/>
                <a:ea typeface="Cambria" panose="02040503050406030204" pitchFamily="18" charset="0"/>
              </a:endParaRPr>
            </a:p>
          </p:txBody>
        </p:sp>
      </p:grpSp>
      <p:sp>
        <p:nvSpPr>
          <p:cNvPr id="30" name="Oval 29">
            <a:extLst>
              <a:ext uri="{FF2B5EF4-FFF2-40B4-BE49-F238E27FC236}">
                <a16:creationId xmlns:a16="http://schemas.microsoft.com/office/drawing/2014/main" id="{C710765A-5F9A-D279-FEC7-260F57EE853C}"/>
              </a:ext>
            </a:extLst>
          </p:cNvPr>
          <p:cNvSpPr/>
          <p:nvPr/>
        </p:nvSpPr>
        <p:spPr>
          <a:xfrm>
            <a:off x="7775285" y="2531694"/>
            <a:ext cx="482600" cy="466329"/>
          </a:xfrm>
          <a:prstGeom prst="ellipse">
            <a:avLst/>
          </a:prstGeom>
          <a:solidFill>
            <a:srgbClr val="0087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a:latin typeface="Cambria" panose="02040503050406030204" pitchFamily="18" charset="0"/>
                <a:ea typeface="Cambria" panose="02040503050406030204" pitchFamily="18" charset="0"/>
              </a:rPr>
              <a:t>9</a:t>
            </a:r>
            <a:endParaRPr lang="en-US">
              <a:latin typeface="Cambria" panose="02040503050406030204" pitchFamily="18" charset="0"/>
              <a:ea typeface="Cambria" panose="02040503050406030204" pitchFamily="18" charset="0"/>
            </a:endParaRPr>
          </a:p>
        </p:txBody>
      </p:sp>
      <p:pic>
        <p:nvPicPr>
          <p:cNvPr id="4" name="Picture 3">
            <a:extLst>
              <a:ext uri="{FF2B5EF4-FFF2-40B4-BE49-F238E27FC236}">
                <a16:creationId xmlns:a16="http://schemas.microsoft.com/office/drawing/2014/main" id="{672F83E1-1884-4BA8-0D15-B727C4FDC9CB}"/>
              </a:ext>
            </a:extLst>
          </p:cNvPr>
          <p:cNvPicPr>
            <a:picLocks noChangeAspect="1"/>
          </p:cNvPicPr>
          <p:nvPr/>
        </p:nvPicPr>
        <p:blipFill>
          <a:blip r:embed="rId4"/>
          <a:srcRect l="8544" r="2516"/>
          <a:stretch>
            <a:fillRect/>
          </a:stretch>
        </p:blipFill>
        <p:spPr>
          <a:xfrm>
            <a:off x="798891" y="676393"/>
            <a:ext cx="3941065" cy="5426563"/>
          </a:xfrm>
          <a:prstGeom prst="rect">
            <a:avLst/>
          </a:prstGeom>
        </p:spPr>
      </p:pic>
      <p:grpSp>
        <p:nvGrpSpPr>
          <p:cNvPr id="10" name="Group 9">
            <a:extLst>
              <a:ext uri="{FF2B5EF4-FFF2-40B4-BE49-F238E27FC236}">
                <a16:creationId xmlns:a16="http://schemas.microsoft.com/office/drawing/2014/main" id="{706E72DF-6D9E-FF0A-298C-FF620F49D49A}"/>
              </a:ext>
            </a:extLst>
          </p:cNvPr>
          <p:cNvGrpSpPr/>
          <p:nvPr/>
        </p:nvGrpSpPr>
        <p:grpSpPr>
          <a:xfrm>
            <a:off x="8488910" y="4115455"/>
            <a:ext cx="524503" cy="468383"/>
            <a:chOff x="8488910" y="4115455"/>
            <a:chExt cx="524503" cy="468383"/>
          </a:xfrm>
        </p:grpSpPr>
        <p:sp>
          <p:nvSpPr>
            <p:cNvPr id="24" name="Oval 23">
              <a:extLst>
                <a:ext uri="{FF2B5EF4-FFF2-40B4-BE49-F238E27FC236}">
                  <a16:creationId xmlns:a16="http://schemas.microsoft.com/office/drawing/2014/main" id="{9E977011-81F7-A157-2F4D-98BE25E8679F}"/>
                </a:ext>
              </a:extLst>
            </p:cNvPr>
            <p:cNvSpPr/>
            <p:nvPr/>
          </p:nvSpPr>
          <p:spPr>
            <a:xfrm>
              <a:off x="8512901" y="4117509"/>
              <a:ext cx="482600" cy="466329"/>
            </a:xfrm>
            <a:prstGeom prst="ellipse">
              <a:avLst/>
            </a:prstGeom>
            <a:solidFill>
              <a:srgbClr val="0087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a typeface="Cambria" panose="02040503050406030204" pitchFamily="18" charset="0"/>
              </a:endParaRPr>
            </a:p>
          </p:txBody>
        </p:sp>
        <p:sp>
          <p:nvSpPr>
            <p:cNvPr id="6" name="TextBox 5">
              <a:extLst>
                <a:ext uri="{FF2B5EF4-FFF2-40B4-BE49-F238E27FC236}">
                  <a16:creationId xmlns:a16="http://schemas.microsoft.com/office/drawing/2014/main" id="{40C004F0-5CF6-CA5D-3BA9-428C61DFEAA8}"/>
                </a:ext>
              </a:extLst>
            </p:cNvPr>
            <p:cNvSpPr txBox="1"/>
            <p:nvPr/>
          </p:nvSpPr>
          <p:spPr>
            <a:xfrm>
              <a:off x="8488910" y="4115455"/>
              <a:ext cx="524503" cy="461665"/>
            </a:xfrm>
            <a:prstGeom prst="rect">
              <a:avLst/>
            </a:prstGeom>
            <a:noFill/>
          </p:spPr>
          <p:txBody>
            <a:bodyPr wrap="none" rtlCol="0">
              <a:spAutoFit/>
            </a:bodyPr>
            <a:lstStyle/>
            <a:p>
              <a:r>
                <a:rPr lang="en-US" sz="2400">
                  <a:solidFill>
                    <a:schemeClr val="bg1"/>
                  </a:solidFill>
                  <a:latin typeface="Cambria" panose="02040503050406030204" pitchFamily="18" charset="0"/>
                  <a:ea typeface="Cambria" panose="02040503050406030204" pitchFamily="18" charset="0"/>
                </a:rPr>
                <a:t>10</a:t>
              </a:r>
            </a:p>
          </p:txBody>
        </p:sp>
      </p:grpSp>
      <p:grpSp>
        <p:nvGrpSpPr>
          <p:cNvPr id="16" name="Group 15">
            <a:extLst>
              <a:ext uri="{FF2B5EF4-FFF2-40B4-BE49-F238E27FC236}">
                <a16:creationId xmlns:a16="http://schemas.microsoft.com/office/drawing/2014/main" id="{08200A0C-B0F0-D436-8CFC-F17592E71D86}"/>
              </a:ext>
            </a:extLst>
          </p:cNvPr>
          <p:cNvGrpSpPr/>
          <p:nvPr/>
        </p:nvGrpSpPr>
        <p:grpSpPr>
          <a:xfrm>
            <a:off x="7751294" y="4115455"/>
            <a:ext cx="524503" cy="468383"/>
            <a:chOff x="8488910" y="4115455"/>
            <a:chExt cx="524503" cy="468383"/>
          </a:xfrm>
        </p:grpSpPr>
        <p:sp>
          <p:nvSpPr>
            <p:cNvPr id="17" name="Oval 16">
              <a:extLst>
                <a:ext uri="{FF2B5EF4-FFF2-40B4-BE49-F238E27FC236}">
                  <a16:creationId xmlns:a16="http://schemas.microsoft.com/office/drawing/2014/main" id="{15715D1D-3DF6-0D93-FE65-0C9EC79F0EF0}"/>
                </a:ext>
              </a:extLst>
            </p:cNvPr>
            <p:cNvSpPr/>
            <p:nvPr/>
          </p:nvSpPr>
          <p:spPr>
            <a:xfrm>
              <a:off x="8512901" y="4117509"/>
              <a:ext cx="482600" cy="466329"/>
            </a:xfrm>
            <a:prstGeom prst="ellipse">
              <a:avLst/>
            </a:prstGeom>
            <a:solidFill>
              <a:srgbClr val="0087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a typeface="Cambria" panose="02040503050406030204" pitchFamily="18" charset="0"/>
              </a:endParaRPr>
            </a:p>
          </p:txBody>
        </p:sp>
        <p:sp>
          <p:nvSpPr>
            <p:cNvPr id="19" name="TextBox 18">
              <a:extLst>
                <a:ext uri="{FF2B5EF4-FFF2-40B4-BE49-F238E27FC236}">
                  <a16:creationId xmlns:a16="http://schemas.microsoft.com/office/drawing/2014/main" id="{59A0708A-378B-5CDF-7F37-3C112141964D}"/>
                </a:ext>
              </a:extLst>
            </p:cNvPr>
            <p:cNvSpPr txBox="1"/>
            <p:nvPr/>
          </p:nvSpPr>
          <p:spPr>
            <a:xfrm>
              <a:off x="8488910" y="4115455"/>
              <a:ext cx="524503" cy="461665"/>
            </a:xfrm>
            <a:prstGeom prst="rect">
              <a:avLst/>
            </a:prstGeom>
            <a:noFill/>
          </p:spPr>
          <p:txBody>
            <a:bodyPr wrap="none" rtlCol="0">
              <a:spAutoFit/>
            </a:bodyPr>
            <a:lstStyle/>
            <a:p>
              <a:r>
                <a:rPr lang="en-US" sz="2400">
                  <a:solidFill>
                    <a:schemeClr val="bg1"/>
                  </a:solidFill>
                  <a:latin typeface="Cambria" panose="02040503050406030204" pitchFamily="18" charset="0"/>
                  <a:ea typeface="Cambria" panose="02040503050406030204" pitchFamily="18" charset="0"/>
                </a:rPr>
                <a:t>15</a:t>
              </a:r>
            </a:p>
          </p:txBody>
        </p:sp>
      </p:grpSp>
      <p:grpSp>
        <p:nvGrpSpPr>
          <p:cNvPr id="20" name="Group 19">
            <a:extLst>
              <a:ext uri="{FF2B5EF4-FFF2-40B4-BE49-F238E27FC236}">
                <a16:creationId xmlns:a16="http://schemas.microsoft.com/office/drawing/2014/main" id="{AD1B6050-DA96-4A8F-1271-3517CFCE3819}"/>
              </a:ext>
            </a:extLst>
          </p:cNvPr>
          <p:cNvGrpSpPr/>
          <p:nvPr/>
        </p:nvGrpSpPr>
        <p:grpSpPr>
          <a:xfrm>
            <a:off x="8505248" y="2543955"/>
            <a:ext cx="524503" cy="468383"/>
            <a:chOff x="8488910" y="4115455"/>
            <a:chExt cx="524503" cy="468383"/>
          </a:xfrm>
        </p:grpSpPr>
        <p:sp>
          <p:nvSpPr>
            <p:cNvPr id="22" name="Oval 21">
              <a:extLst>
                <a:ext uri="{FF2B5EF4-FFF2-40B4-BE49-F238E27FC236}">
                  <a16:creationId xmlns:a16="http://schemas.microsoft.com/office/drawing/2014/main" id="{3F8ED923-739C-B7EC-C975-FD3F7BDF5DDB}"/>
                </a:ext>
              </a:extLst>
            </p:cNvPr>
            <p:cNvSpPr/>
            <p:nvPr/>
          </p:nvSpPr>
          <p:spPr>
            <a:xfrm>
              <a:off x="8512901" y="4117509"/>
              <a:ext cx="482600" cy="466329"/>
            </a:xfrm>
            <a:prstGeom prst="ellipse">
              <a:avLst/>
            </a:prstGeom>
            <a:solidFill>
              <a:srgbClr val="0087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a typeface="Cambria" panose="02040503050406030204" pitchFamily="18" charset="0"/>
              </a:endParaRPr>
            </a:p>
          </p:txBody>
        </p:sp>
        <p:sp>
          <p:nvSpPr>
            <p:cNvPr id="23" name="TextBox 22">
              <a:extLst>
                <a:ext uri="{FF2B5EF4-FFF2-40B4-BE49-F238E27FC236}">
                  <a16:creationId xmlns:a16="http://schemas.microsoft.com/office/drawing/2014/main" id="{6B93E0A2-8C6D-466D-4B87-CC645AE0B7A0}"/>
                </a:ext>
              </a:extLst>
            </p:cNvPr>
            <p:cNvSpPr txBox="1"/>
            <p:nvPr/>
          </p:nvSpPr>
          <p:spPr>
            <a:xfrm>
              <a:off x="8488910" y="4115455"/>
              <a:ext cx="524503" cy="461665"/>
            </a:xfrm>
            <a:prstGeom prst="rect">
              <a:avLst/>
            </a:prstGeom>
            <a:noFill/>
          </p:spPr>
          <p:txBody>
            <a:bodyPr wrap="none" rtlCol="0">
              <a:spAutoFit/>
            </a:bodyPr>
            <a:lstStyle/>
            <a:p>
              <a:r>
                <a:rPr lang="en-US" sz="2400">
                  <a:solidFill>
                    <a:schemeClr val="bg1"/>
                  </a:solidFill>
                  <a:latin typeface="Cambria" panose="02040503050406030204" pitchFamily="18" charset="0"/>
                  <a:ea typeface="Cambria" panose="02040503050406030204" pitchFamily="18" charset="0"/>
                </a:rPr>
                <a:t>11</a:t>
              </a:r>
            </a:p>
          </p:txBody>
        </p:sp>
      </p:grpSp>
      <p:grpSp>
        <p:nvGrpSpPr>
          <p:cNvPr id="25" name="Group 24">
            <a:extLst>
              <a:ext uri="{FF2B5EF4-FFF2-40B4-BE49-F238E27FC236}">
                <a16:creationId xmlns:a16="http://schemas.microsoft.com/office/drawing/2014/main" id="{46B2AD99-0116-717B-BB8E-00B9ACD7991B}"/>
              </a:ext>
            </a:extLst>
          </p:cNvPr>
          <p:cNvGrpSpPr/>
          <p:nvPr/>
        </p:nvGrpSpPr>
        <p:grpSpPr>
          <a:xfrm>
            <a:off x="7764457" y="4852286"/>
            <a:ext cx="524503" cy="466329"/>
            <a:chOff x="8496157" y="4117509"/>
            <a:chExt cx="524503" cy="466329"/>
          </a:xfrm>
        </p:grpSpPr>
        <p:sp>
          <p:nvSpPr>
            <p:cNvPr id="27" name="Oval 26">
              <a:extLst>
                <a:ext uri="{FF2B5EF4-FFF2-40B4-BE49-F238E27FC236}">
                  <a16:creationId xmlns:a16="http://schemas.microsoft.com/office/drawing/2014/main" id="{D58AC70A-3D69-187E-EBD0-7F23A78CE7B8}"/>
                </a:ext>
              </a:extLst>
            </p:cNvPr>
            <p:cNvSpPr/>
            <p:nvPr/>
          </p:nvSpPr>
          <p:spPr>
            <a:xfrm>
              <a:off x="8512901" y="4117509"/>
              <a:ext cx="482600" cy="466329"/>
            </a:xfrm>
            <a:prstGeom prst="ellipse">
              <a:avLst/>
            </a:prstGeom>
            <a:solidFill>
              <a:srgbClr val="F7921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a typeface="Cambria" panose="02040503050406030204" pitchFamily="18" charset="0"/>
              </a:endParaRPr>
            </a:p>
          </p:txBody>
        </p:sp>
        <p:sp>
          <p:nvSpPr>
            <p:cNvPr id="28" name="TextBox 27">
              <a:extLst>
                <a:ext uri="{FF2B5EF4-FFF2-40B4-BE49-F238E27FC236}">
                  <a16:creationId xmlns:a16="http://schemas.microsoft.com/office/drawing/2014/main" id="{42D61BC9-27D8-9109-A915-C9F630343F33}"/>
                </a:ext>
              </a:extLst>
            </p:cNvPr>
            <p:cNvSpPr txBox="1"/>
            <p:nvPr/>
          </p:nvSpPr>
          <p:spPr>
            <a:xfrm>
              <a:off x="8496157" y="4117509"/>
              <a:ext cx="524503" cy="461665"/>
            </a:xfrm>
            <a:prstGeom prst="rect">
              <a:avLst/>
            </a:prstGeom>
            <a:noFill/>
          </p:spPr>
          <p:txBody>
            <a:bodyPr wrap="none" rtlCol="0">
              <a:spAutoFit/>
            </a:bodyPr>
            <a:lstStyle/>
            <a:p>
              <a:r>
                <a:rPr lang="en-US" sz="2400">
                  <a:solidFill>
                    <a:schemeClr val="bg1"/>
                  </a:solidFill>
                  <a:latin typeface="Cambria" panose="02040503050406030204" pitchFamily="18" charset="0"/>
                  <a:ea typeface="Cambria" panose="02040503050406030204" pitchFamily="18" charset="0"/>
                </a:rPr>
                <a:t>12</a:t>
              </a:r>
            </a:p>
          </p:txBody>
        </p:sp>
      </p:grpSp>
      <p:grpSp>
        <p:nvGrpSpPr>
          <p:cNvPr id="52" name="Group 51">
            <a:extLst>
              <a:ext uri="{FF2B5EF4-FFF2-40B4-BE49-F238E27FC236}">
                <a16:creationId xmlns:a16="http://schemas.microsoft.com/office/drawing/2014/main" id="{B3B03153-653E-FCAB-8093-2FE93C94357E}"/>
              </a:ext>
            </a:extLst>
          </p:cNvPr>
          <p:cNvGrpSpPr/>
          <p:nvPr/>
        </p:nvGrpSpPr>
        <p:grpSpPr>
          <a:xfrm>
            <a:off x="8479953" y="4857724"/>
            <a:ext cx="524503" cy="467609"/>
            <a:chOff x="8491949" y="4116229"/>
            <a:chExt cx="524503" cy="467609"/>
          </a:xfrm>
        </p:grpSpPr>
        <p:sp>
          <p:nvSpPr>
            <p:cNvPr id="53" name="Oval 52">
              <a:extLst>
                <a:ext uri="{FF2B5EF4-FFF2-40B4-BE49-F238E27FC236}">
                  <a16:creationId xmlns:a16="http://schemas.microsoft.com/office/drawing/2014/main" id="{55E5AC99-0281-D064-F204-5DC61195A61D}"/>
                </a:ext>
              </a:extLst>
            </p:cNvPr>
            <p:cNvSpPr/>
            <p:nvPr/>
          </p:nvSpPr>
          <p:spPr>
            <a:xfrm>
              <a:off x="8512901" y="4117509"/>
              <a:ext cx="482600" cy="466329"/>
            </a:xfrm>
            <a:prstGeom prst="ellipse">
              <a:avLst/>
            </a:prstGeom>
            <a:solidFill>
              <a:srgbClr val="F7921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a typeface="Cambria" panose="02040503050406030204" pitchFamily="18" charset="0"/>
              </a:endParaRPr>
            </a:p>
          </p:txBody>
        </p:sp>
        <p:sp>
          <p:nvSpPr>
            <p:cNvPr id="54" name="TextBox 53">
              <a:extLst>
                <a:ext uri="{FF2B5EF4-FFF2-40B4-BE49-F238E27FC236}">
                  <a16:creationId xmlns:a16="http://schemas.microsoft.com/office/drawing/2014/main" id="{173E4C8D-8135-17CC-4088-2D36D810AF52}"/>
                </a:ext>
              </a:extLst>
            </p:cNvPr>
            <p:cNvSpPr txBox="1"/>
            <p:nvPr/>
          </p:nvSpPr>
          <p:spPr>
            <a:xfrm>
              <a:off x="8491949" y="4116229"/>
              <a:ext cx="524503" cy="461665"/>
            </a:xfrm>
            <a:prstGeom prst="rect">
              <a:avLst/>
            </a:prstGeom>
            <a:noFill/>
          </p:spPr>
          <p:txBody>
            <a:bodyPr wrap="none" rtlCol="0">
              <a:spAutoFit/>
            </a:bodyPr>
            <a:lstStyle/>
            <a:p>
              <a:r>
                <a:rPr lang="en-US" sz="2400">
                  <a:solidFill>
                    <a:schemeClr val="bg1"/>
                  </a:solidFill>
                  <a:latin typeface="Cambria" panose="02040503050406030204" pitchFamily="18" charset="0"/>
                  <a:ea typeface="Cambria" panose="02040503050406030204" pitchFamily="18" charset="0"/>
                </a:rPr>
                <a:t>14</a:t>
              </a:r>
            </a:p>
          </p:txBody>
        </p:sp>
      </p:grpSp>
      <p:grpSp>
        <p:nvGrpSpPr>
          <p:cNvPr id="55" name="Group 54">
            <a:extLst>
              <a:ext uri="{FF2B5EF4-FFF2-40B4-BE49-F238E27FC236}">
                <a16:creationId xmlns:a16="http://schemas.microsoft.com/office/drawing/2014/main" id="{E6378757-9697-C938-76A0-AA1463D02583}"/>
              </a:ext>
            </a:extLst>
          </p:cNvPr>
          <p:cNvGrpSpPr/>
          <p:nvPr/>
        </p:nvGrpSpPr>
        <p:grpSpPr>
          <a:xfrm>
            <a:off x="9265117" y="4866748"/>
            <a:ext cx="524503" cy="466329"/>
            <a:chOff x="8491949" y="4117509"/>
            <a:chExt cx="524503" cy="466329"/>
          </a:xfrm>
        </p:grpSpPr>
        <p:sp>
          <p:nvSpPr>
            <p:cNvPr id="56" name="Oval 55">
              <a:extLst>
                <a:ext uri="{FF2B5EF4-FFF2-40B4-BE49-F238E27FC236}">
                  <a16:creationId xmlns:a16="http://schemas.microsoft.com/office/drawing/2014/main" id="{880ABCC3-9EEA-1819-2AD2-5513D84FA82C}"/>
                </a:ext>
              </a:extLst>
            </p:cNvPr>
            <p:cNvSpPr/>
            <p:nvPr/>
          </p:nvSpPr>
          <p:spPr>
            <a:xfrm>
              <a:off x="8512901" y="4117509"/>
              <a:ext cx="482600" cy="466329"/>
            </a:xfrm>
            <a:prstGeom prst="ellipse">
              <a:avLst/>
            </a:prstGeom>
            <a:solidFill>
              <a:srgbClr val="F7921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a typeface="Cambria" panose="02040503050406030204" pitchFamily="18" charset="0"/>
              </a:endParaRPr>
            </a:p>
          </p:txBody>
        </p:sp>
        <p:sp>
          <p:nvSpPr>
            <p:cNvPr id="57" name="TextBox 56">
              <a:extLst>
                <a:ext uri="{FF2B5EF4-FFF2-40B4-BE49-F238E27FC236}">
                  <a16:creationId xmlns:a16="http://schemas.microsoft.com/office/drawing/2014/main" id="{773A18D1-B26E-6A28-8274-64EA97B9EB1F}"/>
                </a:ext>
              </a:extLst>
            </p:cNvPr>
            <p:cNvSpPr txBox="1"/>
            <p:nvPr/>
          </p:nvSpPr>
          <p:spPr>
            <a:xfrm>
              <a:off x="8491949" y="4122173"/>
              <a:ext cx="524503" cy="461665"/>
            </a:xfrm>
            <a:prstGeom prst="rect">
              <a:avLst/>
            </a:prstGeom>
            <a:noFill/>
          </p:spPr>
          <p:txBody>
            <a:bodyPr wrap="none" rtlCol="0">
              <a:spAutoFit/>
            </a:bodyPr>
            <a:lstStyle/>
            <a:p>
              <a:r>
                <a:rPr lang="en-US" sz="2400">
                  <a:solidFill>
                    <a:schemeClr val="bg1"/>
                  </a:solidFill>
                  <a:latin typeface="Cambria" panose="02040503050406030204" pitchFamily="18" charset="0"/>
                  <a:ea typeface="Cambria" panose="02040503050406030204" pitchFamily="18" charset="0"/>
                </a:rPr>
                <a:t>17</a:t>
              </a:r>
            </a:p>
          </p:txBody>
        </p:sp>
      </p:grpSp>
      <p:grpSp>
        <p:nvGrpSpPr>
          <p:cNvPr id="58" name="Group 57">
            <a:extLst>
              <a:ext uri="{FF2B5EF4-FFF2-40B4-BE49-F238E27FC236}">
                <a16:creationId xmlns:a16="http://schemas.microsoft.com/office/drawing/2014/main" id="{2562501D-B43C-0199-74FF-35F5734A7B05}"/>
              </a:ext>
            </a:extLst>
          </p:cNvPr>
          <p:cNvGrpSpPr/>
          <p:nvPr/>
        </p:nvGrpSpPr>
        <p:grpSpPr>
          <a:xfrm>
            <a:off x="9980613" y="4882238"/>
            <a:ext cx="524503" cy="467004"/>
            <a:chOff x="8491949" y="4117509"/>
            <a:chExt cx="524503" cy="467004"/>
          </a:xfrm>
        </p:grpSpPr>
        <p:sp>
          <p:nvSpPr>
            <p:cNvPr id="59" name="Oval 58">
              <a:extLst>
                <a:ext uri="{FF2B5EF4-FFF2-40B4-BE49-F238E27FC236}">
                  <a16:creationId xmlns:a16="http://schemas.microsoft.com/office/drawing/2014/main" id="{0A434B88-C566-4BC7-E2EA-5F8A7FF5740E}"/>
                </a:ext>
              </a:extLst>
            </p:cNvPr>
            <p:cNvSpPr/>
            <p:nvPr/>
          </p:nvSpPr>
          <p:spPr>
            <a:xfrm>
              <a:off x="8512901" y="4117509"/>
              <a:ext cx="482600" cy="466329"/>
            </a:xfrm>
            <a:prstGeom prst="ellipse">
              <a:avLst/>
            </a:prstGeom>
            <a:solidFill>
              <a:srgbClr val="F7921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a typeface="Cambria" panose="02040503050406030204" pitchFamily="18" charset="0"/>
              </a:endParaRPr>
            </a:p>
          </p:txBody>
        </p:sp>
        <p:sp>
          <p:nvSpPr>
            <p:cNvPr id="60" name="TextBox 59">
              <a:extLst>
                <a:ext uri="{FF2B5EF4-FFF2-40B4-BE49-F238E27FC236}">
                  <a16:creationId xmlns:a16="http://schemas.microsoft.com/office/drawing/2014/main" id="{A34300BF-1E3F-3571-889E-225D70F2A9F0}"/>
                </a:ext>
              </a:extLst>
            </p:cNvPr>
            <p:cNvSpPr txBox="1"/>
            <p:nvPr/>
          </p:nvSpPr>
          <p:spPr>
            <a:xfrm>
              <a:off x="8491949" y="4122848"/>
              <a:ext cx="524503" cy="461665"/>
            </a:xfrm>
            <a:prstGeom prst="rect">
              <a:avLst/>
            </a:prstGeom>
            <a:noFill/>
          </p:spPr>
          <p:txBody>
            <a:bodyPr wrap="none" rtlCol="0">
              <a:spAutoFit/>
            </a:bodyPr>
            <a:lstStyle/>
            <a:p>
              <a:r>
                <a:rPr lang="en-US" sz="2400">
                  <a:solidFill>
                    <a:schemeClr val="bg1"/>
                  </a:solidFill>
                  <a:latin typeface="Cambria" panose="02040503050406030204" pitchFamily="18" charset="0"/>
                  <a:ea typeface="Cambria" panose="02040503050406030204" pitchFamily="18" charset="0"/>
                </a:rPr>
                <a:t>18</a:t>
              </a:r>
            </a:p>
          </p:txBody>
        </p:sp>
      </p:grpSp>
      <p:grpSp>
        <p:nvGrpSpPr>
          <p:cNvPr id="67" name="Group 66">
            <a:extLst>
              <a:ext uri="{FF2B5EF4-FFF2-40B4-BE49-F238E27FC236}">
                <a16:creationId xmlns:a16="http://schemas.microsoft.com/office/drawing/2014/main" id="{48E1B2CE-5FFF-B40A-988D-9515210A87E3}"/>
              </a:ext>
            </a:extLst>
          </p:cNvPr>
          <p:cNvGrpSpPr/>
          <p:nvPr/>
        </p:nvGrpSpPr>
        <p:grpSpPr>
          <a:xfrm>
            <a:off x="7760249" y="5589117"/>
            <a:ext cx="524503" cy="466329"/>
            <a:chOff x="8491949" y="4117509"/>
            <a:chExt cx="524503" cy="466329"/>
          </a:xfrm>
        </p:grpSpPr>
        <p:sp>
          <p:nvSpPr>
            <p:cNvPr id="68" name="Oval 67">
              <a:extLst>
                <a:ext uri="{FF2B5EF4-FFF2-40B4-BE49-F238E27FC236}">
                  <a16:creationId xmlns:a16="http://schemas.microsoft.com/office/drawing/2014/main" id="{DBD370D1-89BA-5219-41B6-E28E5F53DAED}"/>
                </a:ext>
              </a:extLst>
            </p:cNvPr>
            <p:cNvSpPr/>
            <p:nvPr/>
          </p:nvSpPr>
          <p:spPr>
            <a:xfrm>
              <a:off x="8512901" y="4117509"/>
              <a:ext cx="482600" cy="466329"/>
            </a:xfrm>
            <a:prstGeom prst="ellipse">
              <a:avLst/>
            </a:prstGeom>
            <a:solidFill>
              <a:srgbClr val="DE2E3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a typeface="Cambria" panose="02040503050406030204" pitchFamily="18" charset="0"/>
              </a:endParaRPr>
            </a:p>
          </p:txBody>
        </p:sp>
        <p:sp>
          <p:nvSpPr>
            <p:cNvPr id="69" name="TextBox 68">
              <a:extLst>
                <a:ext uri="{FF2B5EF4-FFF2-40B4-BE49-F238E27FC236}">
                  <a16:creationId xmlns:a16="http://schemas.microsoft.com/office/drawing/2014/main" id="{4F4B160F-D498-A356-56DC-2398C619B3FB}"/>
                </a:ext>
              </a:extLst>
            </p:cNvPr>
            <p:cNvSpPr txBox="1"/>
            <p:nvPr/>
          </p:nvSpPr>
          <p:spPr>
            <a:xfrm>
              <a:off x="8491949" y="4122173"/>
              <a:ext cx="524503" cy="461665"/>
            </a:xfrm>
            <a:prstGeom prst="rect">
              <a:avLst/>
            </a:prstGeom>
            <a:noFill/>
          </p:spPr>
          <p:txBody>
            <a:bodyPr wrap="none" rtlCol="0">
              <a:spAutoFit/>
            </a:bodyPr>
            <a:lstStyle/>
            <a:p>
              <a:r>
                <a:rPr lang="en-US" sz="2400">
                  <a:solidFill>
                    <a:schemeClr val="bg1"/>
                  </a:solidFill>
                  <a:latin typeface="Cambria" panose="02040503050406030204" pitchFamily="18" charset="0"/>
                  <a:ea typeface="Cambria" panose="02040503050406030204" pitchFamily="18" charset="0"/>
                </a:rPr>
                <a:t>13</a:t>
              </a:r>
            </a:p>
          </p:txBody>
        </p:sp>
      </p:grpSp>
      <p:grpSp>
        <p:nvGrpSpPr>
          <p:cNvPr id="70" name="Group 69">
            <a:extLst>
              <a:ext uri="{FF2B5EF4-FFF2-40B4-BE49-F238E27FC236}">
                <a16:creationId xmlns:a16="http://schemas.microsoft.com/office/drawing/2014/main" id="{90E8ED9A-D14A-E382-A1EB-8BACC04DA590}"/>
              </a:ext>
            </a:extLst>
          </p:cNvPr>
          <p:cNvGrpSpPr/>
          <p:nvPr/>
        </p:nvGrpSpPr>
        <p:grpSpPr>
          <a:xfrm>
            <a:off x="9256162" y="2543955"/>
            <a:ext cx="524503" cy="468383"/>
            <a:chOff x="8488910" y="4115455"/>
            <a:chExt cx="524503" cy="468383"/>
          </a:xfrm>
        </p:grpSpPr>
        <p:sp>
          <p:nvSpPr>
            <p:cNvPr id="71" name="Oval 70">
              <a:extLst>
                <a:ext uri="{FF2B5EF4-FFF2-40B4-BE49-F238E27FC236}">
                  <a16:creationId xmlns:a16="http://schemas.microsoft.com/office/drawing/2014/main" id="{F92FD399-E8C2-EAD4-BF99-A765E5221B91}"/>
                </a:ext>
              </a:extLst>
            </p:cNvPr>
            <p:cNvSpPr/>
            <p:nvPr/>
          </p:nvSpPr>
          <p:spPr>
            <a:xfrm>
              <a:off x="8512901" y="4117509"/>
              <a:ext cx="482600" cy="466329"/>
            </a:xfrm>
            <a:prstGeom prst="ellipse">
              <a:avLst/>
            </a:prstGeom>
            <a:solidFill>
              <a:srgbClr val="0087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a typeface="Cambria" panose="02040503050406030204" pitchFamily="18" charset="0"/>
              </a:endParaRPr>
            </a:p>
          </p:txBody>
        </p:sp>
        <p:sp>
          <p:nvSpPr>
            <p:cNvPr id="72" name="TextBox 71">
              <a:extLst>
                <a:ext uri="{FF2B5EF4-FFF2-40B4-BE49-F238E27FC236}">
                  <a16:creationId xmlns:a16="http://schemas.microsoft.com/office/drawing/2014/main" id="{777F9508-4543-5925-57EC-6D86F0A74F62}"/>
                </a:ext>
              </a:extLst>
            </p:cNvPr>
            <p:cNvSpPr txBox="1"/>
            <p:nvPr/>
          </p:nvSpPr>
          <p:spPr>
            <a:xfrm>
              <a:off x="8488910" y="4115455"/>
              <a:ext cx="524503" cy="461665"/>
            </a:xfrm>
            <a:prstGeom prst="rect">
              <a:avLst/>
            </a:prstGeom>
            <a:noFill/>
          </p:spPr>
          <p:txBody>
            <a:bodyPr wrap="none" rtlCol="0">
              <a:spAutoFit/>
            </a:bodyPr>
            <a:lstStyle/>
            <a:p>
              <a:r>
                <a:rPr lang="en-US" sz="2400">
                  <a:solidFill>
                    <a:schemeClr val="bg1"/>
                  </a:solidFill>
                  <a:latin typeface="Cambria" panose="02040503050406030204" pitchFamily="18" charset="0"/>
                  <a:ea typeface="Cambria" panose="02040503050406030204" pitchFamily="18" charset="0"/>
                </a:rPr>
                <a:t>16</a:t>
              </a:r>
            </a:p>
          </p:txBody>
        </p:sp>
      </p:grpSp>
      <p:sp>
        <p:nvSpPr>
          <p:cNvPr id="74" name="TextBox 73">
            <a:extLst>
              <a:ext uri="{FF2B5EF4-FFF2-40B4-BE49-F238E27FC236}">
                <a16:creationId xmlns:a16="http://schemas.microsoft.com/office/drawing/2014/main" id="{B3521CC5-956F-C4F1-AE14-6E7C56860FDC}"/>
              </a:ext>
            </a:extLst>
          </p:cNvPr>
          <p:cNvSpPr txBox="1"/>
          <p:nvPr/>
        </p:nvSpPr>
        <p:spPr>
          <a:xfrm>
            <a:off x="6949449" y="6422550"/>
            <a:ext cx="3981857" cy="430887"/>
          </a:xfrm>
          <a:prstGeom prst="rect">
            <a:avLst/>
          </a:prstGeom>
          <a:noFill/>
        </p:spPr>
        <p:txBody>
          <a:bodyPr wrap="square">
            <a:spAutoFit/>
          </a:bodyPr>
          <a:lstStyle/>
          <a:p>
            <a:r>
              <a:rPr lang="en-US" sz="1100" b="1" i="1">
                <a:solidFill>
                  <a:schemeClr val="bg1"/>
                </a:solidFill>
                <a:latin typeface="Cambria" panose="02040503050406030204" pitchFamily="18" charset="0"/>
                <a:ea typeface="Cambria" panose="02040503050406030204" pitchFamily="18" charset="0"/>
                <a:cs typeface="Roboto"/>
                <a:sym typeface="Roboto"/>
                <a:hlinkClick r:id="rId5">
                  <a:extLst>
                    <a:ext uri="{A12FA001-AC4F-418D-AE19-62706E023703}">
                      <ahyp:hlinkClr xmlns:ahyp="http://schemas.microsoft.com/office/drawing/2018/hyperlinkcolor" val="tx"/>
                    </a:ext>
                  </a:extLst>
                </a:hlinkClick>
              </a:rPr>
              <a:t>Senate Office Buildings Door Map and Hours of Operation, Effective May 2026</a:t>
            </a:r>
            <a:endParaRPr lang="en-US" sz="1100" b="1" i="1">
              <a:solidFill>
                <a:schemeClr val="bg1"/>
              </a:solidFill>
              <a:latin typeface="Cambria" panose="02040503050406030204" pitchFamily="18" charset="0"/>
              <a:ea typeface="Cambria" panose="02040503050406030204" pitchFamily="18" charset="0"/>
              <a:cs typeface="Roboto"/>
              <a:sym typeface="Roboto"/>
            </a:endParaRPr>
          </a:p>
        </p:txBody>
      </p:sp>
    </p:spTree>
    <p:extLst>
      <p:ext uri="{BB962C8B-B14F-4D97-AF65-F5344CB8AC3E}">
        <p14:creationId xmlns:p14="http://schemas.microsoft.com/office/powerpoint/2010/main" val="15608869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A0236B-D5E7-12D1-649B-834243AA20D4}"/>
            </a:ext>
          </a:extLst>
        </p:cNvPr>
        <p:cNvGrpSpPr/>
        <p:nvPr/>
      </p:nvGrpSpPr>
      <p:grpSpPr>
        <a:xfrm>
          <a:off x="0" y="0"/>
          <a:ext cx="0" cy="0"/>
          <a:chOff x="0" y="0"/>
          <a:chExt cx="0" cy="0"/>
        </a:xfrm>
      </p:grpSpPr>
      <p:sp>
        <p:nvSpPr>
          <p:cNvPr id="4" name="Freeform 2">
            <a:extLst>
              <a:ext uri="{FF2B5EF4-FFF2-40B4-BE49-F238E27FC236}">
                <a16:creationId xmlns:a16="http://schemas.microsoft.com/office/drawing/2014/main" id="{97D10F46-F4ED-2EDE-2F40-C4515AEF60CC}"/>
              </a:ext>
            </a:extLst>
          </p:cNvPr>
          <p:cNvSpPr/>
          <p:nvPr/>
        </p:nvSpPr>
        <p:spPr>
          <a:xfrm rot="-5400000">
            <a:off x="-658960" y="658959"/>
            <a:ext cx="6858000" cy="5540081"/>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3"/>
            <a:stretch>
              <a:fillRect l="-21111" t="-1" r="-21111" b="-120068"/>
            </a:stretch>
          </a:blipFill>
        </p:spPr>
        <p:txBody>
          <a:bodyPr/>
          <a:lstStyle/>
          <a:p>
            <a:endParaRPr lang="en-US" sz="1200">
              <a:latin typeface="Cambria" panose="02040503050406030204" pitchFamily="18" charset="0"/>
              <a:ea typeface="Cambria" panose="02040503050406030204" pitchFamily="18" charset="0"/>
            </a:endParaRPr>
          </a:p>
        </p:txBody>
      </p:sp>
      <p:grpSp>
        <p:nvGrpSpPr>
          <p:cNvPr id="13" name="Group 9">
            <a:extLst>
              <a:ext uri="{FF2B5EF4-FFF2-40B4-BE49-F238E27FC236}">
                <a16:creationId xmlns:a16="http://schemas.microsoft.com/office/drawing/2014/main" id="{25104E50-810C-A574-7624-5E011955A9D0}"/>
              </a:ext>
            </a:extLst>
          </p:cNvPr>
          <p:cNvGrpSpPr/>
          <p:nvPr/>
        </p:nvGrpSpPr>
        <p:grpSpPr>
          <a:xfrm rot="-5400000">
            <a:off x="6132814" y="816630"/>
            <a:ext cx="6875818" cy="5242559"/>
            <a:chOff x="0" y="0"/>
            <a:chExt cx="13751636" cy="9934690"/>
          </a:xfrm>
        </p:grpSpPr>
        <p:sp>
          <p:nvSpPr>
            <p:cNvPr id="14" name="Freeform 10">
              <a:extLst>
                <a:ext uri="{FF2B5EF4-FFF2-40B4-BE49-F238E27FC236}">
                  <a16:creationId xmlns:a16="http://schemas.microsoft.com/office/drawing/2014/main" id="{82D34625-516F-2C0C-C037-35EB7570504B}"/>
                </a:ext>
              </a:extLst>
            </p:cNvPr>
            <p:cNvSpPr/>
            <p:nvPr/>
          </p:nvSpPr>
          <p:spPr>
            <a:xfrm>
              <a:off x="0" y="0"/>
              <a:ext cx="13751688" cy="9934715"/>
            </a:xfrm>
            <a:custGeom>
              <a:avLst/>
              <a:gdLst/>
              <a:ahLst/>
              <a:cxnLst/>
              <a:rect l="l" t="t" r="r" b="b"/>
              <a:pathLst>
                <a:path w="13751688" h="9934715">
                  <a:moveTo>
                    <a:pt x="13751688" y="0"/>
                  </a:moveTo>
                  <a:lnTo>
                    <a:pt x="0" y="0"/>
                  </a:lnTo>
                  <a:lnTo>
                    <a:pt x="0" y="9934715"/>
                  </a:lnTo>
                  <a:lnTo>
                    <a:pt x="13751688" y="9934715"/>
                  </a:lnTo>
                  <a:close/>
                </a:path>
              </a:pathLst>
            </a:custGeom>
            <a:solidFill>
              <a:srgbClr val="383F7F"/>
            </a:solidFill>
          </p:spPr>
          <p:txBody>
            <a:bodyPr/>
            <a:lstStyle/>
            <a:p>
              <a:endParaRPr lang="en-US" sz="1200">
                <a:latin typeface="Cambria" panose="02040503050406030204" pitchFamily="18" charset="0"/>
                <a:ea typeface="Cambria" panose="02040503050406030204" pitchFamily="18" charset="0"/>
              </a:endParaRPr>
            </a:p>
          </p:txBody>
        </p:sp>
      </p:grpSp>
      <p:sp>
        <p:nvSpPr>
          <p:cNvPr id="15" name="TextBox 11">
            <a:extLst>
              <a:ext uri="{FF2B5EF4-FFF2-40B4-BE49-F238E27FC236}">
                <a16:creationId xmlns:a16="http://schemas.microsoft.com/office/drawing/2014/main" id="{0E6D098A-39A1-F88E-6179-78B77C93B2EF}"/>
              </a:ext>
            </a:extLst>
          </p:cNvPr>
          <p:cNvSpPr txBox="1"/>
          <p:nvPr/>
        </p:nvSpPr>
        <p:spPr>
          <a:xfrm>
            <a:off x="7511121" y="1393227"/>
            <a:ext cx="3968858" cy="4636462"/>
          </a:xfrm>
          <a:prstGeom prst="rect">
            <a:avLst/>
          </a:prstGeom>
        </p:spPr>
        <p:txBody>
          <a:bodyPr lIns="0" tIns="0" rIns="0" bIns="0" rtlCol="0" anchor="t">
            <a:spAutoFit/>
          </a:bodyPr>
          <a:lstStyle/>
          <a:p>
            <a:pPr>
              <a:lnSpc>
                <a:spcPts val="2800"/>
              </a:lnSpc>
            </a:pPr>
            <a:r>
              <a:rPr lang="en-US" sz="2000">
                <a:solidFill>
                  <a:srgbClr val="FFFFFF"/>
                </a:solidFill>
                <a:latin typeface="Cambria" panose="02040503050406030204" pitchFamily="18" charset="0"/>
                <a:ea typeface="Cambria" panose="02040503050406030204" pitchFamily="18" charset="0"/>
                <a:cs typeface="Roboto"/>
                <a:sym typeface="Roboto"/>
              </a:rPr>
              <a:t>House Office Buildings:</a:t>
            </a:r>
          </a:p>
          <a:p>
            <a:pPr marL="342900" indent="-342900">
              <a:lnSpc>
                <a:spcPts val="2800"/>
              </a:lnSpc>
              <a:buFont typeface="Arial" panose="020B0604020202020204" pitchFamily="34" charset="0"/>
              <a:buChar char="•"/>
            </a:pPr>
            <a:r>
              <a:rPr lang="en-US" sz="2000">
                <a:solidFill>
                  <a:srgbClr val="FFFFFF"/>
                </a:solidFill>
                <a:latin typeface="Cambria" panose="02040503050406030204" pitchFamily="18" charset="0"/>
                <a:ea typeface="Cambria" panose="02040503050406030204" pitchFamily="18" charset="0"/>
                <a:cs typeface="Roboto"/>
                <a:sym typeface="Roboto"/>
              </a:rPr>
              <a:t>Rayburn House Office Building</a:t>
            </a:r>
          </a:p>
          <a:p>
            <a:pPr marL="342900" indent="-342900">
              <a:lnSpc>
                <a:spcPts val="2800"/>
              </a:lnSpc>
              <a:buFont typeface="Arial" panose="020B0604020202020204" pitchFamily="34" charset="0"/>
              <a:buChar char="•"/>
            </a:pPr>
            <a:r>
              <a:rPr lang="en-US" sz="2000">
                <a:solidFill>
                  <a:srgbClr val="FFFFFF"/>
                </a:solidFill>
                <a:latin typeface="Cambria" panose="02040503050406030204" pitchFamily="18" charset="0"/>
                <a:ea typeface="Cambria" panose="02040503050406030204" pitchFamily="18" charset="0"/>
                <a:cs typeface="Roboto"/>
                <a:sym typeface="Roboto"/>
              </a:rPr>
              <a:t>Longworth House Office Building</a:t>
            </a:r>
          </a:p>
          <a:p>
            <a:pPr marL="342900" indent="-342900">
              <a:lnSpc>
                <a:spcPts val="2800"/>
              </a:lnSpc>
              <a:buFont typeface="Arial" panose="020B0604020202020204" pitchFamily="34" charset="0"/>
              <a:buChar char="•"/>
            </a:pPr>
            <a:r>
              <a:rPr lang="en-US" sz="2000">
                <a:solidFill>
                  <a:srgbClr val="FFFFFF"/>
                </a:solidFill>
                <a:latin typeface="Cambria" panose="02040503050406030204" pitchFamily="18" charset="0"/>
                <a:ea typeface="Cambria" panose="02040503050406030204" pitchFamily="18" charset="0"/>
                <a:cs typeface="Roboto"/>
                <a:sym typeface="Roboto"/>
              </a:rPr>
              <a:t>Cannon House Office Building</a:t>
            </a:r>
          </a:p>
          <a:p>
            <a:pPr>
              <a:lnSpc>
                <a:spcPts val="2800"/>
              </a:lnSpc>
            </a:pPr>
            <a:endParaRPr lang="en-US" sz="2000">
              <a:solidFill>
                <a:srgbClr val="FFFFFF"/>
              </a:solidFill>
              <a:latin typeface="Cambria" panose="02040503050406030204" pitchFamily="18" charset="0"/>
              <a:ea typeface="Cambria" panose="02040503050406030204" pitchFamily="18" charset="0"/>
              <a:cs typeface="Roboto"/>
              <a:sym typeface="Roboto"/>
            </a:endParaRPr>
          </a:p>
          <a:p>
            <a:pPr>
              <a:lnSpc>
                <a:spcPts val="2800"/>
              </a:lnSpc>
            </a:pPr>
            <a:r>
              <a:rPr lang="en-US" sz="2000">
                <a:solidFill>
                  <a:srgbClr val="FFFFFF"/>
                </a:solidFill>
                <a:latin typeface="Cambria" panose="02040503050406030204" pitchFamily="18" charset="0"/>
                <a:ea typeface="Cambria" panose="02040503050406030204" pitchFamily="18" charset="0"/>
                <a:cs typeface="Roboto"/>
                <a:sym typeface="Roboto"/>
              </a:rPr>
              <a:t>Metro accessible via Capitol South</a:t>
            </a:r>
          </a:p>
          <a:p>
            <a:pPr>
              <a:lnSpc>
                <a:spcPts val="2800"/>
              </a:lnSpc>
            </a:pPr>
            <a:endParaRPr lang="en-US" sz="2000">
              <a:solidFill>
                <a:srgbClr val="FFFFFF"/>
              </a:solidFill>
              <a:latin typeface="Cambria" panose="02040503050406030204" pitchFamily="18" charset="0"/>
              <a:ea typeface="Cambria" panose="02040503050406030204" pitchFamily="18" charset="0"/>
              <a:cs typeface="Roboto"/>
              <a:sym typeface="Roboto"/>
            </a:endParaRPr>
          </a:p>
          <a:p>
            <a:pPr>
              <a:lnSpc>
                <a:spcPts val="2800"/>
              </a:lnSpc>
            </a:pPr>
            <a:r>
              <a:rPr lang="en-US" sz="2000">
                <a:solidFill>
                  <a:srgbClr val="FFFFFF"/>
                </a:solidFill>
                <a:latin typeface="Cambria" panose="02040503050406030204" pitchFamily="18" charset="0"/>
                <a:ea typeface="Cambria" panose="02040503050406030204" pitchFamily="18" charset="0"/>
                <a:cs typeface="Roboto"/>
                <a:sym typeface="Roboto"/>
              </a:rPr>
              <a:t>Uber drop-off on Independence Ave.</a:t>
            </a:r>
          </a:p>
          <a:p>
            <a:pPr>
              <a:lnSpc>
                <a:spcPts val="2800"/>
              </a:lnSpc>
            </a:pPr>
            <a:endParaRPr lang="en-US" sz="2000">
              <a:solidFill>
                <a:srgbClr val="FFFFFF"/>
              </a:solidFill>
              <a:latin typeface="Cambria" panose="02040503050406030204" pitchFamily="18" charset="0"/>
              <a:ea typeface="Cambria" panose="02040503050406030204" pitchFamily="18" charset="0"/>
              <a:cs typeface="Roboto"/>
              <a:sym typeface="Roboto"/>
            </a:endParaRPr>
          </a:p>
          <a:p>
            <a:pPr>
              <a:lnSpc>
                <a:spcPts val="2800"/>
              </a:lnSpc>
            </a:pPr>
            <a:r>
              <a:rPr lang="en-US" sz="2000">
                <a:solidFill>
                  <a:srgbClr val="FFFFFF"/>
                </a:solidFill>
                <a:latin typeface="Cambria" panose="02040503050406030204" pitchFamily="18" charset="0"/>
                <a:ea typeface="Cambria" panose="02040503050406030204" pitchFamily="18" charset="0"/>
                <a:cs typeface="Roboto"/>
                <a:sym typeface="Roboto"/>
              </a:rPr>
              <a:t>Building Numbers:</a:t>
            </a:r>
          </a:p>
          <a:p>
            <a:pPr marL="342900" indent="-342900">
              <a:lnSpc>
                <a:spcPts val="2800"/>
              </a:lnSpc>
              <a:buFont typeface="Arial" panose="020B0604020202020204" pitchFamily="34" charset="0"/>
              <a:buChar char="•"/>
            </a:pPr>
            <a:r>
              <a:rPr lang="en-US" sz="2000">
                <a:solidFill>
                  <a:srgbClr val="FFFFFF"/>
                </a:solidFill>
                <a:latin typeface="Cambria" panose="02040503050406030204" pitchFamily="18" charset="0"/>
                <a:ea typeface="Cambria" panose="02040503050406030204" pitchFamily="18" charset="0"/>
                <a:cs typeface="Roboto"/>
                <a:sym typeface="Roboto"/>
              </a:rPr>
              <a:t>Cannon (CHOB) – 0 </a:t>
            </a:r>
          </a:p>
          <a:p>
            <a:pPr marL="342900" indent="-342900">
              <a:lnSpc>
                <a:spcPts val="2800"/>
              </a:lnSpc>
              <a:buFont typeface="Arial" panose="020B0604020202020204" pitchFamily="34" charset="0"/>
              <a:buChar char="•"/>
            </a:pPr>
            <a:r>
              <a:rPr lang="en-US" sz="2000">
                <a:solidFill>
                  <a:srgbClr val="FFFFFF"/>
                </a:solidFill>
                <a:latin typeface="Cambria" panose="02040503050406030204" pitchFamily="18" charset="0"/>
                <a:ea typeface="Cambria" panose="02040503050406030204" pitchFamily="18" charset="0"/>
                <a:cs typeface="Roboto"/>
                <a:sym typeface="Roboto"/>
              </a:rPr>
              <a:t>Longworth (LHOB) – 1 </a:t>
            </a:r>
          </a:p>
          <a:p>
            <a:pPr marL="342900" indent="-342900">
              <a:lnSpc>
                <a:spcPts val="2800"/>
              </a:lnSpc>
              <a:buFont typeface="Arial" panose="020B0604020202020204" pitchFamily="34" charset="0"/>
              <a:buChar char="•"/>
            </a:pPr>
            <a:r>
              <a:rPr lang="en-US" sz="2000">
                <a:solidFill>
                  <a:srgbClr val="FFFFFF"/>
                </a:solidFill>
                <a:latin typeface="Cambria" panose="02040503050406030204" pitchFamily="18" charset="0"/>
                <a:ea typeface="Cambria" panose="02040503050406030204" pitchFamily="18" charset="0"/>
                <a:cs typeface="Roboto"/>
                <a:sym typeface="Roboto"/>
              </a:rPr>
              <a:t>Rayburn (RHOB) – 2 </a:t>
            </a:r>
          </a:p>
        </p:txBody>
      </p:sp>
      <p:sp>
        <p:nvSpPr>
          <p:cNvPr id="5" name="TextBox 18">
            <a:extLst>
              <a:ext uri="{FF2B5EF4-FFF2-40B4-BE49-F238E27FC236}">
                <a16:creationId xmlns:a16="http://schemas.microsoft.com/office/drawing/2014/main" id="{78CF87F0-15E8-82AC-21AA-DFADCFE6038B}"/>
              </a:ext>
            </a:extLst>
          </p:cNvPr>
          <p:cNvSpPr txBox="1"/>
          <p:nvPr/>
        </p:nvSpPr>
        <p:spPr>
          <a:xfrm>
            <a:off x="7511121" y="304074"/>
            <a:ext cx="4367636" cy="813968"/>
          </a:xfrm>
          <a:prstGeom prst="rect">
            <a:avLst/>
          </a:prstGeom>
        </p:spPr>
        <p:txBody>
          <a:bodyPr lIns="0" tIns="0" rIns="0" bIns="0" rtlCol="0" anchor="t"/>
          <a:lstStyle/>
          <a:p>
            <a:pPr>
              <a:lnSpc>
                <a:spcPts val="4799"/>
              </a:lnSpc>
            </a:pPr>
            <a:r>
              <a:rPr lang="en-US" sz="4000" b="1">
                <a:solidFill>
                  <a:schemeClr val="bg1"/>
                </a:solidFill>
                <a:latin typeface="Cambria" panose="02040503050406030204" pitchFamily="18" charset="0"/>
                <a:ea typeface="Cambria" panose="02040503050406030204" pitchFamily="18" charset="0"/>
                <a:cs typeface="Calibri" panose="020F0502020204030204" pitchFamily="34" charset="0"/>
                <a:sym typeface="Roboto Slab Bold"/>
              </a:rPr>
              <a:t>House Side</a:t>
            </a:r>
          </a:p>
        </p:txBody>
      </p:sp>
      <p:grpSp>
        <p:nvGrpSpPr>
          <p:cNvPr id="6" name="Group 3">
            <a:extLst>
              <a:ext uri="{FF2B5EF4-FFF2-40B4-BE49-F238E27FC236}">
                <a16:creationId xmlns:a16="http://schemas.microsoft.com/office/drawing/2014/main" id="{FB7B2D7B-D737-8CA0-905B-3E324A24D35C}"/>
              </a:ext>
            </a:extLst>
          </p:cNvPr>
          <p:cNvGrpSpPr/>
          <p:nvPr/>
        </p:nvGrpSpPr>
        <p:grpSpPr>
          <a:xfrm>
            <a:off x="458849" y="313395"/>
            <a:ext cx="4621151" cy="6249001"/>
            <a:chOff x="0" y="0"/>
            <a:chExt cx="2547638" cy="2468741"/>
          </a:xfrm>
        </p:grpSpPr>
        <p:sp>
          <p:nvSpPr>
            <p:cNvPr id="8" name="Freeform 4">
              <a:extLst>
                <a:ext uri="{FF2B5EF4-FFF2-40B4-BE49-F238E27FC236}">
                  <a16:creationId xmlns:a16="http://schemas.microsoft.com/office/drawing/2014/main" id="{E11500C9-B3DF-9449-FF79-95A26E804334}"/>
                </a:ext>
              </a:extLst>
            </p:cNvPr>
            <p:cNvSpPr/>
            <p:nvPr/>
          </p:nvSpPr>
          <p:spPr>
            <a:xfrm>
              <a:off x="0" y="0"/>
              <a:ext cx="2547638" cy="2468741"/>
            </a:xfrm>
            <a:custGeom>
              <a:avLst/>
              <a:gdLst/>
              <a:ahLst/>
              <a:cxnLst/>
              <a:rect l="l" t="t" r="r" b="b"/>
              <a:pathLst>
                <a:path w="2547638" h="2468741">
                  <a:moveTo>
                    <a:pt x="0" y="0"/>
                  </a:moveTo>
                  <a:lnTo>
                    <a:pt x="2547638" y="0"/>
                  </a:lnTo>
                  <a:lnTo>
                    <a:pt x="2547638" y="2468741"/>
                  </a:lnTo>
                  <a:lnTo>
                    <a:pt x="0" y="2468741"/>
                  </a:lnTo>
                  <a:close/>
                </a:path>
              </a:pathLst>
            </a:custGeom>
            <a:solidFill>
              <a:srgbClr val="FFFFFF"/>
            </a:solidFill>
          </p:spPr>
          <p:txBody>
            <a:bodyPr/>
            <a:lstStyle/>
            <a:p>
              <a:endParaRPr lang="en-US" sz="1200">
                <a:latin typeface="Cambria" panose="02040503050406030204" pitchFamily="18" charset="0"/>
                <a:ea typeface="Cambria" panose="02040503050406030204" pitchFamily="18" charset="0"/>
              </a:endParaRPr>
            </a:p>
          </p:txBody>
        </p:sp>
        <p:sp>
          <p:nvSpPr>
            <p:cNvPr id="9" name="TextBox 5">
              <a:extLst>
                <a:ext uri="{FF2B5EF4-FFF2-40B4-BE49-F238E27FC236}">
                  <a16:creationId xmlns:a16="http://schemas.microsoft.com/office/drawing/2014/main" id="{B95E55B3-CCBE-73F7-511C-7640A7EC8E9A}"/>
                </a:ext>
              </a:extLst>
            </p:cNvPr>
            <p:cNvSpPr txBox="1"/>
            <p:nvPr/>
          </p:nvSpPr>
          <p:spPr>
            <a:xfrm>
              <a:off x="0" y="-38100"/>
              <a:ext cx="2547638" cy="2506841"/>
            </a:xfrm>
            <a:prstGeom prst="rect">
              <a:avLst/>
            </a:prstGeom>
          </p:spPr>
          <p:txBody>
            <a:bodyPr lIns="47625" tIns="47625" rIns="47625" bIns="47625" rtlCol="0" anchor="ctr"/>
            <a:lstStyle/>
            <a:p>
              <a:pPr algn="ctr">
                <a:lnSpc>
                  <a:spcPts val="1837"/>
                </a:lnSpc>
                <a:spcBef>
                  <a:spcPct val="0"/>
                </a:spcBef>
              </a:pPr>
              <a:endParaRPr sz="1200">
                <a:latin typeface="Cambria" panose="02040503050406030204" pitchFamily="18" charset="0"/>
                <a:ea typeface="Cambria" panose="02040503050406030204" pitchFamily="18" charset="0"/>
              </a:endParaRPr>
            </a:p>
          </p:txBody>
        </p:sp>
      </p:grpSp>
      <p:pic>
        <p:nvPicPr>
          <p:cNvPr id="2" name="Picture 1" descr="Map of the U.S. Capitol campus' accessible path.">
            <a:extLst>
              <a:ext uri="{FF2B5EF4-FFF2-40B4-BE49-F238E27FC236}">
                <a16:creationId xmlns:a16="http://schemas.microsoft.com/office/drawing/2014/main" id="{41978349-D415-F3C5-4048-762BE58D56FD}"/>
              </a:ext>
            </a:extLst>
          </p:cNvPr>
          <p:cNvPicPr>
            <a:picLocks noChangeAspect="1"/>
          </p:cNvPicPr>
          <p:nvPr/>
        </p:nvPicPr>
        <p:blipFill>
          <a:blip r:embed="rId4"/>
          <a:srcRect l="32851" t="46788" r="30509" b="2158"/>
          <a:stretch>
            <a:fillRect/>
          </a:stretch>
        </p:blipFill>
        <p:spPr>
          <a:xfrm>
            <a:off x="651925" y="484398"/>
            <a:ext cx="4234997" cy="5906994"/>
          </a:xfrm>
          <a:prstGeom prst="rect">
            <a:avLst/>
          </a:prstGeom>
        </p:spPr>
      </p:pic>
      <p:sp>
        <p:nvSpPr>
          <p:cNvPr id="10" name="Oval 9">
            <a:extLst>
              <a:ext uri="{FF2B5EF4-FFF2-40B4-BE49-F238E27FC236}">
                <a16:creationId xmlns:a16="http://schemas.microsoft.com/office/drawing/2014/main" id="{CE7861FB-880B-3A97-B2D1-09015664F1B6}"/>
              </a:ext>
            </a:extLst>
          </p:cNvPr>
          <p:cNvSpPr/>
          <p:nvPr/>
        </p:nvSpPr>
        <p:spPr>
          <a:xfrm>
            <a:off x="1139426" y="3160789"/>
            <a:ext cx="994839" cy="975360"/>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9243346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C46984-C540-1CA6-77D4-247E93708B10}"/>
            </a:ext>
          </a:extLst>
        </p:cNvPr>
        <p:cNvGrpSpPr/>
        <p:nvPr/>
      </p:nvGrpSpPr>
      <p:grpSpPr>
        <a:xfrm>
          <a:off x="0" y="0"/>
          <a:ext cx="0" cy="0"/>
          <a:chOff x="0" y="0"/>
          <a:chExt cx="0" cy="0"/>
        </a:xfrm>
      </p:grpSpPr>
      <p:sp>
        <p:nvSpPr>
          <p:cNvPr id="4" name="Freeform 2">
            <a:extLst>
              <a:ext uri="{FF2B5EF4-FFF2-40B4-BE49-F238E27FC236}">
                <a16:creationId xmlns:a16="http://schemas.microsoft.com/office/drawing/2014/main" id="{57B3E843-32AE-1E0C-859C-FBFD9ABC6FDB}"/>
              </a:ext>
            </a:extLst>
          </p:cNvPr>
          <p:cNvSpPr/>
          <p:nvPr/>
        </p:nvSpPr>
        <p:spPr>
          <a:xfrm rot="-5400000">
            <a:off x="-658960" y="658959"/>
            <a:ext cx="6858000" cy="5540081"/>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3"/>
            <a:stretch>
              <a:fillRect l="-21111" t="-1" r="-21111" b="-120068"/>
            </a:stretch>
          </a:blipFill>
        </p:spPr>
        <p:txBody>
          <a:bodyPr/>
          <a:lstStyle/>
          <a:p>
            <a:endParaRPr lang="en-US" sz="1200">
              <a:latin typeface="Cambria" panose="02040503050406030204" pitchFamily="18" charset="0"/>
              <a:ea typeface="Cambria" panose="02040503050406030204" pitchFamily="18" charset="0"/>
            </a:endParaRPr>
          </a:p>
        </p:txBody>
      </p:sp>
      <p:grpSp>
        <p:nvGrpSpPr>
          <p:cNvPr id="13" name="Group 9">
            <a:extLst>
              <a:ext uri="{FF2B5EF4-FFF2-40B4-BE49-F238E27FC236}">
                <a16:creationId xmlns:a16="http://schemas.microsoft.com/office/drawing/2014/main" id="{8C4E5EC3-7D73-76DA-96C4-6D9C135278DF}"/>
              </a:ext>
            </a:extLst>
          </p:cNvPr>
          <p:cNvGrpSpPr/>
          <p:nvPr/>
        </p:nvGrpSpPr>
        <p:grpSpPr>
          <a:xfrm rot="-5400000">
            <a:off x="6132814" y="816630"/>
            <a:ext cx="6875818" cy="5242559"/>
            <a:chOff x="0" y="0"/>
            <a:chExt cx="13751636" cy="9934690"/>
          </a:xfrm>
        </p:grpSpPr>
        <p:sp>
          <p:nvSpPr>
            <p:cNvPr id="14" name="Freeform 10">
              <a:extLst>
                <a:ext uri="{FF2B5EF4-FFF2-40B4-BE49-F238E27FC236}">
                  <a16:creationId xmlns:a16="http://schemas.microsoft.com/office/drawing/2014/main" id="{CAD34660-1758-8DB0-D90C-88E83EC83126}"/>
                </a:ext>
              </a:extLst>
            </p:cNvPr>
            <p:cNvSpPr/>
            <p:nvPr/>
          </p:nvSpPr>
          <p:spPr>
            <a:xfrm>
              <a:off x="0" y="0"/>
              <a:ext cx="13751688" cy="9934715"/>
            </a:xfrm>
            <a:custGeom>
              <a:avLst/>
              <a:gdLst/>
              <a:ahLst/>
              <a:cxnLst/>
              <a:rect l="l" t="t" r="r" b="b"/>
              <a:pathLst>
                <a:path w="13751688" h="9934715">
                  <a:moveTo>
                    <a:pt x="13751688" y="0"/>
                  </a:moveTo>
                  <a:lnTo>
                    <a:pt x="0" y="0"/>
                  </a:lnTo>
                  <a:lnTo>
                    <a:pt x="0" y="9934715"/>
                  </a:lnTo>
                  <a:lnTo>
                    <a:pt x="13751688" y="9934715"/>
                  </a:lnTo>
                  <a:close/>
                </a:path>
              </a:pathLst>
            </a:custGeom>
            <a:solidFill>
              <a:srgbClr val="383F7F"/>
            </a:solidFill>
          </p:spPr>
          <p:txBody>
            <a:bodyPr/>
            <a:lstStyle/>
            <a:p>
              <a:endParaRPr lang="en-US" sz="1200">
                <a:latin typeface="Cambria" panose="02040503050406030204" pitchFamily="18" charset="0"/>
                <a:ea typeface="Cambria" panose="02040503050406030204" pitchFamily="18" charset="0"/>
              </a:endParaRPr>
            </a:p>
          </p:txBody>
        </p:sp>
      </p:grpSp>
      <p:sp>
        <p:nvSpPr>
          <p:cNvPr id="15" name="TextBox 11">
            <a:extLst>
              <a:ext uri="{FF2B5EF4-FFF2-40B4-BE49-F238E27FC236}">
                <a16:creationId xmlns:a16="http://schemas.microsoft.com/office/drawing/2014/main" id="{123FD937-4D2C-6D97-DEAC-6CCD544EF54B}"/>
              </a:ext>
            </a:extLst>
          </p:cNvPr>
          <p:cNvSpPr txBox="1"/>
          <p:nvPr/>
        </p:nvSpPr>
        <p:spPr>
          <a:xfrm>
            <a:off x="7511121" y="1393227"/>
            <a:ext cx="3968858" cy="4636462"/>
          </a:xfrm>
          <a:prstGeom prst="rect">
            <a:avLst/>
          </a:prstGeom>
        </p:spPr>
        <p:txBody>
          <a:bodyPr lIns="0" tIns="0" rIns="0" bIns="0" rtlCol="0" anchor="t">
            <a:spAutoFit/>
          </a:bodyPr>
          <a:lstStyle/>
          <a:p>
            <a:pPr>
              <a:lnSpc>
                <a:spcPts val="2800"/>
              </a:lnSpc>
            </a:pPr>
            <a:r>
              <a:rPr lang="en-US" sz="2000">
                <a:solidFill>
                  <a:srgbClr val="FFFFFF"/>
                </a:solidFill>
                <a:latin typeface="Cambria" panose="02040503050406030204" pitchFamily="18" charset="0"/>
                <a:ea typeface="Cambria" panose="02040503050406030204" pitchFamily="18" charset="0"/>
                <a:cs typeface="Roboto"/>
                <a:sym typeface="Roboto"/>
              </a:rPr>
              <a:t>House Office Buildings:</a:t>
            </a:r>
          </a:p>
          <a:p>
            <a:pPr marL="342900" indent="-342900">
              <a:lnSpc>
                <a:spcPts val="2800"/>
              </a:lnSpc>
              <a:buFont typeface="Arial" panose="020B0604020202020204" pitchFamily="34" charset="0"/>
              <a:buChar char="•"/>
            </a:pPr>
            <a:r>
              <a:rPr lang="en-US" sz="2000">
                <a:solidFill>
                  <a:srgbClr val="FFFFFF"/>
                </a:solidFill>
                <a:latin typeface="Cambria" panose="02040503050406030204" pitchFamily="18" charset="0"/>
                <a:ea typeface="Cambria" panose="02040503050406030204" pitchFamily="18" charset="0"/>
                <a:cs typeface="Roboto"/>
                <a:sym typeface="Roboto"/>
              </a:rPr>
              <a:t>Rayburn House Office Building</a:t>
            </a:r>
          </a:p>
          <a:p>
            <a:pPr marL="342900" indent="-342900">
              <a:lnSpc>
                <a:spcPts val="2800"/>
              </a:lnSpc>
              <a:buFont typeface="Arial" panose="020B0604020202020204" pitchFamily="34" charset="0"/>
              <a:buChar char="•"/>
            </a:pPr>
            <a:r>
              <a:rPr lang="en-US" sz="2000">
                <a:solidFill>
                  <a:srgbClr val="FFFFFF"/>
                </a:solidFill>
                <a:latin typeface="Cambria" panose="02040503050406030204" pitchFamily="18" charset="0"/>
                <a:ea typeface="Cambria" panose="02040503050406030204" pitchFamily="18" charset="0"/>
                <a:cs typeface="Roboto"/>
                <a:sym typeface="Roboto"/>
              </a:rPr>
              <a:t>Longworth House Office Building</a:t>
            </a:r>
          </a:p>
          <a:p>
            <a:pPr marL="342900" indent="-342900">
              <a:lnSpc>
                <a:spcPts val="2800"/>
              </a:lnSpc>
              <a:buFont typeface="Arial" panose="020B0604020202020204" pitchFamily="34" charset="0"/>
              <a:buChar char="•"/>
            </a:pPr>
            <a:r>
              <a:rPr lang="en-US" sz="2000">
                <a:solidFill>
                  <a:srgbClr val="FFFFFF"/>
                </a:solidFill>
                <a:latin typeface="Cambria" panose="02040503050406030204" pitchFamily="18" charset="0"/>
                <a:ea typeface="Cambria" panose="02040503050406030204" pitchFamily="18" charset="0"/>
                <a:cs typeface="Roboto"/>
                <a:sym typeface="Roboto"/>
              </a:rPr>
              <a:t>Cannon House Office Building</a:t>
            </a:r>
          </a:p>
          <a:p>
            <a:pPr>
              <a:lnSpc>
                <a:spcPts val="2800"/>
              </a:lnSpc>
            </a:pPr>
            <a:endParaRPr lang="en-US" sz="2000">
              <a:solidFill>
                <a:srgbClr val="FFFFFF"/>
              </a:solidFill>
              <a:latin typeface="Cambria" panose="02040503050406030204" pitchFamily="18" charset="0"/>
              <a:ea typeface="Cambria" panose="02040503050406030204" pitchFamily="18" charset="0"/>
              <a:cs typeface="Roboto"/>
              <a:sym typeface="Roboto"/>
            </a:endParaRPr>
          </a:p>
          <a:p>
            <a:pPr>
              <a:lnSpc>
                <a:spcPts val="2800"/>
              </a:lnSpc>
            </a:pPr>
            <a:r>
              <a:rPr lang="en-US" sz="2000">
                <a:solidFill>
                  <a:srgbClr val="FFFFFF"/>
                </a:solidFill>
                <a:latin typeface="Cambria" panose="02040503050406030204" pitchFamily="18" charset="0"/>
                <a:ea typeface="Cambria" panose="02040503050406030204" pitchFamily="18" charset="0"/>
                <a:cs typeface="Roboto"/>
                <a:sym typeface="Roboto"/>
              </a:rPr>
              <a:t>Metro accessible via Capitol South</a:t>
            </a:r>
          </a:p>
          <a:p>
            <a:pPr>
              <a:lnSpc>
                <a:spcPts val="2800"/>
              </a:lnSpc>
            </a:pPr>
            <a:endParaRPr lang="en-US" sz="2000">
              <a:solidFill>
                <a:srgbClr val="FFFFFF"/>
              </a:solidFill>
              <a:latin typeface="Cambria" panose="02040503050406030204" pitchFamily="18" charset="0"/>
              <a:ea typeface="Cambria" panose="02040503050406030204" pitchFamily="18" charset="0"/>
              <a:cs typeface="Roboto"/>
              <a:sym typeface="Roboto"/>
            </a:endParaRPr>
          </a:p>
          <a:p>
            <a:pPr>
              <a:lnSpc>
                <a:spcPts val="2800"/>
              </a:lnSpc>
            </a:pPr>
            <a:r>
              <a:rPr lang="en-US" sz="2000">
                <a:solidFill>
                  <a:srgbClr val="FFFFFF"/>
                </a:solidFill>
                <a:latin typeface="Cambria" panose="02040503050406030204" pitchFamily="18" charset="0"/>
                <a:ea typeface="Cambria" panose="02040503050406030204" pitchFamily="18" charset="0"/>
                <a:cs typeface="Roboto"/>
                <a:sym typeface="Roboto"/>
              </a:rPr>
              <a:t>Uber drop-off on Independence Ave.</a:t>
            </a:r>
          </a:p>
          <a:p>
            <a:pPr>
              <a:lnSpc>
                <a:spcPts val="2800"/>
              </a:lnSpc>
            </a:pPr>
            <a:endParaRPr lang="en-US" sz="2000">
              <a:solidFill>
                <a:srgbClr val="FFFFFF"/>
              </a:solidFill>
              <a:latin typeface="Cambria" panose="02040503050406030204" pitchFamily="18" charset="0"/>
              <a:ea typeface="Cambria" panose="02040503050406030204" pitchFamily="18" charset="0"/>
              <a:cs typeface="Roboto"/>
              <a:sym typeface="Roboto"/>
            </a:endParaRPr>
          </a:p>
          <a:p>
            <a:pPr>
              <a:lnSpc>
                <a:spcPts val="2800"/>
              </a:lnSpc>
            </a:pPr>
            <a:r>
              <a:rPr lang="en-US" sz="2000">
                <a:solidFill>
                  <a:srgbClr val="FFFFFF"/>
                </a:solidFill>
                <a:latin typeface="Cambria" panose="02040503050406030204" pitchFamily="18" charset="0"/>
                <a:ea typeface="Cambria" panose="02040503050406030204" pitchFamily="18" charset="0"/>
                <a:cs typeface="Roboto"/>
                <a:sym typeface="Roboto"/>
              </a:rPr>
              <a:t>Building Numbers:</a:t>
            </a:r>
          </a:p>
          <a:p>
            <a:pPr marL="342900" indent="-342900">
              <a:lnSpc>
                <a:spcPts val="2800"/>
              </a:lnSpc>
              <a:buFont typeface="Arial" panose="020B0604020202020204" pitchFamily="34" charset="0"/>
              <a:buChar char="•"/>
            </a:pPr>
            <a:r>
              <a:rPr lang="en-US" sz="2000">
                <a:solidFill>
                  <a:srgbClr val="FFFFFF"/>
                </a:solidFill>
                <a:latin typeface="Cambria" panose="02040503050406030204" pitchFamily="18" charset="0"/>
                <a:ea typeface="Cambria" panose="02040503050406030204" pitchFamily="18" charset="0"/>
                <a:cs typeface="Roboto"/>
                <a:sym typeface="Roboto"/>
              </a:rPr>
              <a:t>Cannon (CHOB) – 0 </a:t>
            </a:r>
          </a:p>
          <a:p>
            <a:pPr marL="342900" indent="-342900">
              <a:lnSpc>
                <a:spcPts val="2800"/>
              </a:lnSpc>
              <a:buFont typeface="Arial" panose="020B0604020202020204" pitchFamily="34" charset="0"/>
              <a:buChar char="•"/>
            </a:pPr>
            <a:r>
              <a:rPr lang="en-US" sz="2000">
                <a:solidFill>
                  <a:srgbClr val="FFFFFF"/>
                </a:solidFill>
                <a:latin typeface="Cambria" panose="02040503050406030204" pitchFamily="18" charset="0"/>
                <a:ea typeface="Cambria" panose="02040503050406030204" pitchFamily="18" charset="0"/>
                <a:cs typeface="Roboto"/>
                <a:sym typeface="Roboto"/>
              </a:rPr>
              <a:t>Longworth (LHOB) – 1 </a:t>
            </a:r>
          </a:p>
          <a:p>
            <a:pPr marL="342900" indent="-342900">
              <a:lnSpc>
                <a:spcPts val="2800"/>
              </a:lnSpc>
              <a:buFont typeface="Arial" panose="020B0604020202020204" pitchFamily="34" charset="0"/>
              <a:buChar char="•"/>
            </a:pPr>
            <a:r>
              <a:rPr lang="en-US" sz="2000">
                <a:solidFill>
                  <a:srgbClr val="FFFFFF"/>
                </a:solidFill>
                <a:latin typeface="Cambria" panose="02040503050406030204" pitchFamily="18" charset="0"/>
                <a:ea typeface="Cambria" panose="02040503050406030204" pitchFamily="18" charset="0"/>
                <a:cs typeface="Roboto"/>
                <a:sym typeface="Roboto"/>
              </a:rPr>
              <a:t>Rayburn (RHOB) – 2 </a:t>
            </a:r>
          </a:p>
        </p:txBody>
      </p:sp>
      <p:sp>
        <p:nvSpPr>
          <p:cNvPr id="5" name="TextBox 18">
            <a:extLst>
              <a:ext uri="{FF2B5EF4-FFF2-40B4-BE49-F238E27FC236}">
                <a16:creationId xmlns:a16="http://schemas.microsoft.com/office/drawing/2014/main" id="{FFABF42A-2E06-AC75-F90F-ED48C7696398}"/>
              </a:ext>
            </a:extLst>
          </p:cNvPr>
          <p:cNvSpPr txBox="1"/>
          <p:nvPr/>
        </p:nvSpPr>
        <p:spPr>
          <a:xfrm>
            <a:off x="7511121" y="304074"/>
            <a:ext cx="4367636" cy="813968"/>
          </a:xfrm>
          <a:prstGeom prst="rect">
            <a:avLst/>
          </a:prstGeom>
        </p:spPr>
        <p:txBody>
          <a:bodyPr lIns="0" tIns="0" rIns="0" bIns="0" rtlCol="0" anchor="t"/>
          <a:lstStyle/>
          <a:p>
            <a:pPr>
              <a:lnSpc>
                <a:spcPts val="4799"/>
              </a:lnSpc>
            </a:pPr>
            <a:r>
              <a:rPr lang="en-US" sz="4000" b="1">
                <a:solidFill>
                  <a:schemeClr val="bg1"/>
                </a:solidFill>
                <a:latin typeface="Cambria" panose="02040503050406030204" pitchFamily="18" charset="0"/>
                <a:ea typeface="Cambria" panose="02040503050406030204" pitchFamily="18" charset="0"/>
                <a:cs typeface="Calibri" panose="020F0502020204030204" pitchFamily="34" charset="0"/>
                <a:sym typeface="Roboto Slab Bold"/>
              </a:rPr>
              <a:t>House Side</a:t>
            </a:r>
          </a:p>
        </p:txBody>
      </p:sp>
      <p:grpSp>
        <p:nvGrpSpPr>
          <p:cNvPr id="6" name="Group 3">
            <a:extLst>
              <a:ext uri="{FF2B5EF4-FFF2-40B4-BE49-F238E27FC236}">
                <a16:creationId xmlns:a16="http://schemas.microsoft.com/office/drawing/2014/main" id="{786A1434-6EF6-5D61-79F9-5E8441ED57B2}"/>
              </a:ext>
            </a:extLst>
          </p:cNvPr>
          <p:cNvGrpSpPr/>
          <p:nvPr/>
        </p:nvGrpSpPr>
        <p:grpSpPr>
          <a:xfrm>
            <a:off x="458849" y="313395"/>
            <a:ext cx="4621151" cy="6249001"/>
            <a:chOff x="0" y="0"/>
            <a:chExt cx="2547638" cy="2468741"/>
          </a:xfrm>
        </p:grpSpPr>
        <p:sp>
          <p:nvSpPr>
            <p:cNvPr id="8" name="Freeform 4">
              <a:extLst>
                <a:ext uri="{FF2B5EF4-FFF2-40B4-BE49-F238E27FC236}">
                  <a16:creationId xmlns:a16="http://schemas.microsoft.com/office/drawing/2014/main" id="{F218653E-42DE-3DC1-8296-C4D5786A3911}"/>
                </a:ext>
              </a:extLst>
            </p:cNvPr>
            <p:cNvSpPr/>
            <p:nvPr/>
          </p:nvSpPr>
          <p:spPr>
            <a:xfrm>
              <a:off x="0" y="0"/>
              <a:ext cx="2547638" cy="2468741"/>
            </a:xfrm>
            <a:custGeom>
              <a:avLst/>
              <a:gdLst/>
              <a:ahLst/>
              <a:cxnLst/>
              <a:rect l="l" t="t" r="r" b="b"/>
              <a:pathLst>
                <a:path w="2547638" h="2468741">
                  <a:moveTo>
                    <a:pt x="0" y="0"/>
                  </a:moveTo>
                  <a:lnTo>
                    <a:pt x="2547638" y="0"/>
                  </a:lnTo>
                  <a:lnTo>
                    <a:pt x="2547638" y="2468741"/>
                  </a:lnTo>
                  <a:lnTo>
                    <a:pt x="0" y="2468741"/>
                  </a:lnTo>
                  <a:close/>
                </a:path>
              </a:pathLst>
            </a:custGeom>
            <a:solidFill>
              <a:srgbClr val="FFFFFF"/>
            </a:solidFill>
          </p:spPr>
          <p:txBody>
            <a:bodyPr/>
            <a:lstStyle/>
            <a:p>
              <a:endParaRPr lang="en-US" sz="1200">
                <a:latin typeface="Cambria" panose="02040503050406030204" pitchFamily="18" charset="0"/>
                <a:ea typeface="Cambria" panose="02040503050406030204" pitchFamily="18" charset="0"/>
              </a:endParaRPr>
            </a:p>
          </p:txBody>
        </p:sp>
        <p:sp>
          <p:nvSpPr>
            <p:cNvPr id="9" name="TextBox 5">
              <a:extLst>
                <a:ext uri="{FF2B5EF4-FFF2-40B4-BE49-F238E27FC236}">
                  <a16:creationId xmlns:a16="http://schemas.microsoft.com/office/drawing/2014/main" id="{B4AC9E9B-736C-3134-941D-ECAE3151BFBE}"/>
                </a:ext>
              </a:extLst>
            </p:cNvPr>
            <p:cNvSpPr txBox="1"/>
            <p:nvPr/>
          </p:nvSpPr>
          <p:spPr>
            <a:xfrm>
              <a:off x="0" y="-38100"/>
              <a:ext cx="2547638" cy="2506841"/>
            </a:xfrm>
            <a:prstGeom prst="rect">
              <a:avLst/>
            </a:prstGeom>
          </p:spPr>
          <p:txBody>
            <a:bodyPr lIns="47625" tIns="47625" rIns="47625" bIns="47625" rtlCol="0" anchor="ctr"/>
            <a:lstStyle/>
            <a:p>
              <a:pPr algn="ctr">
                <a:lnSpc>
                  <a:spcPts val="1837"/>
                </a:lnSpc>
                <a:spcBef>
                  <a:spcPct val="0"/>
                </a:spcBef>
              </a:pPr>
              <a:endParaRPr sz="1200">
                <a:latin typeface="Cambria" panose="02040503050406030204" pitchFamily="18" charset="0"/>
                <a:ea typeface="Cambria" panose="02040503050406030204" pitchFamily="18" charset="0"/>
              </a:endParaRPr>
            </a:p>
          </p:txBody>
        </p:sp>
      </p:grpSp>
      <p:pic>
        <p:nvPicPr>
          <p:cNvPr id="2" name="Picture 1" descr="Map of the U.S. Capitol campus' accessible path.">
            <a:extLst>
              <a:ext uri="{FF2B5EF4-FFF2-40B4-BE49-F238E27FC236}">
                <a16:creationId xmlns:a16="http://schemas.microsoft.com/office/drawing/2014/main" id="{D4C5D49A-993A-1319-CED3-09C926D82CDE}"/>
              </a:ext>
            </a:extLst>
          </p:cNvPr>
          <p:cNvPicPr>
            <a:picLocks noChangeAspect="1"/>
          </p:cNvPicPr>
          <p:nvPr/>
        </p:nvPicPr>
        <p:blipFill>
          <a:blip r:embed="rId4"/>
          <a:srcRect l="32851" t="46788" r="30509" b="2158"/>
          <a:stretch>
            <a:fillRect/>
          </a:stretch>
        </p:blipFill>
        <p:spPr>
          <a:xfrm>
            <a:off x="651925" y="484398"/>
            <a:ext cx="4234997" cy="5906994"/>
          </a:xfrm>
          <a:prstGeom prst="rect">
            <a:avLst/>
          </a:prstGeom>
        </p:spPr>
      </p:pic>
      <p:sp>
        <p:nvSpPr>
          <p:cNvPr id="10" name="Oval 9">
            <a:extLst>
              <a:ext uri="{FF2B5EF4-FFF2-40B4-BE49-F238E27FC236}">
                <a16:creationId xmlns:a16="http://schemas.microsoft.com/office/drawing/2014/main" id="{59BCF862-7A40-E298-7C60-D03DE75EA71A}"/>
              </a:ext>
            </a:extLst>
          </p:cNvPr>
          <p:cNvSpPr/>
          <p:nvPr/>
        </p:nvSpPr>
        <p:spPr>
          <a:xfrm>
            <a:off x="2518283" y="3223778"/>
            <a:ext cx="994839" cy="975360"/>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28006094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AB683D-C2AD-52DC-1D08-CA2303A6E457}"/>
            </a:ext>
          </a:extLst>
        </p:cNvPr>
        <p:cNvGrpSpPr/>
        <p:nvPr/>
      </p:nvGrpSpPr>
      <p:grpSpPr>
        <a:xfrm>
          <a:off x="0" y="0"/>
          <a:ext cx="0" cy="0"/>
          <a:chOff x="0" y="0"/>
          <a:chExt cx="0" cy="0"/>
        </a:xfrm>
      </p:grpSpPr>
      <p:sp>
        <p:nvSpPr>
          <p:cNvPr id="4" name="Freeform 2">
            <a:extLst>
              <a:ext uri="{FF2B5EF4-FFF2-40B4-BE49-F238E27FC236}">
                <a16:creationId xmlns:a16="http://schemas.microsoft.com/office/drawing/2014/main" id="{13E98619-C3FD-709A-681D-952D6E805E88}"/>
              </a:ext>
            </a:extLst>
          </p:cNvPr>
          <p:cNvSpPr/>
          <p:nvPr/>
        </p:nvSpPr>
        <p:spPr>
          <a:xfrm rot="-5400000">
            <a:off x="-658960" y="658959"/>
            <a:ext cx="6858000" cy="5540081"/>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3"/>
            <a:stretch>
              <a:fillRect l="-21111" t="-1" r="-21111" b="-120068"/>
            </a:stretch>
          </a:blipFill>
        </p:spPr>
        <p:txBody>
          <a:bodyPr/>
          <a:lstStyle/>
          <a:p>
            <a:endParaRPr lang="en-US" sz="1200">
              <a:latin typeface="Cambria" panose="02040503050406030204" pitchFamily="18" charset="0"/>
              <a:ea typeface="Cambria" panose="02040503050406030204" pitchFamily="18" charset="0"/>
            </a:endParaRPr>
          </a:p>
        </p:txBody>
      </p:sp>
      <p:grpSp>
        <p:nvGrpSpPr>
          <p:cNvPr id="13" name="Group 9">
            <a:extLst>
              <a:ext uri="{FF2B5EF4-FFF2-40B4-BE49-F238E27FC236}">
                <a16:creationId xmlns:a16="http://schemas.microsoft.com/office/drawing/2014/main" id="{8F6CD980-B601-7873-29F3-F0B40C114B11}"/>
              </a:ext>
            </a:extLst>
          </p:cNvPr>
          <p:cNvGrpSpPr/>
          <p:nvPr/>
        </p:nvGrpSpPr>
        <p:grpSpPr>
          <a:xfrm rot="-5400000">
            <a:off x="6132814" y="816630"/>
            <a:ext cx="6875818" cy="5242559"/>
            <a:chOff x="0" y="0"/>
            <a:chExt cx="13751636" cy="9934690"/>
          </a:xfrm>
        </p:grpSpPr>
        <p:sp>
          <p:nvSpPr>
            <p:cNvPr id="14" name="Freeform 10">
              <a:extLst>
                <a:ext uri="{FF2B5EF4-FFF2-40B4-BE49-F238E27FC236}">
                  <a16:creationId xmlns:a16="http://schemas.microsoft.com/office/drawing/2014/main" id="{034C5CD3-8E37-EB86-A7BB-DCF3A6DC982C}"/>
                </a:ext>
              </a:extLst>
            </p:cNvPr>
            <p:cNvSpPr/>
            <p:nvPr/>
          </p:nvSpPr>
          <p:spPr>
            <a:xfrm>
              <a:off x="0" y="0"/>
              <a:ext cx="13751688" cy="9934715"/>
            </a:xfrm>
            <a:custGeom>
              <a:avLst/>
              <a:gdLst/>
              <a:ahLst/>
              <a:cxnLst/>
              <a:rect l="l" t="t" r="r" b="b"/>
              <a:pathLst>
                <a:path w="13751688" h="9934715">
                  <a:moveTo>
                    <a:pt x="13751688" y="0"/>
                  </a:moveTo>
                  <a:lnTo>
                    <a:pt x="0" y="0"/>
                  </a:lnTo>
                  <a:lnTo>
                    <a:pt x="0" y="9934715"/>
                  </a:lnTo>
                  <a:lnTo>
                    <a:pt x="13751688" y="9934715"/>
                  </a:lnTo>
                  <a:close/>
                </a:path>
              </a:pathLst>
            </a:custGeom>
            <a:solidFill>
              <a:srgbClr val="383F7F"/>
            </a:solidFill>
          </p:spPr>
          <p:txBody>
            <a:bodyPr/>
            <a:lstStyle/>
            <a:p>
              <a:endParaRPr lang="en-US" sz="1200">
                <a:latin typeface="Cambria" panose="02040503050406030204" pitchFamily="18" charset="0"/>
                <a:ea typeface="Cambria" panose="02040503050406030204" pitchFamily="18" charset="0"/>
              </a:endParaRPr>
            </a:p>
          </p:txBody>
        </p:sp>
      </p:grpSp>
      <p:sp>
        <p:nvSpPr>
          <p:cNvPr id="15" name="TextBox 11">
            <a:extLst>
              <a:ext uri="{FF2B5EF4-FFF2-40B4-BE49-F238E27FC236}">
                <a16:creationId xmlns:a16="http://schemas.microsoft.com/office/drawing/2014/main" id="{E67C4A6E-4B80-DE31-77DA-3848BEBFE210}"/>
              </a:ext>
            </a:extLst>
          </p:cNvPr>
          <p:cNvSpPr txBox="1"/>
          <p:nvPr/>
        </p:nvSpPr>
        <p:spPr>
          <a:xfrm>
            <a:off x="7511121" y="1393227"/>
            <a:ext cx="3968858" cy="4636462"/>
          </a:xfrm>
          <a:prstGeom prst="rect">
            <a:avLst/>
          </a:prstGeom>
        </p:spPr>
        <p:txBody>
          <a:bodyPr lIns="0" tIns="0" rIns="0" bIns="0" rtlCol="0" anchor="t">
            <a:spAutoFit/>
          </a:bodyPr>
          <a:lstStyle/>
          <a:p>
            <a:pPr>
              <a:lnSpc>
                <a:spcPts val="2800"/>
              </a:lnSpc>
            </a:pPr>
            <a:r>
              <a:rPr lang="en-US" sz="2000">
                <a:solidFill>
                  <a:srgbClr val="FFFFFF"/>
                </a:solidFill>
                <a:latin typeface="Cambria" panose="02040503050406030204" pitchFamily="18" charset="0"/>
                <a:ea typeface="Cambria" panose="02040503050406030204" pitchFamily="18" charset="0"/>
                <a:cs typeface="Roboto"/>
                <a:sym typeface="Roboto"/>
              </a:rPr>
              <a:t>House Office Buildings:</a:t>
            </a:r>
          </a:p>
          <a:p>
            <a:pPr marL="342900" indent="-342900">
              <a:lnSpc>
                <a:spcPts val="2800"/>
              </a:lnSpc>
              <a:buFont typeface="Arial" panose="020B0604020202020204" pitchFamily="34" charset="0"/>
              <a:buChar char="•"/>
            </a:pPr>
            <a:r>
              <a:rPr lang="en-US" sz="2000">
                <a:solidFill>
                  <a:srgbClr val="FFFFFF"/>
                </a:solidFill>
                <a:latin typeface="Cambria" panose="02040503050406030204" pitchFamily="18" charset="0"/>
                <a:ea typeface="Cambria" panose="02040503050406030204" pitchFamily="18" charset="0"/>
                <a:cs typeface="Roboto"/>
                <a:sym typeface="Roboto"/>
              </a:rPr>
              <a:t>Rayburn House Office Building</a:t>
            </a:r>
          </a:p>
          <a:p>
            <a:pPr marL="342900" indent="-342900">
              <a:lnSpc>
                <a:spcPts val="2800"/>
              </a:lnSpc>
              <a:buFont typeface="Arial" panose="020B0604020202020204" pitchFamily="34" charset="0"/>
              <a:buChar char="•"/>
            </a:pPr>
            <a:r>
              <a:rPr lang="en-US" sz="2000">
                <a:solidFill>
                  <a:srgbClr val="FFFFFF"/>
                </a:solidFill>
                <a:latin typeface="Cambria" panose="02040503050406030204" pitchFamily="18" charset="0"/>
                <a:ea typeface="Cambria" panose="02040503050406030204" pitchFamily="18" charset="0"/>
                <a:cs typeface="Roboto"/>
                <a:sym typeface="Roboto"/>
              </a:rPr>
              <a:t>Longworth House Office Building</a:t>
            </a:r>
          </a:p>
          <a:p>
            <a:pPr marL="342900" indent="-342900">
              <a:lnSpc>
                <a:spcPts val="2800"/>
              </a:lnSpc>
              <a:buFont typeface="Arial" panose="020B0604020202020204" pitchFamily="34" charset="0"/>
              <a:buChar char="•"/>
            </a:pPr>
            <a:r>
              <a:rPr lang="en-US" sz="2000">
                <a:solidFill>
                  <a:srgbClr val="FFFFFF"/>
                </a:solidFill>
                <a:latin typeface="Cambria" panose="02040503050406030204" pitchFamily="18" charset="0"/>
                <a:ea typeface="Cambria" panose="02040503050406030204" pitchFamily="18" charset="0"/>
                <a:cs typeface="Roboto"/>
                <a:sym typeface="Roboto"/>
              </a:rPr>
              <a:t>Cannon House Office Building</a:t>
            </a:r>
          </a:p>
          <a:p>
            <a:pPr>
              <a:lnSpc>
                <a:spcPts val="2800"/>
              </a:lnSpc>
            </a:pPr>
            <a:endParaRPr lang="en-US" sz="2000">
              <a:solidFill>
                <a:srgbClr val="FFFFFF"/>
              </a:solidFill>
              <a:latin typeface="Cambria" panose="02040503050406030204" pitchFamily="18" charset="0"/>
              <a:ea typeface="Cambria" panose="02040503050406030204" pitchFamily="18" charset="0"/>
              <a:cs typeface="Roboto"/>
              <a:sym typeface="Roboto"/>
            </a:endParaRPr>
          </a:p>
          <a:p>
            <a:pPr>
              <a:lnSpc>
                <a:spcPts val="2800"/>
              </a:lnSpc>
            </a:pPr>
            <a:r>
              <a:rPr lang="en-US" sz="2000">
                <a:solidFill>
                  <a:srgbClr val="FFFFFF"/>
                </a:solidFill>
                <a:latin typeface="Cambria" panose="02040503050406030204" pitchFamily="18" charset="0"/>
                <a:ea typeface="Cambria" panose="02040503050406030204" pitchFamily="18" charset="0"/>
                <a:cs typeface="Roboto"/>
                <a:sym typeface="Roboto"/>
              </a:rPr>
              <a:t>Metro accessible via Capitol South</a:t>
            </a:r>
          </a:p>
          <a:p>
            <a:pPr>
              <a:lnSpc>
                <a:spcPts val="2800"/>
              </a:lnSpc>
            </a:pPr>
            <a:endParaRPr lang="en-US" sz="2000">
              <a:solidFill>
                <a:srgbClr val="FFFFFF"/>
              </a:solidFill>
              <a:latin typeface="Cambria" panose="02040503050406030204" pitchFamily="18" charset="0"/>
              <a:ea typeface="Cambria" panose="02040503050406030204" pitchFamily="18" charset="0"/>
              <a:cs typeface="Roboto"/>
              <a:sym typeface="Roboto"/>
            </a:endParaRPr>
          </a:p>
          <a:p>
            <a:pPr>
              <a:lnSpc>
                <a:spcPts val="2800"/>
              </a:lnSpc>
            </a:pPr>
            <a:r>
              <a:rPr lang="en-US" sz="2000">
                <a:solidFill>
                  <a:srgbClr val="FFFFFF"/>
                </a:solidFill>
                <a:latin typeface="Cambria" panose="02040503050406030204" pitchFamily="18" charset="0"/>
                <a:ea typeface="Cambria" panose="02040503050406030204" pitchFamily="18" charset="0"/>
                <a:cs typeface="Roboto"/>
                <a:sym typeface="Roboto"/>
              </a:rPr>
              <a:t>Uber drop-off on Independence Ave.</a:t>
            </a:r>
          </a:p>
          <a:p>
            <a:pPr>
              <a:lnSpc>
                <a:spcPts val="2800"/>
              </a:lnSpc>
            </a:pPr>
            <a:endParaRPr lang="en-US" sz="2000">
              <a:solidFill>
                <a:srgbClr val="FFFFFF"/>
              </a:solidFill>
              <a:latin typeface="Cambria" panose="02040503050406030204" pitchFamily="18" charset="0"/>
              <a:ea typeface="Cambria" panose="02040503050406030204" pitchFamily="18" charset="0"/>
              <a:cs typeface="Roboto"/>
              <a:sym typeface="Roboto"/>
            </a:endParaRPr>
          </a:p>
          <a:p>
            <a:pPr>
              <a:lnSpc>
                <a:spcPts val="2800"/>
              </a:lnSpc>
            </a:pPr>
            <a:r>
              <a:rPr lang="en-US" sz="2000">
                <a:solidFill>
                  <a:srgbClr val="FFFFFF"/>
                </a:solidFill>
                <a:latin typeface="Cambria" panose="02040503050406030204" pitchFamily="18" charset="0"/>
                <a:ea typeface="Cambria" panose="02040503050406030204" pitchFamily="18" charset="0"/>
                <a:cs typeface="Roboto"/>
                <a:sym typeface="Roboto"/>
              </a:rPr>
              <a:t>Building Numbers:</a:t>
            </a:r>
          </a:p>
          <a:p>
            <a:pPr marL="342900" indent="-342900">
              <a:lnSpc>
                <a:spcPts val="2800"/>
              </a:lnSpc>
              <a:buFont typeface="Arial" panose="020B0604020202020204" pitchFamily="34" charset="0"/>
              <a:buChar char="•"/>
            </a:pPr>
            <a:r>
              <a:rPr lang="en-US" sz="2000">
                <a:solidFill>
                  <a:srgbClr val="FFFFFF"/>
                </a:solidFill>
                <a:latin typeface="Cambria" panose="02040503050406030204" pitchFamily="18" charset="0"/>
                <a:ea typeface="Cambria" panose="02040503050406030204" pitchFamily="18" charset="0"/>
                <a:cs typeface="Roboto"/>
                <a:sym typeface="Roboto"/>
              </a:rPr>
              <a:t>Cannon (CHOB) – 0 </a:t>
            </a:r>
          </a:p>
          <a:p>
            <a:pPr marL="342900" indent="-342900">
              <a:lnSpc>
                <a:spcPts val="2800"/>
              </a:lnSpc>
              <a:buFont typeface="Arial" panose="020B0604020202020204" pitchFamily="34" charset="0"/>
              <a:buChar char="•"/>
            </a:pPr>
            <a:r>
              <a:rPr lang="en-US" sz="2000">
                <a:solidFill>
                  <a:srgbClr val="FFFFFF"/>
                </a:solidFill>
                <a:latin typeface="Cambria" panose="02040503050406030204" pitchFamily="18" charset="0"/>
                <a:ea typeface="Cambria" panose="02040503050406030204" pitchFamily="18" charset="0"/>
                <a:cs typeface="Roboto"/>
                <a:sym typeface="Roboto"/>
              </a:rPr>
              <a:t>Longworth (LHOB) – 1 </a:t>
            </a:r>
          </a:p>
          <a:p>
            <a:pPr marL="342900" indent="-342900">
              <a:lnSpc>
                <a:spcPts val="2800"/>
              </a:lnSpc>
              <a:buFont typeface="Arial" panose="020B0604020202020204" pitchFamily="34" charset="0"/>
              <a:buChar char="•"/>
            </a:pPr>
            <a:r>
              <a:rPr lang="en-US" sz="2000">
                <a:solidFill>
                  <a:srgbClr val="FFFFFF"/>
                </a:solidFill>
                <a:latin typeface="Cambria" panose="02040503050406030204" pitchFamily="18" charset="0"/>
                <a:ea typeface="Cambria" panose="02040503050406030204" pitchFamily="18" charset="0"/>
                <a:cs typeface="Roboto"/>
                <a:sym typeface="Roboto"/>
              </a:rPr>
              <a:t>Rayburn (RHOB) – 2 </a:t>
            </a:r>
          </a:p>
        </p:txBody>
      </p:sp>
      <p:sp>
        <p:nvSpPr>
          <p:cNvPr id="5" name="TextBox 18">
            <a:extLst>
              <a:ext uri="{FF2B5EF4-FFF2-40B4-BE49-F238E27FC236}">
                <a16:creationId xmlns:a16="http://schemas.microsoft.com/office/drawing/2014/main" id="{1A3CB2F7-B117-5172-D573-3124F522A6ED}"/>
              </a:ext>
            </a:extLst>
          </p:cNvPr>
          <p:cNvSpPr txBox="1"/>
          <p:nvPr/>
        </p:nvSpPr>
        <p:spPr>
          <a:xfrm>
            <a:off x="7511121" y="304074"/>
            <a:ext cx="4367636" cy="813968"/>
          </a:xfrm>
          <a:prstGeom prst="rect">
            <a:avLst/>
          </a:prstGeom>
        </p:spPr>
        <p:txBody>
          <a:bodyPr lIns="0" tIns="0" rIns="0" bIns="0" rtlCol="0" anchor="t"/>
          <a:lstStyle/>
          <a:p>
            <a:pPr>
              <a:lnSpc>
                <a:spcPts val="4799"/>
              </a:lnSpc>
            </a:pPr>
            <a:r>
              <a:rPr lang="en-US" sz="4000" b="1">
                <a:solidFill>
                  <a:schemeClr val="bg1"/>
                </a:solidFill>
                <a:latin typeface="Cambria" panose="02040503050406030204" pitchFamily="18" charset="0"/>
                <a:ea typeface="Cambria" panose="02040503050406030204" pitchFamily="18" charset="0"/>
                <a:cs typeface="Calibri" panose="020F0502020204030204" pitchFamily="34" charset="0"/>
                <a:sym typeface="Roboto Slab Bold"/>
              </a:rPr>
              <a:t>House Side</a:t>
            </a:r>
          </a:p>
        </p:txBody>
      </p:sp>
      <p:grpSp>
        <p:nvGrpSpPr>
          <p:cNvPr id="6" name="Group 3">
            <a:extLst>
              <a:ext uri="{FF2B5EF4-FFF2-40B4-BE49-F238E27FC236}">
                <a16:creationId xmlns:a16="http://schemas.microsoft.com/office/drawing/2014/main" id="{8249CE32-1E72-C07F-0F86-B38175FACB14}"/>
              </a:ext>
            </a:extLst>
          </p:cNvPr>
          <p:cNvGrpSpPr/>
          <p:nvPr/>
        </p:nvGrpSpPr>
        <p:grpSpPr>
          <a:xfrm>
            <a:off x="458849" y="313395"/>
            <a:ext cx="4621151" cy="6249001"/>
            <a:chOff x="0" y="0"/>
            <a:chExt cx="2547638" cy="2468741"/>
          </a:xfrm>
        </p:grpSpPr>
        <p:sp>
          <p:nvSpPr>
            <p:cNvPr id="8" name="Freeform 4">
              <a:extLst>
                <a:ext uri="{FF2B5EF4-FFF2-40B4-BE49-F238E27FC236}">
                  <a16:creationId xmlns:a16="http://schemas.microsoft.com/office/drawing/2014/main" id="{A464ADB0-E076-2171-7C01-3707171C3B00}"/>
                </a:ext>
              </a:extLst>
            </p:cNvPr>
            <p:cNvSpPr/>
            <p:nvPr/>
          </p:nvSpPr>
          <p:spPr>
            <a:xfrm>
              <a:off x="0" y="0"/>
              <a:ext cx="2547638" cy="2468741"/>
            </a:xfrm>
            <a:custGeom>
              <a:avLst/>
              <a:gdLst/>
              <a:ahLst/>
              <a:cxnLst/>
              <a:rect l="l" t="t" r="r" b="b"/>
              <a:pathLst>
                <a:path w="2547638" h="2468741">
                  <a:moveTo>
                    <a:pt x="0" y="0"/>
                  </a:moveTo>
                  <a:lnTo>
                    <a:pt x="2547638" y="0"/>
                  </a:lnTo>
                  <a:lnTo>
                    <a:pt x="2547638" y="2468741"/>
                  </a:lnTo>
                  <a:lnTo>
                    <a:pt x="0" y="2468741"/>
                  </a:lnTo>
                  <a:close/>
                </a:path>
              </a:pathLst>
            </a:custGeom>
            <a:solidFill>
              <a:srgbClr val="FFFFFF"/>
            </a:solidFill>
          </p:spPr>
          <p:txBody>
            <a:bodyPr/>
            <a:lstStyle/>
            <a:p>
              <a:endParaRPr lang="en-US" sz="1200">
                <a:latin typeface="Cambria" panose="02040503050406030204" pitchFamily="18" charset="0"/>
                <a:ea typeface="Cambria" panose="02040503050406030204" pitchFamily="18" charset="0"/>
              </a:endParaRPr>
            </a:p>
          </p:txBody>
        </p:sp>
        <p:sp>
          <p:nvSpPr>
            <p:cNvPr id="9" name="TextBox 5">
              <a:extLst>
                <a:ext uri="{FF2B5EF4-FFF2-40B4-BE49-F238E27FC236}">
                  <a16:creationId xmlns:a16="http://schemas.microsoft.com/office/drawing/2014/main" id="{CDE61B4D-5686-77B5-F435-DACEF95B90A6}"/>
                </a:ext>
              </a:extLst>
            </p:cNvPr>
            <p:cNvSpPr txBox="1"/>
            <p:nvPr/>
          </p:nvSpPr>
          <p:spPr>
            <a:xfrm>
              <a:off x="0" y="-38100"/>
              <a:ext cx="2547638" cy="2506841"/>
            </a:xfrm>
            <a:prstGeom prst="rect">
              <a:avLst/>
            </a:prstGeom>
          </p:spPr>
          <p:txBody>
            <a:bodyPr lIns="47625" tIns="47625" rIns="47625" bIns="47625" rtlCol="0" anchor="ctr"/>
            <a:lstStyle/>
            <a:p>
              <a:pPr algn="ctr">
                <a:lnSpc>
                  <a:spcPts val="1837"/>
                </a:lnSpc>
                <a:spcBef>
                  <a:spcPct val="0"/>
                </a:spcBef>
              </a:pPr>
              <a:endParaRPr sz="1200">
                <a:latin typeface="Cambria" panose="02040503050406030204" pitchFamily="18" charset="0"/>
                <a:ea typeface="Cambria" panose="02040503050406030204" pitchFamily="18" charset="0"/>
              </a:endParaRPr>
            </a:p>
          </p:txBody>
        </p:sp>
      </p:grpSp>
      <p:pic>
        <p:nvPicPr>
          <p:cNvPr id="2" name="Picture 1" descr="Map of the U.S. Capitol campus' accessible path.">
            <a:extLst>
              <a:ext uri="{FF2B5EF4-FFF2-40B4-BE49-F238E27FC236}">
                <a16:creationId xmlns:a16="http://schemas.microsoft.com/office/drawing/2014/main" id="{171CC8C7-E8FD-55C0-0DEE-4F5AB641AED4}"/>
              </a:ext>
            </a:extLst>
          </p:cNvPr>
          <p:cNvPicPr>
            <a:picLocks noChangeAspect="1"/>
          </p:cNvPicPr>
          <p:nvPr/>
        </p:nvPicPr>
        <p:blipFill>
          <a:blip r:embed="rId4"/>
          <a:srcRect l="32851" t="46788" r="30509" b="2158"/>
          <a:stretch>
            <a:fillRect/>
          </a:stretch>
        </p:blipFill>
        <p:spPr>
          <a:xfrm>
            <a:off x="651925" y="484398"/>
            <a:ext cx="4234997" cy="5906994"/>
          </a:xfrm>
          <a:prstGeom prst="rect">
            <a:avLst/>
          </a:prstGeom>
        </p:spPr>
      </p:pic>
      <p:sp>
        <p:nvSpPr>
          <p:cNvPr id="10" name="Oval 9">
            <a:extLst>
              <a:ext uri="{FF2B5EF4-FFF2-40B4-BE49-F238E27FC236}">
                <a16:creationId xmlns:a16="http://schemas.microsoft.com/office/drawing/2014/main" id="{000739C7-4547-E7DD-6195-902D6BCA84F7}"/>
              </a:ext>
            </a:extLst>
          </p:cNvPr>
          <p:cNvSpPr/>
          <p:nvPr/>
        </p:nvSpPr>
        <p:spPr>
          <a:xfrm>
            <a:off x="3491203" y="3223778"/>
            <a:ext cx="994839" cy="975360"/>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46190731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DDAC2D-B576-39C4-89E0-20F5199FD258}"/>
            </a:ext>
          </a:extLst>
        </p:cNvPr>
        <p:cNvGrpSpPr/>
        <p:nvPr/>
      </p:nvGrpSpPr>
      <p:grpSpPr>
        <a:xfrm>
          <a:off x="0" y="0"/>
          <a:ext cx="0" cy="0"/>
          <a:chOff x="0" y="0"/>
          <a:chExt cx="0" cy="0"/>
        </a:xfrm>
      </p:grpSpPr>
      <p:sp>
        <p:nvSpPr>
          <p:cNvPr id="4" name="Freeform 2">
            <a:extLst>
              <a:ext uri="{FF2B5EF4-FFF2-40B4-BE49-F238E27FC236}">
                <a16:creationId xmlns:a16="http://schemas.microsoft.com/office/drawing/2014/main" id="{CC6505BE-FA24-FAB7-8881-64110B50E204}"/>
              </a:ext>
            </a:extLst>
          </p:cNvPr>
          <p:cNvSpPr/>
          <p:nvPr/>
        </p:nvSpPr>
        <p:spPr>
          <a:xfrm rot="-5400000">
            <a:off x="-658960" y="658959"/>
            <a:ext cx="6858000" cy="5540081"/>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3"/>
            <a:stretch>
              <a:fillRect l="-21111" t="-1" r="-21111" b="-120068"/>
            </a:stretch>
          </a:blipFill>
        </p:spPr>
        <p:txBody>
          <a:bodyPr/>
          <a:lstStyle/>
          <a:p>
            <a:endParaRPr lang="en-US" sz="1200">
              <a:latin typeface="Cambria" panose="02040503050406030204" pitchFamily="18" charset="0"/>
              <a:ea typeface="Cambria" panose="02040503050406030204" pitchFamily="18" charset="0"/>
            </a:endParaRPr>
          </a:p>
        </p:txBody>
      </p:sp>
      <p:grpSp>
        <p:nvGrpSpPr>
          <p:cNvPr id="13" name="Group 9">
            <a:extLst>
              <a:ext uri="{FF2B5EF4-FFF2-40B4-BE49-F238E27FC236}">
                <a16:creationId xmlns:a16="http://schemas.microsoft.com/office/drawing/2014/main" id="{0CE54E12-CC6A-7C1E-9424-1A1655C258C1}"/>
              </a:ext>
            </a:extLst>
          </p:cNvPr>
          <p:cNvGrpSpPr/>
          <p:nvPr/>
        </p:nvGrpSpPr>
        <p:grpSpPr>
          <a:xfrm rot="-5400000">
            <a:off x="6132814" y="816630"/>
            <a:ext cx="6875818" cy="5242559"/>
            <a:chOff x="0" y="0"/>
            <a:chExt cx="13751636" cy="9934690"/>
          </a:xfrm>
        </p:grpSpPr>
        <p:sp>
          <p:nvSpPr>
            <p:cNvPr id="14" name="Freeform 10">
              <a:extLst>
                <a:ext uri="{FF2B5EF4-FFF2-40B4-BE49-F238E27FC236}">
                  <a16:creationId xmlns:a16="http://schemas.microsoft.com/office/drawing/2014/main" id="{1267B289-1A0F-4B3F-F223-A7AFB5C202AB}"/>
                </a:ext>
              </a:extLst>
            </p:cNvPr>
            <p:cNvSpPr/>
            <p:nvPr/>
          </p:nvSpPr>
          <p:spPr>
            <a:xfrm>
              <a:off x="0" y="0"/>
              <a:ext cx="13751688" cy="9934715"/>
            </a:xfrm>
            <a:custGeom>
              <a:avLst/>
              <a:gdLst/>
              <a:ahLst/>
              <a:cxnLst/>
              <a:rect l="l" t="t" r="r" b="b"/>
              <a:pathLst>
                <a:path w="13751688" h="9934715">
                  <a:moveTo>
                    <a:pt x="13751688" y="0"/>
                  </a:moveTo>
                  <a:lnTo>
                    <a:pt x="0" y="0"/>
                  </a:lnTo>
                  <a:lnTo>
                    <a:pt x="0" y="9934715"/>
                  </a:lnTo>
                  <a:lnTo>
                    <a:pt x="13751688" y="9934715"/>
                  </a:lnTo>
                  <a:close/>
                </a:path>
              </a:pathLst>
            </a:custGeom>
            <a:solidFill>
              <a:srgbClr val="383F7F"/>
            </a:solidFill>
          </p:spPr>
          <p:txBody>
            <a:bodyPr/>
            <a:lstStyle/>
            <a:p>
              <a:endParaRPr lang="en-US" sz="1200">
                <a:latin typeface="Cambria" panose="02040503050406030204" pitchFamily="18" charset="0"/>
                <a:ea typeface="Cambria" panose="02040503050406030204" pitchFamily="18" charset="0"/>
              </a:endParaRPr>
            </a:p>
          </p:txBody>
        </p:sp>
      </p:grpSp>
      <p:sp>
        <p:nvSpPr>
          <p:cNvPr id="15" name="TextBox 11">
            <a:extLst>
              <a:ext uri="{FF2B5EF4-FFF2-40B4-BE49-F238E27FC236}">
                <a16:creationId xmlns:a16="http://schemas.microsoft.com/office/drawing/2014/main" id="{C5FB783E-D7D0-4810-6B73-E6C1E23FB0D5}"/>
              </a:ext>
            </a:extLst>
          </p:cNvPr>
          <p:cNvSpPr txBox="1"/>
          <p:nvPr/>
        </p:nvSpPr>
        <p:spPr>
          <a:xfrm>
            <a:off x="7511121" y="1393227"/>
            <a:ext cx="3968858" cy="4636462"/>
          </a:xfrm>
          <a:prstGeom prst="rect">
            <a:avLst/>
          </a:prstGeom>
        </p:spPr>
        <p:txBody>
          <a:bodyPr lIns="0" tIns="0" rIns="0" bIns="0" rtlCol="0" anchor="t">
            <a:spAutoFit/>
          </a:bodyPr>
          <a:lstStyle/>
          <a:p>
            <a:pPr>
              <a:lnSpc>
                <a:spcPts val="2800"/>
              </a:lnSpc>
            </a:pPr>
            <a:r>
              <a:rPr lang="en-US" sz="2000">
                <a:solidFill>
                  <a:srgbClr val="FFFFFF"/>
                </a:solidFill>
                <a:latin typeface="Cambria" panose="02040503050406030204" pitchFamily="18" charset="0"/>
                <a:ea typeface="Cambria" panose="02040503050406030204" pitchFamily="18" charset="0"/>
                <a:cs typeface="Roboto"/>
                <a:sym typeface="Roboto"/>
              </a:rPr>
              <a:t>House Office Buildings:</a:t>
            </a:r>
          </a:p>
          <a:p>
            <a:pPr marL="342900" indent="-342900">
              <a:lnSpc>
                <a:spcPts val="2800"/>
              </a:lnSpc>
              <a:buFont typeface="Arial" panose="020B0604020202020204" pitchFamily="34" charset="0"/>
              <a:buChar char="•"/>
            </a:pPr>
            <a:r>
              <a:rPr lang="en-US" sz="2000">
                <a:solidFill>
                  <a:srgbClr val="FFFFFF"/>
                </a:solidFill>
                <a:latin typeface="Cambria" panose="02040503050406030204" pitchFamily="18" charset="0"/>
                <a:ea typeface="Cambria" panose="02040503050406030204" pitchFamily="18" charset="0"/>
                <a:cs typeface="Roboto"/>
                <a:sym typeface="Roboto"/>
              </a:rPr>
              <a:t>Rayburn House Office Building</a:t>
            </a:r>
          </a:p>
          <a:p>
            <a:pPr marL="342900" indent="-342900">
              <a:lnSpc>
                <a:spcPts val="2800"/>
              </a:lnSpc>
              <a:buFont typeface="Arial" panose="020B0604020202020204" pitchFamily="34" charset="0"/>
              <a:buChar char="•"/>
            </a:pPr>
            <a:r>
              <a:rPr lang="en-US" sz="2000">
                <a:solidFill>
                  <a:srgbClr val="FFFFFF"/>
                </a:solidFill>
                <a:latin typeface="Cambria" panose="02040503050406030204" pitchFamily="18" charset="0"/>
                <a:ea typeface="Cambria" panose="02040503050406030204" pitchFamily="18" charset="0"/>
                <a:cs typeface="Roboto"/>
                <a:sym typeface="Roboto"/>
              </a:rPr>
              <a:t>Longworth House Office Building</a:t>
            </a:r>
          </a:p>
          <a:p>
            <a:pPr marL="342900" indent="-342900">
              <a:lnSpc>
                <a:spcPts val="2800"/>
              </a:lnSpc>
              <a:buFont typeface="Arial" panose="020B0604020202020204" pitchFamily="34" charset="0"/>
              <a:buChar char="•"/>
            </a:pPr>
            <a:r>
              <a:rPr lang="en-US" sz="2000">
                <a:solidFill>
                  <a:srgbClr val="FFFFFF"/>
                </a:solidFill>
                <a:latin typeface="Cambria" panose="02040503050406030204" pitchFamily="18" charset="0"/>
                <a:ea typeface="Cambria" panose="02040503050406030204" pitchFamily="18" charset="0"/>
                <a:cs typeface="Roboto"/>
                <a:sym typeface="Roboto"/>
              </a:rPr>
              <a:t>Cannon House Office Building</a:t>
            </a:r>
          </a:p>
          <a:p>
            <a:pPr>
              <a:lnSpc>
                <a:spcPts val="2800"/>
              </a:lnSpc>
            </a:pPr>
            <a:endParaRPr lang="en-US" sz="2000">
              <a:solidFill>
                <a:srgbClr val="FFFFFF"/>
              </a:solidFill>
              <a:latin typeface="Cambria" panose="02040503050406030204" pitchFamily="18" charset="0"/>
              <a:ea typeface="Cambria" panose="02040503050406030204" pitchFamily="18" charset="0"/>
              <a:cs typeface="Roboto"/>
              <a:sym typeface="Roboto"/>
            </a:endParaRPr>
          </a:p>
          <a:p>
            <a:pPr>
              <a:lnSpc>
                <a:spcPts val="2800"/>
              </a:lnSpc>
            </a:pPr>
            <a:r>
              <a:rPr lang="en-US" sz="2000">
                <a:solidFill>
                  <a:srgbClr val="FFFFFF"/>
                </a:solidFill>
                <a:latin typeface="Cambria" panose="02040503050406030204" pitchFamily="18" charset="0"/>
                <a:ea typeface="Cambria" panose="02040503050406030204" pitchFamily="18" charset="0"/>
                <a:cs typeface="Roboto"/>
                <a:sym typeface="Roboto"/>
              </a:rPr>
              <a:t>Metro accessible via Capitol South</a:t>
            </a:r>
          </a:p>
          <a:p>
            <a:pPr>
              <a:lnSpc>
                <a:spcPts val="2800"/>
              </a:lnSpc>
            </a:pPr>
            <a:endParaRPr lang="en-US" sz="2000">
              <a:solidFill>
                <a:srgbClr val="FFFFFF"/>
              </a:solidFill>
              <a:latin typeface="Cambria" panose="02040503050406030204" pitchFamily="18" charset="0"/>
              <a:ea typeface="Cambria" panose="02040503050406030204" pitchFamily="18" charset="0"/>
              <a:cs typeface="Roboto"/>
              <a:sym typeface="Roboto"/>
            </a:endParaRPr>
          </a:p>
          <a:p>
            <a:pPr>
              <a:lnSpc>
                <a:spcPts val="2800"/>
              </a:lnSpc>
            </a:pPr>
            <a:r>
              <a:rPr lang="en-US" sz="2000">
                <a:solidFill>
                  <a:srgbClr val="FFFFFF"/>
                </a:solidFill>
                <a:latin typeface="Cambria" panose="02040503050406030204" pitchFamily="18" charset="0"/>
                <a:ea typeface="Cambria" panose="02040503050406030204" pitchFamily="18" charset="0"/>
                <a:cs typeface="Roboto"/>
                <a:sym typeface="Roboto"/>
              </a:rPr>
              <a:t>Uber drop-off on Independence Ave.</a:t>
            </a:r>
          </a:p>
          <a:p>
            <a:pPr>
              <a:lnSpc>
                <a:spcPts val="2800"/>
              </a:lnSpc>
            </a:pPr>
            <a:endParaRPr lang="en-US" sz="2000">
              <a:solidFill>
                <a:srgbClr val="FFFFFF"/>
              </a:solidFill>
              <a:latin typeface="Cambria" panose="02040503050406030204" pitchFamily="18" charset="0"/>
              <a:ea typeface="Cambria" panose="02040503050406030204" pitchFamily="18" charset="0"/>
              <a:cs typeface="Roboto"/>
              <a:sym typeface="Roboto"/>
            </a:endParaRPr>
          </a:p>
          <a:p>
            <a:pPr>
              <a:lnSpc>
                <a:spcPts val="2800"/>
              </a:lnSpc>
            </a:pPr>
            <a:r>
              <a:rPr lang="en-US" sz="2000">
                <a:solidFill>
                  <a:srgbClr val="FFFFFF"/>
                </a:solidFill>
                <a:latin typeface="Cambria" panose="02040503050406030204" pitchFamily="18" charset="0"/>
                <a:ea typeface="Cambria" panose="02040503050406030204" pitchFamily="18" charset="0"/>
                <a:cs typeface="Roboto"/>
                <a:sym typeface="Roboto"/>
              </a:rPr>
              <a:t>Building Numbers:</a:t>
            </a:r>
          </a:p>
          <a:p>
            <a:pPr marL="342900" indent="-342900">
              <a:lnSpc>
                <a:spcPts val="2800"/>
              </a:lnSpc>
              <a:buFont typeface="Arial" panose="020B0604020202020204" pitchFamily="34" charset="0"/>
              <a:buChar char="•"/>
            </a:pPr>
            <a:r>
              <a:rPr lang="en-US" sz="2000">
                <a:solidFill>
                  <a:srgbClr val="FFFFFF"/>
                </a:solidFill>
                <a:latin typeface="Cambria" panose="02040503050406030204" pitchFamily="18" charset="0"/>
                <a:ea typeface="Cambria" panose="02040503050406030204" pitchFamily="18" charset="0"/>
                <a:cs typeface="Roboto"/>
                <a:sym typeface="Roboto"/>
              </a:rPr>
              <a:t>Cannon (CHOB) – 0 </a:t>
            </a:r>
          </a:p>
          <a:p>
            <a:pPr marL="342900" indent="-342900">
              <a:lnSpc>
                <a:spcPts val="2800"/>
              </a:lnSpc>
              <a:buFont typeface="Arial" panose="020B0604020202020204" pitchFamily="34" charset="0"/>
              <a:buChar char="•"/>
            </a:pPr>
            <a:r>
              <a:rPr lang="en-US" sz="2000">
                <a:solidFill>
                  <a:srgbClr val="FFFFFF"/>
                </a:solidFill>
                <a:latin typeface="Cambria" panose="02040503050406030204" pitchFamily="18" charset="0"/>
                <a:ea typeface="Cambria" panose="02040503050406030204" pitchFamily="18" charset="0"/>
                <a:cs typeface="Roboto"/>
                <a:sym typeface="Roboto"/>
              </a:rPr>
              <a:t>Longworth (LHOB) – 1 </a:t>
            </a:r>
          </a:p>
          <a:p>
            <a:pPr marL="342900" indent="-342900">
              <a:lnSpc>
                <a:spcPts val="2800"/>
              </a:lnSpc>
              <a:buFont typeface="Arial" panose="020B0604020202020204" pitchFamily="34" charset="0"/>
              <a:buChar char="•"/>
            </a:pPr>
            <a:r>
              <a:rPr lang="en-US" sz="2000">
                <a:solidFill>
                  <a:srgbClr val="FFFFFF"/>
                </a:solidFill>
                <a:latin typeface="Cambria" panose="02040503050406030204" pitchFamily="18" charset="0"/>
                <a:ea typeface="Cambria" panose="02040503050406030204" pitchFamily="18" charset="0"/>
                <a:cs typeface="Roboto"/>
                <a:sym typeface="Roboto"/>
              </a:rPr>
              <a:t>Rayburn (RHOB) – 2 </a:t>
            </a:r>
          </a:p>
        </p:txBody>
      </p:sp>
      <p:sp>
        <p:nvSpPr>
          <p:cNvPr id="5" name="TextBox 18">
            <a:extLst>
              <a:ext uri="{FF2B5EF4-FFF2-40B4-BE49-F238E27FC236}">
                <a16:creationId xmlns:a16="http://schemas.microsoft.com/office/drawing/2014/main" id="{F464B4A6-A9D6-55C2-237E-36763E1BA076}"/>
              </a:ext>
            </a:extLst>
          </p:cNvPr>
          <p:cNvSpPr txBox="1"/>
          <p:nvPr/>
        </p:nvSpPr>
        <p:spPr>
          <a:xfrm>
            <a:off x="7511121" y="304074"/>
            <a:ext cx="4367636" cy="813968"/>
          </a:xfrm>
          <a:prstGeom prst="rect">
            <a:avLst/>
          </a:prstGeom>
        </p:spPr>
        <p:txBody>
          <a:bodyPr lIns="0" tIns="0" rIns="0" bIns="0" rtlCol="0" anchor="t"/>
          <a:lstStyle/>
          <a:p>
            <a:pPr>
              <a:lnSpc>
                <a:spcPts val="4799"/>
              </a:lnSpc>
            </a:pPr>
            <a:r>
              <a:rPr lang="en-US" sz="4000" b="1">
                <a:solidFill>
                  <a:schemeClr val="bg1"/>
                </a:solidFill>
                <a:latin typeface="Cambria" panose="02040503050406030204" pitchFamily="18" charset="0"/>
                <a:ea typeface="Cambria" panose="02040503050406030204" pitchFamily="18" charset="0"/>
                <a:cs typeface="Calibri" panose="020F0502020204030204" pitchFamily="34" charset="0"/>
                <a:sym typeface="Roboto Slab Bold"/>
              </a:rPr>
              <a:t>House Side</a:t>
            </a:r>
          </a:p>
        </p:txBody>
      </p:sp>
      <p:grpSp>
        <p:nvGrpSpPr>
          <p:cNvPr id="6" name="Group 3">
            <a:extLst>
              <a:ext uri="{FF2B5EF4-FFF2-40B4-BE49-F238E27FC236}">
                <a16:creationId xmlns:a16="http://schemas.microsoft.com/office/drawing/2014/main" id="{D7B7F192-C49E-023B-7BA8-CE5F85E87BB8}"/>
              </a:ext>
            </a:extLst>
          </p:cNvPr>
          <p:cNvGrpSpPr/>
          <p:nvPr/>
        </p:nvGrpSpPr>
        <p:grpSpPr>
          <a:xfrm>
            <a:off x="458849" y="313395"/>
            <a:ext cx="4621151" cy="6249001"/>
            <a:chOff x="0" y="0"/>
            <a:chExt cx="2547638" cy="2468741"/>
          </a:xfrm>
        </p:grpSpPr>
        <p:sp>
          <p:nvSpPr>
            <p:cNvPr id="8" name="Freeform 4">
              <a:extLst>
                <a:ext uri="{FF2B5EF4-FFF2-40B4-BE49-F238E27FC236}">
                  <a16:creationId xmlns:a16="http://schemas.microsoft.com/office/drawing/2014/main" id="{A2476E97-CBA5-930D-402B-07065DA3CCE1}"/>
                </a:ext>
              </a:extLst>
            </p:cNvPr>
            <p:cNvSpPr/>
            <p:nvPr/>
          </p:nvSpPr>
          <p:spPr>
            <a:xfrm>
              <a:off x="0" y="0"/>
              <a:ext cx="2547638" cy="2468741"/>
            </a:xfrm>
            <a:custGeom>
              <a:avLst/>
              <a:gdLst/>
              <a:ahLst/>
              <a:cxnLst/>
              <a:rect l="l" t="t" r="r" b="b"/>
              <a:pathLst>
                <a:path w="2547638" h="2468741">
                  <a:moveTo>
                    <a:pt x="0" y="0"/>
                  </a:moveTo>
                  <a:lnTo>
                    <a:pt x="2547638" y="0"/>
                  </a:lnTo>
                  <a:lnTo>
                    <a:pt x="2547638" y="2468741"/>
                  </a:lnTo>
                  <a:lnTo>
                    <a:pt x="0" y="2468741"/>
                  </a:lnTo>
                  <a:close/>
                </a:path>
              </a:pathLst>
            </a:custGeom>
            <a:solidFill>
              <a:srgbClr val="FFFFFF"/>
            </a:solidFill>
          </p:spPr>
          <p:txBody>
            <a:bodyPr/>
            <a:lstStyle/>
            <a:p>
              <a:endParaRPr lang="en-US" sz="1200">
                <a:latin typeface="Cambria" panose="02040503050406030204" pitchFamily="18" charset="0"/>
                <a:ea typeface="Cambria" panose="02040503050406030204" pitchFamily="18" charset="0"/>
              </a:endParaRPr>
            </a:p>
          </p:txBody>
        </p:sp>
        <p:sp>
          <p:nvSpPr>
            <p:cNvPr id="9" name="TextBox 5">
              <a:extLst>
                <a:ext uri="{FF2B5EF4-FFF2-40B4-BE49-F238E27FC236}">
                  <a16:creationId xmlns:a16="http://schemas.microsoft.com/office/drawing/2014/main" id="{C5B00800-4BB2-04B0-8AD7-7A0F902A6E50}"/>
                </a:ext>
              </a:extLst>
            </p:cNvPr>
            <p:cNvSpPr txBox="1"/>
            <p:nvPr/>
          </p:nvSpPr>
          <p:spPr>
            <a:xfrm>
              <a:off x="0" y="-38100"/>
              <a:ext cx="2547638" cy="2506841"/>
            </a:xfrm>
            <a:prstGeom prst="rect">
              <a:avLst/>
            </a:prstGeom>
          </p:spPr>
          <p:txBody>
            <a:bodyPr lIns="47625" tIns="47625" rIns="47625" bIns="47625" rtlCol="0" anchor="ctr"/>
            <a:lstStyle/>
            <a:p>
              <a:pPr algn="ctr">
                <a:lnSpc>
                  <a:spcPts val="1837"/>
                </a:lnSpc>
                <a:spcBef>
                  <a:spcPct val="0"/>
                </a:spcBef>
              </a:pPr>
              <a:endParaRPr sz="1200">
                <a:latin typeface="Cambria" panose="02040503050406030204" pitchFamily="18" charset="0"/>
                <a:ea typeface="Cambria" panose="02040503050406030204" pitchFamily="18" charset="0"/>
              </a:endParaRPr>
            </a:p>
          </p:txBody>
        </p:sp>
      </p:grpSp>
      <p:pic>
        <p:nvPicPr>
          <p:cNvPr id="2" name="Picture 1" descr="Map of the U.S. Capitol campus' accessible path.">
            <a:extLst>
              <a:ext uri="{FF2B5EF4-FFF2-40B4-BE49-F238E27FC236}">
                <a16:creationId xmlns:a16="http://schemas.microsoft.com/office/drawing/2014/main" id="{4885FFBF-D883-BEC4-C531-108217A50E86}"/>
              </a:ext>
            </a:extLst>
          </p:cNvPr>
          <p:cNvPicPr>
            <a:picLocks noChangeAspect="1"/>
          </p:cNvPicPr>
          <p:nvPr/>
        </p:nvPicPr>
        <p:blipFill>
          <a:blip r:embed="rId4"/>
          <a:srcRect l="32851" t="46788" r="30509" b="2158"/>
          <a:stretch>
            <a:fillRect/>
          </a:stretch>
        </p:blipFill>
        <p:spPr>
          <a:xfrm>
            <a:off x="651925" y="484398"/>
            <a:ext cx="4234997" cy="5906994"/>
          </a:xfrm>
          <a:prstGeom prst="rect">
            <a:avLst/>
          </a:prstGeom>
        </p:spPr>
      </p:pic>
      <p:sp>
        <p:nvSpPr>
          <p:cNvPr id="10" name="Oval 9">
            <a:extLst>
              <a:ext uri="{FF2B5EF4-FFF2-40B4-BE49-F238E27FC236}">
                <a16:creationId xmlns:a16="http://schemas.microsoft.com/office/drawing/2014/main" id="{6E0C0A34-70D1-AC0D-4C9B-289FD93362EC}"/>
              </a:ext>
            </a:extLst>
          </p:cNvPr>
          <p:cNvSpPr/>
          <p:nvPr/>
        </p:nvSpPr>
        <p:spPr>
          <a:xfrm>
            <a:off x="3462175" y="3905949"/>
            <a:ext cx="1395719" cy="1368391"/>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6022061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25F16E-9443-2A62-0283-BC9DFC8CE156}"/>
            </a:ext>
          </a:extLst>
        </p:cNvPr>
        <p:cNvGrpSpPr/>
        <p:nvPr/>
      </p:nvGrpSpPr>
      <p:grpSpPr>
        <a:xfrm>
          <a:off x="0" y="0"/>
          <a:ext cx="0" cy="0"/>
          <a:chOff x="0" y="0"/>
          <a:chExt cx="0" cy="0"/>
        </a:xfrm>
      </p:grpSpPr>
      <p:sp>
        <p:nvSpPr>
          <p:cNvPr id="4" name="Freeform 2">
            <a:extLst>
              <a:ext uri="{FF2B5EF4-FFF2-40B4-BE49-F238E27FC236}">
                <a16:creationId xmlns:a16="http://schemas.microsoft.com/office/drawing/2014/main" id="{B6CD2CC9-5C50-43E4-AD29-94D9942800EA}"/>
              </a:ext>
            </a:extLst>
          </p:cNvPr>
          <p:cNvSpPr/>
          <p:nvPr/>
        </p:nvSpPr>
        <p:spPr>
          <a:xfrm rot="-5400000">
            <a:off x="-658960" y="658959"/>
            <a:ext cx="6858000" cy="5540081"/>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3"/>
            <a:stretch>
              <a:fillRect l="-21111" t="-1" r="-21111" b="-120068"/>
            </a:stretch>
          </a:blipFill>
        </p:spPr>
        <p:txBody>
          <a:bodyPr/>
          <a:lstStyle/>
          <a:p>
            <a:endParaRPr lang="en-US" sz="1200">
              <a:latin typeface="Cambria" panose="02040503050406030204" pitchFamily="18" charset="0"/>
              <a:ea typeface="Cambria" panose="02040503050406030204" pitchFamily="18" charset="0"/>
            </a:endParaRPr>
          </a:p>
        </p:txBody>
      </p:sp>
      <p:grpSp>
        <p:nvGrpSpPr>
          <p:cNvPr id="13" name="Group 9">
            <a:extLst>
              <a:ext uri="{FF2B5EF4-FFF2-40B4-BE49-F238E27FC236}">
                <a16:creationId xmlns:a16="http://schemas.microsoft.com/office/drawing/2014/main" id="{628AE64C-AB21-3030-DB65-F2A48F7BA1D4}"/>
              </a:ext>
            </a:extLst>
          </p:cNvPr>
          <p:cNvGrpSpPr/>
          <p:nvPr/>
        </p:nvGrpSpPr>
        <p:grpSpPr>
          <a:xfrm rot="-5400000">
            <a:off x="6132814" y="816630"/>
            <a:ext cx="6875818" cy="5242559"/>
            <a:chOff x="0" y="0"/>
            <a:chExt cx="13751636" cy="9934690"/>
          </a:xfrm>
        </p:grpSpPr>
        <p:sp>
          <p:nvSpPr>
            <p:cNvPr id="14" name="Freeform 10">
              <a:extLst>
                <a:ext uri="{FF2B5EF4-FFF2-40B4-BE49-F238E27FC236}">
                  <a16:creationId xmlns:a16="http://schemas.microsoft.com/office/drawing/2014/main" id="{D9CB2BFB-2624-8869-B5CC-7820A07EC58F}"/>
                </a:ext>
              </a:extLst>
            </p:cNvPr>
            <p:cNvSpPr/>
            <p:nvPr/>
          </p:nvSpPr>
          <p:spPr>
            <a:xfrm>
              <a:off x="0" y="0"/>
              <a:ext cx="13751688" cy="9934715"/>
            </a:xfrm>
            <a:custGeom>
              <a:avLst/>
              <a:gdLst/>
              <a:ahLst/>
              <a:cxnLst/>
              <a:rect l="l" t="t" r="r" b="b"/>
              <a:pathLst>
                <a:path w="13751688" h="9934715">
                  <a:moveTo>
                    <a:pt x="13751688" y="0"/>
                  </a:moveTo>
                  <a:lnTo>
                    <a:pt x="0" y="0"/>
                  </a:lnTo>
                  <a:lnTo>
                    <a:pt x="0" y="9934715"/>
                  </a:lnTo>
                  <a:lnTo>
                    <a:pt x="13751688" y="9934715"/>
                  </a:lnTo>
                  <a:close/>
                </a:path>
              </a:pathLst>
            </a:custGeom>
            <a:solidFill>
              <a:srgbClr val="383F7F"/>
            </a:solidFill>
          </p:spPr>
          <p:txBody>
            <a:bodyPr/>
            <a:lstStyle/>
            <a:p>
              <a:endParaRPr lang="en-US" sz="1200">
                <a:latin typeface="Cambria" panose="02040503050406030204" pitchFamily="18" charset="0"/>
                <a:ea typeface="Cambria" panose="02040503050406030204" pitchFamily="18" charset="0"/>
              </a:endParaRPr>
            </a:p>
          </p:txBody>
        </p:sp>
      </p:grpSp>
      <p:sp>
        <p:nvSpPr>
          <p:cNvPr id="15" name="TextBox 11">
            <a:extLst>
              <a:ext uri="{FF2B5EF4-FFF2-40B4-BE49-F238E27FC236}">
                <a16:creationId xmlns:a16="http://schemas.microsoft.com/office/drawing/2014/main" id="{FE714B76-12CD-8C97-2AAC-02619BCA80BA}"/>
              </a:ext>
            </a:extLst>
          </p:cNvPr>
          <p:cNvSpPr txBox="1"/>
          <p:nvPr/>
        </p:nvSpPr>
        <p:spPr>
          <a:xfrm>
            <a:off x="7511121" y="1393227"/>
            <a:ext cx="3968858" cy="4636462"/>
          </a:xfrm>
          <a:prstGeom prst="rect">
            <a:avLst/>
          </a:prstGeom>
        </p:spPr>
        <p:txBody>
          <a:bodyPr lIns="0" tIns="0" rIns="0" bIns="0" rtlCol="0" anchor="t">
            <a:spAutoFit/>
          </a:bodyPr>
          <a:lstStyle/>
          <a:p>
            <a:pPr>
              <a:lnSpc>
                <a:spcPts val="2800"/>
              </a:lnSpc>
            </a:pPr>
            <a:r>
              <a:rPr lang="en-US" sz="2000">
                <a:solidFill>
                  <a:srgbClr val="FFFFFF"/>
                </a:solidFill>
                <a:latin typeface="Cambria" panose="02040503050406030204" pitchFamily="18" charset="0"/>
                <a:ea typeface="Cambria" panose="02040503050406030204" pitchFamily="18" charset="0"/>
                <a:cs typeface="Roboto"/>
                <a:sym typeface="Roboto"/>
              </a:rPr>
              <a:t>House Office Buildings:</a:t>
            </a:r>
          </a:p>
          <a:p>
            <a:pPr marL="342900" indent="-342900">
              <a:lnSpc>
                <a:spcPts val="2800"/>
              </a:lnSpc>
              <a:buFont typeface="Arial" panose="020B0604020202020204" pitchFamily="34" charset="0"/>
              <a:buChar char="•"/>
            </a:pPr>
            <a:r>
              <a:rPr lang="en-US" sz="2000">
                <a:solidFill>
                  <a:srgbClr val="FFFFFF"/>
                </a:solidFill>
                <a:latin typeface="Cambria" panose="02040503050406030204" pitchFamily="18" charset="0"/>
                <a:ea typeface="Cambria" panose="02040503050406030204" pitchFamily="18" charset="0"/>
                <a:cs typeface="Roboto"/>
                <a:sym typeface="Roboto"/>
              </a:rPr>
              <a:t>Rayburn House Office Building</a:t>
            </a:r>
          </a:p>
          <a:p>
            <a:pPr marL="342900" indent="-342900">
              <a:lnSpc>
                <a:spcPts val="2800"/>
              </a:lnSpc>
              <a:buFont typeface="Arial" panose="020B0604020202020204" pitchFamily="34" charset="0"/>
              <a:buChar char="•"/>
            </a:pPr>
            <a:r>
              <a:rPr lang="en-US" sz="2000">
                <a:solidFill>
                  <a:srgbClr val="FFFFFF"/>
                </a:solidFill>
                <a:latin typeface="Cambria" panose="02040503050406030204" pitchFamily="18" charset="0"/>
                <a:ea typeface="Cambria" panose="02040503050406030204" pitchFamily="18" charset="0"/>
                <a:cs typeface="Roboto"/>
                <a:sym typeface="Roboto"/>
              </a:rPr>
              <a:t>Longworth House Office Building</a:t>
            </a:r>
          </a:p>
          <a:p>
            <a:pPr marL="342900" indent="-342900">
              <a:lnSpc>
                <a:spcPts val="2800"/>
              </a:lnSpc>
              <a:buFont typeface="Arial" panose="020B0604020202020204" pitchFamily="34" charset="0"/>
              <a:buChar char="•"/>
            </a:pPr>
            <a:r>
              <a:rPr lang="en-US" sz="2000">
                <a:solidFill>
                  <a:srgbClr val="FFFFFF"/>
                </a:solidFill>
                <a:latin typeface="Cambria" panose="02040503050406030204" pitchFamily="18" charset="0"/>
                <a:ea typeface="Cambria" panose="02040503050406030204" pitchFamily="18" charset="0"/>
                <a:cs typeface="Roboto"/>
                <a:sym typeface="Roboto"/>
              </a:rPr>
              <a:t>Cannon House Office Building</a:t>
            </a:r>
          </a:p>
          <a:p>
            <a:pPr>
              <a:lnSpc>
                <a:spcPts val="2800"/>
              </a:lnSpc>
            </a:pPr>
            <a:endParaRPr lang="en-US" sz="2000">
              <a:solidFill>
                <a:srgbClr val="FFFFFF"/>
              </a:solidFill>
              <a:latin typeface="Cambria" panose="02040503050406030204" pitchFamily="18" charset="0"/>
              <a:ea typeface="Cambria" panose="02040503050406030204" pitchFamily="18" charset="0"/>
              <a:cs typeface="Roboto"/>
              <a:sym typeface="Roboto"/>
            </a:endParaRPr>
          </a:p>
          <a:p>
            <a:pPr>
              <a:lnSpc>
                <a:spcPts val="2800"/>
              </a:lnSpc>
            </a:pPr>
            <a:r>
              <a:rPr lang="en-US" sz="2000">
                <a:solidFill>
                  <a:srgbClr val="FFFFFF"/>
                </a:solidFill>
                <a:latin typeface="Cambria" panose="02040503050406030204" pitchFamily="18" charset="0"/>
                <a:ea typeface="Cambria" panose="02040503050406030204" pitchFamily="18" charset="0"/>
                <a:cs typeface="Roboto"/>
                <a:sym typeface="Roboto"/>
              </a:rPr>
              <a:t>Metro accessible via Capitol South</a:t>
            </a:r>
          </a:p>
          <a:p>
            <a:pPr>
              <a:lnSpc>
                <a:spcPts val="2800"/>
              </a:lnSpc>
            </a:pPr>
            <a:endParaRPr lang="en-US" sz="2000">
              <a:solidFill>
                <a:srgbClr val="FFFFFF"/>
              </a:solidFill>
              <a:latin typeface="Cambria" panose="02040503050406030204" pitchFamily="18" charset="0"/>
              <a:ea typeface="Cambria" panose="02040503050406030204" pitchFamily="18" charset="0"/>
              <a:cs typeface="Roboto"/>
              <a:sym typeface="Roboto"/>
            </a:endParaRPr>
          </a:p>
          <a:p>
            <a:pPr>
              <a:lnSpc>
                <a:spcPts val="2800"/>
              </a:lnSpc>
            </a:pPr>
            <a:r>
              <a:rPr lang="en-US" sz="2000">
                <a:solidFill>
                  <a:srgbClr val="FFFFFF"/>
                </a:solidFill>
                <a:latin typeface="Cambria" panose="02040503050406030204" pitchFamily="18" charset="0"/>
                <a:ea typeface="Cambria" panose="02040503050406030204" pitchFamily="18" charset="0"/>
                <a:cs typeface="Roboto"/>
                <a:sym typeface="Roboto"/>
              </a:rPr>
              <a:t>Uber drop-off on Independence Ave.</a:t>
            </a:r>
          </a:p>
          <a:p>
            <a:pPr>
              <a:lnSpc>
                <a:spcPts val="2800"/>
              </a:lnSpc>
            </a:pPr>
            <a:endParaRPr lang="en-US" sz="2000">
              <a:solidFill>
                <a:srgbClr val="FFFFFF"/>
              </a:solidFill>
              <a:latin typeface="Cambria" panose="02040503050406030204" pitchFamily="18" charset="0"/>
              <a:ea typeface="Cambria" panose="02040503050406030204" pitchFamily="18" charset="0"/>
              <a:cs typeface="Roboto"/>
              <a:sym typeface="Roboto"/>
            </a:endParaRPr>
          </a:p>
          <a:p>
            <a:pPr>
              <a:lnSpc>
                <a:spcPts val="2800"/>
              </a:lnSpc>
            </a:pPr>
            <a:r>
              <a:rPr lang="en-US" sz="2000">
                <a:solidFill>
                  <a:srgbClr val="FFFFFF"/>
                </a:solidFill>
                <a:latin typeface="Cambria" panose="02040503050406030204" pitchFamily="18" charset="0"/>
                <a:ea typeface="Cambria" panose="02040503050406030204" pitchFamily="18" charset="0"/>
                <a:cs typeface="Roboto"/>
                <a:sym typeface="Roboto"/>
              </a:rPr>
              <a:t>Building Numbers:</a:t>
            </a:r>
          </a:p>
          <a:p>
            <a:pPr marL="342900" indent="-342900">
              <a:lnSpc>
                <a:spcPts val="2800"/>
              </a:lnSpc>
              <a:buFont typeface="Arial" panose="020B0604020202020204" pitchFamily="34" charset="0"/>
              <a:buChar char="•"/>
            </a:pPr>
            <a:r>
              <a:rPr lang="en-US" sz="2000">
                <a:solidFill>
                  <a:srgbClr val="FFFFFF"/>
                </a:solidFill>
                <a:latin typeface="Cambria" panose="02040503050406030204" pitchFamily="18" charset="0"/>
                <a:ea typeface="Cambria" panose="02040503050406030204" pitchFamily="18" charset="0"/>
                <a:cs typeface="Roboto"/>
                <a:sym typeface="Roboto"/>
              </a:rPr>
              <a:t>Cannon (CHOB) – 0 </a:t>
            </a:r>
          </a:p>
          <a:p>
            <a:pPr marL="342900" indent="-342900">
              <a:lnSpc>
                <a:spcPts val="2800"/>
              </a:lnSpc>
              <a:buFont typeface="Arial" panose="020B0604020202020204" pitchFamily="34" charset="0"/>
              <a:buChar char="•"/>
            </a:pPr>
            <a:r>
              <a:rPr lang="en-US" sz="2000">
                <a:solidFill>
                  <a:srgbClr val="FFFFFF"/>
                </a:solidFill>
                <a:latin typeface="Cambria" panose="02040503050406030204" pitchFamily="18" charset="0"/>
                <a:ea typeface="Cambria" panose="02040503050406030204" pitchFamily="18" charset="0"/>
                <a:cs typeface="Roboto"/>
                <a:sym typeface="Roboto"/>
              </a:rPr>
              <a:t>Longworth (LHOB) – 1 </a:t>
            </a:r>
          </a:p>
          <a:p>
            <a:pPr marL="342900" indent="-342900">
              <a:lnSpc>
                <a:spcPts val="2800"/>
              </a:lnSpc>
              <a:buFont typeface="Arial" panose="020B0604020202020204" pitchFamily="34" charset="0"/>
              <a:buChar char="•"/>
            </a:pPr>
            <a:r>
              <a:rPr lang="en-US" sz="2000">
                <a:solidFill>
                  <a:srgbClr val="FFFFFF"/>
                </a:solidFill>
                <a:latin typeface="Cambria" panose="02040503050406030204" pitchFamily="18" charset="0"/>
                <a:ea typeface="Cambria" panose="02040503050406030204" pitchFamily="18" charset="0"/>
                <a:cs typeface="Roboto"/>
                <a:sym typeface="Roboto"/>
              </a:rPr>
              <a:t>Rayburn (RHOB) – 2 </a:t>
            </a:r>
          </a:p>
        </p:txBody>
      </p:sp>
      <p:sp>
        <p:nvSpPr>
          <p:cNvPr id="5" name="TextBox 18">
            <a:extLst>
              <a:ext uri="{FF2B5EF4-FFF2-40B4-BE49-F238E27FC236}">
                <a16:creationId xmlns:a16="http://schemas.microsoft.com/office/drawing/2014/main" id="{AA8715BE-9CED-7536-FD5B-CFD63BF5C12C}"/>
              </a:ext>
            </a:extLst>
          </p:cNvPr>
          <p:cNvSpPr txBox="1"/>
          <p:nvPr/>
        </p:nvSpPr>
        <p:spPr>
          <a:xfrm>
            <a:off x="7511121" y="304074"/>
            <a:ext cx="4367636" cy="813968"/>
          </a:xfrm>
          <a:prstGeom prst="rect">
            <a:avLst/>
          </a:prstGeom>
        </p:spPr>
        <p:txBody>
          <a:bodyPr lIns="0" tIns="0" rIns="0" bIns="0" rtlCol="0" anchor="t"/>
          <a:lstStyle/>
          <a:p>
            <a:pPr>
              <a:lnSpc>
                <a:spcPts val="4799"/>
              </a:lnSpc>
            </a:pPr>
            <a:r>
              <a:rPr lang="en-US" sz="4000" b="1">
                <a:solidFill>
                  <a:schemeClr val="bg1"/>
                </a:solidFill>
                <a:latin typeface="Cambria" panose="02040503050406030204" pitchFamily="18" charset="0"/>
                <a:ea typeface="Cambria" panose="02040503050406030204" pitchFamily="18" charset="0"/>
                <a:cs typeface="Calibri" panose="020F0502020204030204" pitchFamily="34" charset="0"/>
                <a:sym typeface="Roboto Slab Bold"/>
              </a:rPr>
              <a:t>House Side</a:t>
            </a:r>
          </a:p>
        </p:txBody>
      </p:sp>
      <p:grpSp>
        <p:nvGrpSpPr>
          <p:cNvPr id="6" name="Group 3">
            <a:extLst>
              <a:ext uri="{FF2B5EF4-FFF2-40B4-BE49-F238E27FC236}">
                <a16:creationId xmlns:a16="http://schemas.microsoft.com/office/drawing/2014/main" id="{F37869E3-9DB9-B5A8-C9FA-C01B7DCC9FB8}"/>
              </a:ext>
            </a:extLst>
          </p:cNvPr>
          <p:cNvGrpSpPr/>
          <p:nvPr/>
        </p:nvGrpSpPr>
        <p:grpSpPr>
          <a:xfrm>
            <a:off x="458849" y="313395"/>
            <a:ext cx="4621151" cy="6249001"/>
            <a:chOff x="0" y="0"/>
            <a:chExt cx="2547638" cy="2468741"/>
          </a:xfrm>
        </p:grpSpPr>
        <p:sp>
          <p:nvSpPr>
            <p:cNvPr id="8" name="Freeform 4">
              <a:extLst>
                <a:ext uri="{FF2B5EF4-FFF2-40B4-BE49-F238E27FC236}">
                  <a16:creationId xmlns:a16="http://schemas.microsoft.com/office/drawing/2014/main" id="{91590AD5-6D1C-B208-E0EF-B8BC44B699A2}"/>
                </a:ext>
              </a:extLst>
            </p:cNvPr>
            <p:cNvSpPr/>
            <p:nvPr/>
          </p:nvSpPr>
          <p:spPr>
            <a:xfrm>
              <a:off x="0" y="0"/>
              <a:ext cx="2547638" cy="2468741"/>
            </a:xfrm>
            <a:custGeom>
              <a:avLst/>
              <a:gdLst/>
              <a:ahLst/>
              <a:cxnLst/>
              <a:rect l="l" t="t" r="r" b="b"/>
              <a:pathLst>
                <a:path w="2547638" h="2468741">
                  <a:moveTo>
                    <a:pt x="0" y="0"/>
                  </a:moveTo>
                  <a:lnTo>
                    <a:pt x="2547638" y="0"/>
                  </a:lnTo>
                  <a:lnTo>
                    <a:pt x="2547638" y="2468741"/>
                  </a:lnTo>
                  <a:lnTo>
                    <a:pt x="0" y="2468741"/>
                  </a:lnTo>
                  <a:close/>
                </a:path>
              </a:pathLst>
            </a:custGeom>
            <a:solidFill>
              <a:srgbClr val="FFFFFF"/>
            </a:solidFill>
          </p:spPr>
          <p:txBody>
            <a:bodyPr/>
            <a:lstStyle/>
            <a:p>
              <a:endParaRPr lang="en-US" sz="1200">
                <a:latin typeface="Cambria" panose="02040503050406030204" pitchFamily="18" charset="0"/>
                <a:ea typeface="Cambria" panose="02040503050406030204" pitchFamily="18" charset="0"/>
              </a:endParaRPr>
            </a:p>
          </p:txBody>
        </p:sp>
        <p:sp>
          <p:nvSpPr>
            <p:cNvPr id="9" name="TextBox 5">
              <a:extLst>
                <a:ext uri="{FF2B5EF4-FFF2-40B4-BE49-F238E27FC236}">
                  <a16:creationId xmlns:a16="http://schemas.microsoft.com/office/drawing/2014/main" id="{EE2ADA46-3231-9DFF-00E4-6653282AC644}"/>
                </a:ext>
              </a:extLst>
            </p:cNvPr>
            <p:cNvSpPr txBox="1"/>
            <p:nvPr/>
          </p:nvSpPr>
          <p:spPr>
            <a:xfrm>
              <a:off x="0" y="-38100"/>
              <a:ext cx="2547638" cy="2506841"/>
            </a:xfrm>
            <a:prstGeom prst="rect">
              <a:avLst/>
            </a:prstGeom>
          </p:spPr>
          <p:txBody>
            <a:bodyPr lIns="47625" tIns="47625" rIns="47625" bIns="47625" rtlCol="0" anchor="ctr"/>
            <a:lstStyle/>
            <a:p>
              <a:pPr algn="ctr">
                <a:lnSpc>
                  <a:spcPts val="1837"/>
                </a:lnSpc>
                <a:spcBef>
                  <a:spcPct val="0"/>
                </a:spcBef>
              </a:pPr>
              <a:endParaRPr sz="1200">
                <a:latin typeface="Cambria" panose="02040503050406030204" pitchFamily="18" charset="0"/>
                <a:ea typeface="Cambria" panose="02040503050406030204" pitchFamily="18" charset="0"/>
              </a:endParaRPr>
            </a:p>
          </p:txBody>
        </p:sp>
      </p:grpSp>
      <p:pic>
        <p:nvPicPr>
          <p:cNvPr id="2" name="Picture 1" descr="Map of the U.S. Capitol campus' accessible path.">
            <a:extLst>
              <a:ext uri="{FF2B5EF4-FFF2-40B4-BE49-F238E27FC236}">
                <a16:creationId xmlns:a16="http://schemas.microsoft.com/office/drawing/2014/main" id="{6145C496-34CA-0F7C-F044-D639CD82FE91}"/>
              </a:ext>
            </a:extLst>
          </p:cNvPr>
          <p:cNvPicPr>
            <a:picLocks noChangeAspect="1"/>
          </p:cNvPicPr>
          <p:nvPr/>
        </p:nvPicPr>
        <p:blipFill>
          <a:blip r:embed="rId4"/>
          <a:srcRect l="32851" t="46788" r="30509" b="2158"/>
          <a:stretch>
            <a:fillRect/>
          </a:stretch>
        </p:blipFill>
        <p:spPr>
          <a:xfrm>
            <a:off x="651925" y="484398"/>
            <a:ext cx="4234997" cy="5906994"/>
          </a:xfrm>
          <a:prstGeom prst="rect">
            <a:avLst/>
          </a:prstGeom>
        </p:spPr>
      </p:pic>
      <p:cxnSp>
        <p:nvCxnSpPr>
          <p:cNvPr id="3" name="Straight Arrow Connector 2">
            <a:extLst>
              <a:ext uri="{FF2B5EF4-FFF2-40B4-BE49-F238E27FC236}">
                <a16:creationId xmlns:a16="http://schemas.microsoft.com/office/drawing/2014/main" id="{AC276D02-E68D-09F5-B4C2-01E2DE255E8A}"/>
              </a:ext>
            </a:extLst>
          </p:cNvPr>
          <p:cNvCxnSpPr>
            <a:cxnSpLocks/>
          </p:cNvCxnSpPr>
          <p:nvPr/>
        </p:nvCxnSpPr>
        <p:spPr>
          <a:xfrm>
            <a:off x="230650" y="1303363"/>
            <a:ext cx="1447396" cy="1561822"/>
          </a:xfrm>
          <a:prstGeom prst="straightConnector1">
            <a:avLst/>
          </a:prstGeom>
          <a:ln w="57150">
            <a:solidFill>
              <a:srgbClr val="FF0000"/>
            </a:solidFill>
            <a:tailEnd type="triangle"/>
          </a:ln>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219000628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6414AB-6C92-08B0-62FA-D31EA8D57CB9}"/>
            </a:ext>
          </a:extLst>
        </p:cNvPr>
        <p:cNvGrpSpPr/>
        <p:nvPr/>
      </p:nvGrpSpPr>
      <p:grpSpPr>
        <a:xfrm>
          <a:off x="0" y="0"/>
          <a:ext cx="0" cy="0"/>
          <a:chOff x="0" y="0"/>
          <a:chExt cx="0" cy="0"/>
        </a:xfrm>
      </p:grpSpPr>
      <p:sp>
        <p:nvSpPr>
          <p:cNvPr id="4" name="Freeform 2">
            <a:extLst>
              <a:ext uri="{FF2B5EF4-FFF2-40B4-BE49-F238E27FC236}">
                <a16:creationId xmlns:a16="http://schemas.microsoft.com/office/drawing/2014/main" id="{AD8BC6F6-795C-8D7E-4FC0-029750B5B2B7}"/>
              </a:ext>
            </a:extLst>
          </p:cNvPr>
          <p:cNvSpPr/>
          <p:nvPr/>
        </p:nvSpPr>
        <p:spPr>
          <a:xfrm rot="-5400000">
            <a:off x="3900488" y="-1433513"/>
            <a:ext cx="4391025" cy="12192000"/>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3"/>
            <a:stretch>
              <a:fillRect l="-33369" t="-93" r="-88756" b="94"/>
            </a:stretch>
          </a:blipFill>
        </p:spPr>
        <p:txBody>
          <a:bodyPr/>
          <a:lstStyle/>
          <a:p>
            <a:endParaRPr lang="en-US" sz="1200">
              <a:latin typeface="Cambria" panose="02040503050406030204" pitchFamily="18" charset="0"/>
              <a:ea typeface="Cambria" panose="02040503050406030204" pitchFamily="18" charset="0"/>
            </a:endParaRPr>
          </a:p>
        </p:txBody>
      </p:sp>
      <p:grpSp>
        <p:nvGrpSpPr>
          <p:cNvPr id="13" name="Group 9">
            <a:extLst>
              <a:ext uri="{FF2B5EF4-FFF2-40B4-BE49-F238E27FC236}">
                <a16:creationId xmlns:a16="http://schemas.microsoft.com/office/drawing/2014/main" id="{520DA57D-161D-2A54-1664-199FA4884610}"/>
              </a:ext>
            </a:extLst>
          </p:cNvPr>
          <p:cNvGrpSpPr/>
          <p:nvPr/>
        </p:nvGrpSpPr>
        <p:grpSpPr>
          <a:xfrm rot="16200000">
            <a:off x="4642134" y="-5208655"/>
            <a:ext cx="2369286" cy="12730514"/>
            <a:chOff x="0" y="0"/>
            <a:chExt cx="13751688" cy="9934715"/>
          </a:xfrm>
        </p:grpSpPr>
        <p:sp>
          <p:nvSpPr>
            <p:cNvPr id="14" name="Freeform 10">
              <a:extLst>
                <a:ext uri="{FF2B5EF4-FFF2-40B4-BE49-F238E27FC236}">
                  <a16:creationId xmlns:a16="http://schemas.microsoft.com/office/drawing/2014/main" id="{4A27B388-5AD6-3713-9566-B1EFF22A87A9}"/>
                </a:ext>
              </a:extLst>
            </p:cNvPr>
            <p:cNvSpPr/>
            <p:nvPr/>
          </p:nvSpPr>
          <p:spPr>
            <a:xfrm>
              <a:off x="0" y="0"/>
              <a:ext cx="13751688" cy="9934715"/>
            </a:xfrm>
            <a:custGeom>
              <a:avLst/>
              <a:gdLst/>
              <a:ahLst/>
              <a:cxnLst/>
              <a:rect l="l" t="t" r="r" b="b"/>
              <a:pathLst>
                <a:path w="13751688" h="9934715">
                  <a:moveTo>
                    <a:pt x="13751688" y="0"/>
                  </a:moveTo>
                  <a:lnTo>
                    <a:pt x="0" y="0"/>
                  </a:lnTo>
                  <a:lnTo>
                    <a:pt x="0" y="9934715"/>
                  </a:lnTo>
                  <a:lnTo>
                    <a:pt x="13751688" y="9934715"/>
                  </a:lnTo>
                  <a:close/>
                </a:path>
              </a:pathLst>
            </a:custGeom>
            <a:solidFill>
              <a:srgbClr val="383F7F"/>
            </a:solidFill>
          </p:spPr>
          <p:txBody>
            <a:bodyPr/>
            <a:lstStyle/>
            <a:p>
              <a:endParaRPr lang="en-US" sz="1200">
                <a:latin typeface="Cambria" panose="02040503050406030204" pitchFamily="18" charset="0"/>
                <a:ea typeface="Cambria" panose="02040503050406030204" pitchFamily="18" charset="0"/>
              </a:endParaRPr>
            </a:p>
          </p:txBody>
        </p:sp>
      </p:grpSp>
      <p:sp>
        <p:nvSpPr>
          <p:cNvPr id="15" name="TextBox 11">
            <a:extLst>
              <a:ext uri="{FF2B5EF4-FFF2-40B4-BE49-F238E27FC236}">
                <a16:creationId xmlns:a16="http://schemas.microsoft.com/office/drawing/2014/main" id="{10C3671F-3D07-F209-2E0C-628977B2A6F3}"/>
              </a:ext>
            </a:extLst>
          </p:cNvPr>
          <p:cNvSpPr txBox="1"/>
          <p:nvPr/>
        </p:nvSpPr>
        <p:spPr>
          <a:xfrm>
            <a:off x="341117" y="1094321"/>
            <a:ext cx="3968858" cy="1039900"/>
          </a:xfrm>
          <a:prstGeom prst="rect">
            <a:avLst/>
          </a:prstGeom>
        </p:spPr>
        <p:txBody>
          <a:bodyPr lIns="0" tIns="0" rIns="0" bIns="0" rtlCol="0" anchor="t">
            <a:spAutoFit/>
          </a:bodyPr>
          <a:lstStyle/>
          <a:p>
            <a:pPr>
              <a:lnSpc>
                <a:spcPts val="2800"/>
              </a:lnSpc>
            </a:pPr>
            <a:r>
              <a:rPr lang="en-US">
                <a:solidFill>
                  <a:srgbClr val="FFFFFF"/>
                </a:solidFill>
                <a:latin typeface="Cambria" panose="02040503050406030204" pitchFamily="18" charset="0"/>
                <a:ea typeface="Cambria" panose="02040503050406030204" pitchFamily="18" charset="0"/>
                <a:cs typeface="Roboto"/>
                <a:sym typeface="Roboto"/>
              </a:rPr>
              <a:t>Rayburn, Longworth, and Cannon</a:t>
            </a:r>
          </a:p>
          <a:p>
            <a:pPr marL="342900" indent="-342900">
              <a:lnSpc>
                <a:spcPts val="2800"/>
              </a:lnSpc>
              <a:buFont typeface="Arial" panose="020B0604020202020204" pitchFamily="34" charset="0"/>
              <a:buChar char="•"/>
            </a:pPr>
            <a:r>
              <a:rPr lang="en-US">
                <a:solidFill>
                  <a:srgbClr val="FFFFFF"/>
                </a:solidFill>
                <a:latin typeface="Cambria" panose="02040503050406030204" pitchFamily="18" charset="0"/>
                <a:ea typeface="Cambria" panose="02040503050406030204" pitchFamily="18" charset="0"/>
                <a:cs typeface="Roboto"/>
                <a:sym typeface="Roboto"/>
              </a:rPr>
              <a:t>Enter on Independence Ave.</a:t>
            </a:r>
          </a:p>
          <a:p>
            <a:pPr marL="342900" indent="-342900">
              <a:lnSpc>
                <a:spcPts val="2800"/>
              </a:lnSpc>
              <a:buFont typeface="Arial" panose="020B0604020202020204" pitchFamily="34" charset="0"/>
              <a:buChar char="•"/>
            </a:pPr>
            <a:endParaRPr lang="en-US">
              <a:solidFill>
                <a:srgbClr val="FFFFFF"/>
              </a:solidFill>
              <a:latin typeface="Cambria" panose="02040503050406030204" pitchFamily="18" charset="0"/>
              <a:ea typeface="Cambria" panose="02040503050406030204" pitchFamily="18" charset="0"/>
              <a:cs typeface="Roboto"/>
              <a:sym typeface="Roboto"/>
            </a:endParaRPr>
          </a:p>
        </p:txBody>
      </p:sp>
      <p:sp>
        <p:nvSpPr>
          <p:cNvPr id="5" name="TextBox 18">
            <a:extLst>
              <a:ext uri="{FF2B5EF4-FFF2-40B4-BE49-F238E27FC236}">
                <a16:creationId xmlns:a16="http://schemas.microsoft.com/office/drawing/2014/main" id="{542AE0D5-6590-5C6B-AF9B-D46F6730E159}"/>
              </a:ext>
            </a:extLst>
          </p:cNvPr>
          <p:cNvSpPr txBox="1"/>
          <p:nvPr/>
        </p:nvSpPr>
        <p:spPr>
          <a:xfrm>
            <a:off x="313269" y="146361"/>
            <a:ext cx="4367636" cy="813968"/>
          </a:xfrm>
          <a:prstGeom prst="rect">
            <a:avLst/>
          </a:prstGeom>
        </p:spPr>
        <p:txBody>
          <a:bodyPr lIns="0" tIns="0" rIns="0" bIns="0" rtlCol="0" anchor="t"/>
          <a:lstStyle/>
          <a:p>
            <a:pPr>
              <a:lnSpc>
                <a:spcPts val="4799"/>
              </a:lnSpc>
            </a:pPr>
            <a:r>
              <a:rPr lang="en-US" sz="4000" b="1">
                <a:solidFill>
                  <a:schemeClr val="bg1"/>
                </a:solidFill>
                <a:latin typeface="Cambria" panose="02040503050406030204" pitchFamily="18" charset="0"/>
                <a:ea typeface="Cambria" panose="02040503050406030204" pitchFamily="18" charset="0"/>
                <a:cs typeface="Calibri" panose="020F0502020204030204" pitchFamily="34" charset="0"/>
                <a:sym typeface="Roboto Slab Bold"/>
              </a:rPr>
              <a:t>House Side</a:t>
            </a:r>
          </a:p>
        </p:txBody>
      </p:sp>
      <p:grpSp>
        <p:nvGrpSpPr>
          <p:cNvPr id="6" name="Group 3">
            <a:extLst>
              <a:ext uri="{FF2B5EF4-FFF2-40B4-BE49-F238E27FC236}">
                <a16:creationId xmlns:a16="http://schemas.microsoft.com/office/drawing/2014/main" id="{9E84F23A-FF7E-2E0B-4AAD-968E7AA537B7}"/>
              </a:ext>
            </a:extLst>
          </p:cNvPr>
          <p:cNvGrpSpPr/>
          <p:nvPr/>
        </p:nvGrpSpPr>
        <p:grpSpPr>
          <a:xfrm>
            <a:off x="784728" y="2671219"/>
            <a:ext cx="10599676" cy="3891178"/>
            <a:chOff x="0" y="0"/>
            <a:chExt cx="2547638" cy="2468741"/>
          </a:xfrm>
        </p:grpSpPr>
        <p:sp>
          <p:nvSpPr>
            <p:cNvPr id="8" name="Freeform 4">
              <a:extLst>
                <a:ext uri="{FF2B5EF4-FFF2-40B4-BE49-F238E27FC236}">
                  <a16:creationId xmlns:a16="http://schemas.microsoft.com/office/drawing/2014/main" id="{7A3791EE-1D4A-6C4D-9D0B-9429519C6773}"/>
                </a:ext>
              </a:extLst>
            </p:cNvPr>
            <p:cNvSpPr/>
            <p:nvPr/>
          </p:nvSpPr>
          <p:spPr>
            <a:xfrm>
              <a:off x="0" y="0"/>
              <a:ext cx="2547638" cy="2468741"/>
            </a:xfrm>
            <a:custGeom>
              <a:avLst/>
              <a:gdLst/>
              <a:ahLst/>
              <a:cxnLst/>
              <a:rect l="l" t="t" r="r" b="b"/>
              <a:pathLst>
                <a:path w="2547638" h="2468741">
                  <a:moveTo>
                    <a:pt x="0" y="0"/>
                  </a:moveTo>
                  <a:lnTo>
                    <a:pt x="2547638" y="0"/>
                  </a:lnTo>
                  <a:lnTo>
                    <a:pt x="2547638" y="2468741"/>
                  </a:lnTo>
                  <a:lnTo>
                    <a:pt x="0" y="2468741"/>
                  </a:lnTo>
                  <a:close/>
                </a:path>
              </a:pathLst>
            </a:custGeom>
            <a:solidFill>
              <a:srgbClr val="FFFFFF"/>
            </a:solidFill>
          </p:spPr>
          <p:txBody>
            <a:bodyPr/>
            <a:lstStyle/>
            <a:p>
              <a:endParaRPr lang="en-US" sz="1200">
                <a:latin typeface="Cambria" panose="02040503050406030204" pitchFamily="18" charset="0"/>
                <a:ea typeface="Cambria" panose="02040503050406030204" pitchFamily="18" charset="0"/>
              </a:endParaRPr>
            </a:p>
          </p:txBody>
        </p:sp>
        <p:sp>
          <p:nvSpPr>
            <p:cNvPr id="9" name="TextBox 5">
              <a:extLst>
                <a:ext uri="{FF2B5EF4-FFF2-40B4-BE49-F238E27FC236}">
                  <a16:creationId xmlns:a16="http://schemas.microsoft.com/office/drawing/2014/main" id="{3F6071BC-F9FD-33A3-08B9-B62147A7740F}"/>
                </a:ext>
              </a:extLst>
            </p:cNvPr>
            <p:cNvSpPr txBox="1"/>
            <p:nvPr/>
          </p:nvSpPr>
          <p:spPr>
            <a:xfrm>
              <a:off x="0" y="-38100"/>
              <a:ext cx="2547638" cy="2506841"/>
            </a:xfrm>
            <a:prstGeom prst="rect">
              <a:avLst/>
            </a:prstGeom>
          </p:spPr>
          <p:txBody>
            <a:bodyPr lIns="47625" tIns="47625" rIns="47625" bIns="47625" rtlCol="0" anchor="ctr"/>
            <a:lstStyle/>
            <a:p>
              <a:pPr algn="ctr">
                <a:lnSpc>
                  <a:spcPts val="1837"/>
                </a:lnSpc>
                <a:spcBef>
                  <a:spcPct val="0"/>
                </a:spcBef>
              </a:pPr>
              <a:endParaRPr sz="1200">
                <a:latin typeface="Cambria" panose="02040503050406030204" pitchFamily="18" charset="0"/>
                <a:ea typeface="Cambria" panose="02040503050406030204" pitchFamily="18" charset="0"/>
              </a:endParaRPr>
            </a:p>
          </p:txBody>
        </p:sp>
      </p:grpSp>
      <p:pic>
        <p:nvPicPr>
          <p:cNvPr id="3" name="Picture 2">
            <a:extLst>
              <a:ext uri="{FF2B5EF4-FFF2-40B4-BE49-F238E27FC236}">
                <a16:creationId xmlns:a16="http://schemas.microsoft.com/office/drawing/2014/main" id="{9A540241-8BB4-0AB4-8CA5-4D6EBD6FB78B}"/>
              </a:ext>
            </a:extLst>
          </p:cNvPr>
          <p:cNvPicPr>
            <a:picLocks noChangeAspect="1"/>
          </p:cNvPicPr>
          <p:nvPr/>
        </p:nvPicPr>
        <p:blipFill>
          <a:blip r:embed="rId4"/>
          <a:srcRect t="5395" r="729" b="5325"/>
          <a:stretch>
            <a:fillRect/>
          </a:stretch>
        </p:blipFill>
        <p:spPr>
          <a:xfrm>
            <a:off x="1557338" y="2671219"/>
            <a:ext cx="9077325" cy="3835658"/>
          </a:xfrm>
          <a:prstGeom prst="rect">
            <a:avLst/>
          </a:prstGeom>
        </p:spPr>
      </p:pic>
      <p:sp>
        <p:nvSpPr>
          <p:cNvPr id="16" name="TextBox 11">
            <a:extLst>
              <a:ext uri="{FF2B5EF4-FFF2-40B4-BE49-F238E27FC236}">
                <a16:creationId xmlns:a16="http://schemas.microsoft.com/office/drawing/2014/main" id="{CE400601-B0D7-4A8A-9DDD-A552357F3C1D}"/>
              </a:ext>
            </a:extLst>
          </p:cNvPr>
          <p:cNvSpPr txBox="1"/>
          <p:nvPr/>
        </p:nvSpPr>
        <p:spPr>
          <a:xfrm>
            <a:off x="4312626" y="1094321"/>
            <a:ext cx="4272828" cy="1039900"/>
          </a:xfrm>
          <a:prstGeom prst="rect">
            <a:avLst/>
          </a:prstGeom>
        </p:spPr>
        <p:txBody>
          <a:bodyPr wrap="square" lIns="0" tIns="0" rIns="0" bIns="0" rtlCol="0" anchor="t">
            <a:spAutoFit/>
          </a:bodyPr>
          <a:lstStyle/>
          <a:p>
            <a:pPr>
              <a:lnSpc>
                <a:spcPts val="2800"/>
              </a:lnSpc>
            </a:pPr>
            <a:r>
              <a:rPr lang="en-US">
                <a:solidFill>
                  <a:srgbClr val="FFFFFF"/>
                </a:solidFill>
                <a:latin typeface="Cambria" panose="02040503050406030204" pitchFamily="18" charset="0"/>
                <a:ea typeface="Cambria" panose="02040503050406030204" pitchFamily="18" charset="0"/>
                <a:cs typeface="Roboto"/>
                <a:sym typeface="Roboto"/>
              </a:rPr>
              <a:t>Remember:</a:t>
            </a:r>
          </a:p>
          <a:p>
            <a:pPr marL="342900" indent="-342900">
              <a:lnSpc>
                <a:spcPts val="2800"/>
              </a:lnSpc>
              <a:buFont typeface="Arial" panose="020B0604020202020204" pitchFamily="34" charset="0"/>
              <a:buChar char="•"/>
            </a:pPr>
            <a:r>
              <a:rPr lang="en-US">
                <a:solidFill>
                  <a:srgbClr val="FFFFFF"/>
                </a:solidFill>
                <a:latin typeface="Cambria" panose="02040503050406030204" pitchFamily="18" charset="0"/>
                <a:ea typeface="Cambria" panose="02040503050406030204" pitchFamily="18" charset="0"/>
                <a:cs typeface="Roboto"/>
                <a:sym typeface="Roboto"/>
              </a:rPr>
              <a:t>Always check the signs to see if it says “visitor entrance” or “staff entrance”</a:t>
            </a:r>
          </a:p>
        </p:txBody>
      </p:sp>
      <p:sp>
        <p:nvSpPr>
          <p:cNvPr id="21" name="TextBox 11">
            <a:extLst>
              <a:ext uri="{FF2B5EF4-FFF2-40B4-BE49-F238E27FC236}">
                <a16:creationId xmlns:a16="http://schemas.microsoft.com/office/drawing/2014/main" id="{6D33E33F-0A3A-4818-EA9F-7535DCE05353}"/>
              </a:ext>
            </a:extLst>
          </p:cNvPr>
          <p:cNvSpPr txBox="1"/>
          <p:nvPr/>
        </p:nvSpPr>
        <p:spPr>
          <a:xfrm>
            <a:off x="8896350" y="1094321"/>
            <a:ext cx="3190875" cy="686663"/>
          </a:xfrm>
          <a:prstGeom prst="rect">
            <a:avLst/>
          </a:prstGeom>
        </p:spPr>
        <p:txBody>
          <a:bodyPr wrap="square" lIns="0" tIns="0" rIns="0" bIns="0" rtlCol="0" anchor="t">
            <a:spAutoFit/>
          </a:bodyPr>
          <a:lstStyle/>
          <a:p>
            <a:pPr>
              <a:lnSpc>
                <a:spcPts val="2800"/>
              </a:lnSpc>
            </a:pPr>
            <a:r>
              <a:rPr lang="en-US">
                <a:solidFill>
                  <a:srgbClr val="FFFFFF"/>
                </a:solidFill>
                <a:latin typeface="Cambria" panose="02040503050406030204" pitchFamily="18" charset="0"/>
                <a:ea typeface="Cambria" panose="02040503050406030204" pitchFamily="18" charset="0"/>
                <a:cs typeface="Roboto"/>
                <a:sym typeface="Roboto"/>
              </a:rPr>
              <a:t>Remember:</a:t>
            </a:r>
          </a:p>
          <a:p>
            <a:pPr marL="342900" indent="-342900">
              <a:lnSpc>
                <a:spcPts val="2800"/>
              </a:lnSpc>
              <a:buFont typeface="Arial" panose="020B0604020202020204" pitchFamily="34" charset="0"/>
              <a:buChar char="•"/>
            </a:pPr>
            <a:r>
              <a:rPr lang="en-US">
                <a:solidFill>
                  <a:srgbClr val="FFFFFF"/>
                </a:solidFill>
                <a:latin typeface="Cambria" panose="02040503050406030204" pitchFamily="18" charset="0"/>
                <a:ea typeface="Cambria" panose="02040503050406030204" pitchFamily="18" charset="0"/>
                <a:cs typeface="Roboto"/>
                <a:sym typeface="Roboto"/>
              </a:rPr>
              <a:t>You can always ask for help</a:t>
            </a:r>
          </a:p>
        </p:txBody>
      </p:sp>
      <p:sp>
        <p:nvSpPr>
          <p:cNvPr id="24" name="AutoShape 2">
            <a:extLst>
              <a:ext uri="{FF2B5EF4-FFF2-40B4-BE49-F238E27FC236}">
                <a16:creationId xmlns:a16="http://schemas.microsoft.com/office/drawing/2014/main" id="{790BDC3B-A092-BF29-4CCA-32B59ECCD74F}"/>
              </a:ext>
            </a:extLst>
          </p:cNvPr>
          <p:cNvSpPr/>
          <p:nvPr/>
        </p:nvSpPr>
        <p:spPr>
          <a:xfrm flipV="1">
            <a:off x="341117" y="849694"/>
            <a:ext cx="7406640" cy="0"/>
          </a:xfrm>
          <a:prstGeom prst="line">
            <a:avLst/>
          </a:prstGeom>
          <a:ln w="50800" cap="flat">
            <a:solidFill>
              <a:srgbClr val="C79D4F"/>
            </a:solidFill>
            <a:prstDash val="solid"/>
            <a:headEnd type="none" w="sm" len="sm"/>
            <a:tailEnd type="none" w="sm" len="sm"/>
          </a:ln>
        </p:spPr>
        <p:txBody>
          <a:bodyPr/>
          <a:lstStyle/>
          <a:p>
            <a:endParaRPr lang="en-US" sz="1434">
              <a:latin typeface="Cambria" panose="02040503050406030204" pitchFamily="18" charset="0"/>
              <a:ea typeface="Cambria" panose="02040503050406030204" pitchFamily="18" charset="0"/>
              <a:cs typeface="Calibri"/>
            </a:endParaRPr>
          </a:p>
        </p:txBody>
      </p:sp>
      <p:sp>
        <p:nvSpPr>
          <p:cNvPr id="27" name="Oval 26">
            <a:extLst>
              <a:ext uri="{FF2B5EF4-FFF2-40B4-BE49-F238E27FC236}">
                <a16:creationId xmlns:a16="http://schemas.microsoft.com/office/drawing/2014/main" id="{F51D47BF-4DA9-EC5B-9571-D819F09A36D3}"/>
              </a:ext>
            </a:extLst>
          </p:cNvPr>
          <p:cNvSpPr/>
          <p:nvPr/>
        </p:nvSpPr>
        <p:spPr>
          <a:xfrm>
            <a:off x="3049598" y="3218982"/>
            <a:ext cx="994839" cy="975360"/>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78332623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C6F50B-6EC8-3E2E-5077-D7C3AB87F4B8}"/>
            </a:ext>
          </a:extLst>
        </p:cNvPr>
        <p:cNvGrpSpPr/>
        <p:nvPr/>
      </p:nvGrpSpPr>
      <p:grpSpPr>
        <a:xfrm>
          <a:off x="0" y="0"/>
          <a:ext cx="0" cy="0"/>
          <a:chOff x="0" y="0"/>
          <a:chExt cx="0" cy="0"/>
        </a:xfrm>
      </p:grpSpPr>
      <p:sp>
        <p:nvSpPr>
          <p:cNvPr id="4" name="Freeform 2">
            <a:extLst>
              <a:ext uri="{FF2B5EF4-FFF2-40B4-BE49-F238E27FC236}">
                <a16:creationId xmlns:a16="http://schemas.microsoft.com/office/drawing/2014/main" id="{B3006D97-EA2F-8FE9-4A78-6854C8B8D9DC}"/>
              </a:ext>
            </a:extLst>
          </p:cNvPr>
          <p:cNvSpPr/>
          <p:nvPr/>
        </p:nvSpPr>
        <p:spPr>
          <a:xfrm rot="-5400000">
            <a:off x="3900488" y="-1433513"/>
            <a:ext cx="4391025" cy="12192000"/>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3"/>
            <a:stretch>
              <a:fillRect l="-33369" t="-93" r="-88756" b="94"/>
            </a:stretch>
          </a:blipFill>
        </p:spPr>
        <p:txBody>
          <a:bodyPr/>
          <a:lstStyle/>
          <a:p>
            <a:endParaRPr lang="en-US" sz="1200">
              <a:latin typeface="Cambria" panose="02040503050406030204" pitchFamily="18" charset="0"/>
              <a:ea typeface="Cambria" panose="02040503050406030204" pitchFamily="18" charset="0"/>
            </a:endParaRPr>
          </a:p>
        </p:txBody>
      </p:sp>
      <p:grpSp>
        <p:nvGrpSpPr>
          <p:cNvPr id="13" name="Group 9">
            <a:extLst>
              <a:ext uri="{FF2B5EF4-FFF2-40B4-BE49-F238E27FC236}">
                <a16:creationId xmlns:a16="http://schemas.microsoft.com/office/drawing/2014/main" id="{50AC913D-2332-C223-E92E-26D18D9C3611}"/>
              </a:ext>
            </a:extLst>
          </p:cNvPr>
          <p:cNvGrpSpPr/>
          <p:nvPr/>
        </p:nvGrpSpPr>
        <p:grpSpPr>
          <a:xfrm rot="16200000">
            <a:off x="4830094" y="-5020695"/>
            <a:ext cx="2369286" cy="12354594"/>
            <a:chOff x="0" y="0"/>
            <a:chExt cx="13751688" cy="9934715"/>
          </a:xfrm>
        </p:grpSpPr>
        <p:sp>
          <p:nvSpPr>
            <p:cNvPr id="14" name="Freeform 10">
              <a:extLst>
                <a:ext uri="{FF2B5EF4-FFF2-40B4-BE49-F238E27FC236}">
                  <a16:creationId xmlns:a16="http://schemas.microsoft.com/office/drawing/2014/main" id="{18F9EC18-4B38-4E93-8B0C-F35F37CFC4E8}"/>
                </a:ext>
              </a:extLst>
            </p:cNvPr>
            <p:cNvSpPr/>
            <p:nvPr/>
          </p:nvSpPr>
          <p:spPr>
            <a:xfrm>
              <a:off x="0" y="0"/>
              <a:ext cx="13751688" cy="9934715"/>
            </a:xfrm>
            <a:custGeom>
              <a:avLst/>
              <a:gdLst/>
              <a:ahLst/>
              <a:cxnLst/>
              <a:rect l="l" t="t" r="r" b="b"/>
              <a:pathLst>
                <a:path w="13751688" h="9934715">
                  <a:moveTo>
                    <a:pt x="13751688" y="0"/>
                  </a:moveTo>
                  <a:lnTo>
                    <a:pt x="0" y="0"/>
                  </a:lnTo>
                  <a:lnTo>
                    <a:pt x="0" y="9934715"/>
                  </a:lnTo>
                  <a:lnTo>
                    <a:pt x="13751688" y="9934715"/>
                  </a:lnTo>
                  <a:close/>
                </a:path>
              </a:pathLst>
            </a:custGeom>
            <a:solidFill>
              <a:srgbClr val="383F7F"/>
            </a:solidFill>
          </p:spPr>
          <p:txBody>
            <a:bodyPr/>
            <a:lstStyle/>
            <a:p>
              <a:endParaRPr lang="en-US" sz="1200">
                <a:latin typeface="Cambria" panose="02040503050406030204" pitchFamily="18" charset="0"/>
                <a:ea typeface="Cambria" panose="02040503050406030204" pitchFamily="18" charset="0"/>
              </a:endParaRPr>
            </a:p>
          </p:txBody>
        </p:sp>
      </p:grpSp>
      <p:sp>
        <p:nvSpPr>
          <p:cNvPr id="15" name="TextBox 11">
            <a:extLst>
              <a:ext uri="{FF2B5EF4-FFF2-40B4-BE49-F238E27FC236}">
                <a16:creationId xmlns:a16="http://schemas.microsoft.com/office/drawing/2014/main" id="{37769632-39E7-91BD-A594-F0D4067D309F}"/>
              </a:ext>
            </a:extLst>
          </p:cNvPr>
          <p:cNvSpPr txBox="1"/>
          <p:nvPr/>
        </p:nvSpPr>
        <p:spPr>
          <a:xfrm>
            <a:off x="341117" y="1094321"/>
            <a:ext cx="3968858" cy="1039900"/>
          </a:xfrm>
          <a:prstGeom prst="rect">
            <a:avLst/>
          </a:prstGeom>
        </p:spPr>
        <p:txBody>
          <a:bodyPr lIns="0" tIns="0" rIns="0" bIns="0" rtlCol="0" anchor="t">
            <a:spAutoFit/>
          </a:bodyPr>
          <a:lstStyle/>
          <a:p>
            <a:pPr>
              <a:lnSpc>
                <a:spcPts val="2800"/>
              </a:lnSpc>
            </a:pPr>
            <a:r>
              <a:rPr lang="en-US">
                <a:solidFill>
                  <a:srgbClr val="FFFFFF"/>
                </a:solidFill>
                <a:latin typeface="Cambria" panose="02040503050406030204" pitchFamily="18" charset="0"/>
                <a:ea typeface="Cambria" panose="02040503050406030204" pitchFamily="18" charset="0"/>
                <a:cs typeface="Roboto"/>
                <a:sym typeface="Roboto"/>
              </a:rPr>
              <a:t>Rayburn, Longworth, and Cannon</a:t>
            </a:r>
          </a:p>
          <a:p>
            <a:pPr marL="342900" indent="-342900">
              <a:lnSpc>
                <a:spcPts val="2800"/>
              </a:lnSpc>
              <a:buFont typeface="Arial" panose="020B0604020202020204" pitchFamily="34" charset="0"/>
              <a:buChar char="•"/>
            </a:pPr>
            <a:r>
              <a:rPr lang="en-US">
                <a:solidFill>
                  <a:srgbClr val="FFFFFF"/>
                </a:solidFill>
                <a:latin typeface="Cambria" panose="02040503050406030204" pitchFamily="18" charset="0"/>
                <a:ea typeface="Cambria" panose="02040503050406030204" pitchFamily="18" charset="0"/>
                <a:cs typeface="Roboto"/>
                <a:sym typeface="Roboto"/>
              </a:rPr>
              <a:t>Enter on Independence Ave.</a:t>
            </a:r>
          </a:p>
          <a:p>
            <a:pPr marL="342900" indent="-342900">
              <a:lnSpc>
                <a:spcPts val="2800"/>
              </a:lnSpc>
              <a:buFont typeface="Arial" panose="020B0604020202020204" pitchFamily="34" charset="0"/>
              <a:buChar char="•"/>
            </a:pPr>
            <a:endParaRPr lang="en-US">
              <a:solidFill>
                <a:srgbClr val="FFFFFF"/>
              </a:solidFill>
              <a:latin typeface="Cambria" panose="02040503050406030204" pitchFamily="18" charset="0"/>
              <a:ea typeface="Cambria" panose="02040503050406030204" pitchFamily="18" charset="0"/>
              <a:cs typeface="Roboto"/>
              <a:sym typeface="Roboto"/>
            </a:endParaRPr>
          </a:p>
        </p:txBody>
      </p:sp>
      <p:sp>
        <p:nvSpPr>
          <p:cNvPr id="5" name="TextBox 18">
            <a:extLst>
              <a:ext uri="{FF2B5EF4-FFF2-40B4-BE49-F238E27FC236}">
                <a16:creationId xmlns:a16="http://schemas.microsoft.com/office/drawing/2014/main" id="{83024FE0-8EBC-B61C-654C-A7715C71DCAB}"/>
              </a:ext>
            </a:extLst>
          </p:cNvPr>
          <p:cNvSpPr txBox="1"/>
          <p:nvPr/>
        </p:nvSpPr>
        <p:spPr>
          <a:xfrm>
            <a:off x="313269" y="146361"/>
            <a:ext cx="4367636" cy="813968"/>
          </a:xfrm>
          <a:prstGeom prst="rect">
            <a:avLst/>
          </a:prstGeom>
        </p:spPr>
        <p:txBody>
          <a:bodyPr lIns="0" tIns="0" rIns="0" bIns="0" rtlCol="0" anchor="t"/>
          <a:lstStyle/>
          <a:p>
            <a:pPr>
              <a:lnSpc>
                <a:spcPts val="4799"/>
              </a:lnSpc>
            </a:pPr>
            <a:r>
              <a:rPr lang="en-US" sz="4000" b="1">
                <a:solidFill>
                  <a:schemeClr val="bg1"/>
                </a:solidFill>
                <a:latin typeface="Cambria" panose="02040503050406030204" pitchFamily="18" charset="0"/>
                <a:ea typeface="Cambria" panose="02040503050406030204" pitchFamily="18" charset="0"/>
                <a:cs typeface="Calibri" panose="020F0502020204030204" pitchFamily="34" charset="0"/>
                <a:sym typeface="Roboto Slab Bold"/>
              </a:rPr>
              <a:t>House Side</a:t>
            </a:r>
          </a:p>
        </p:txBody>
      </p:sp>
      <p:grpSp>
        <p:nvGrpSpPr>
          <p:cNvPr id="6" name="Group 3">
            <a:extLst>
              <a:ext uri="{FF2B5EF4-FFF2-40B4-BE49-F238E27FC236}">
                <a16:creationId xmlns:a16="http://schemas.microsoft.com/office/drawing/2014/main" id="{BFFEEEBD-5A83-AEE6-EFAF-A394020106D8}"/>
              </a:ext>
            </a:extLst>
          </p:cNvPr>
          <p:cNvGrpSpPr/>
          <p:nvPr/>
        </p:nvGrpSpPr>
        <p:grpSpPr>
          <a:xfrm>
            <a:off x="784728" y="2671219"/>
            <a:ext cx="10599676" cy="3891178"/>
            <a:chOff x="0" y="0"/>
            <a:chExt cx="2547638" cy="2468741"/>
          </a:xfrm>
        </p:grpSpPr>
        <p:sp>
          <p:nvSpPr>
            <p:cNvPr id="8" name="Freeform 4">
              <a:extLst>
                <a:ext uri="{FF2B5EF4-FFF2-40B4-BE49-F238E27FC236}">
                  <a16:creationId xmlns:a16="http://schemas.microsoft.com/office/drawing/2014/main" id="{A007B110-59EF-FF0A-951A-FD72ABFE21FF}"/>
                </a:ext>
              </a:extLst>
            </p:cNvPr>
            <p:cNvSpPr/>
            <p:nvPr/>
          </p:nvSpPr>
          <p:spPr>
            <a:xfrm>
              <a:off x="0" y="0"/>
              <a:ext cx="2547638" cy="2468741"/>
            </a:xfrm>
            <a:custGeom>
              <a:avLst/>
              <a:gdLst/>
              <a:ahLst/>
              <a:cxnLst/>
              <a:rect l="l" t="t" r="r" b="b"/>
              <a:pathLst>
                <a:path w="2547638" h="2468741">
                  <a:moveTo>
                    <a:pt x="0" y="0"/>
                  </a:moveTo>
                  <a:lnTo>
                    <a:pt x="2547638" y="0"/>
                  </a:lnTo>
                  <a:lnTo>
                    <a:pt x="2547638" y="2468741"/>
                  </a:lnTo>
                  <a:lnTo>
                    <a:pt x="0" y="2468741"/>
                  </a:lnTo>
                  <a:close/>
                </a:path>
              </a:pathLst>
            </a:custGeom>
            <a:solidFill>
              <a:srgbClr val="FFFFFF"/>
            </a:solidFill>
          </p:spPr>
          <p:txBody>
            <a:bodyPr/>
            <a:lstStyle/>
            <a:p>
              <a:endParaRPr lang="en-US" sz="1200">
                <a:latin typeface="Cambria" panose="02040503050406030204" pitchFamily="18" charset="0"/>
                <a:ea typeface="Cambria" panose="02040503050406030204" pitchFamily="18" charset="0"/>
              </a:endParaRPr>
            </a:p>
          </p:txBody>
        </p:sp>
        <p:sp>
          <p:nvSpPr>
            <p:cNvPr id="9" name="TextBox 5">
              <a:extLst>
                <a:ext uri="{FF2B5EF4-FFF2-40B4-BE49-F238E27FC236}">
                  <a16:creationId xmlns:a16="http://schemas.microsoft.com/office/drawing/2014/main" id="{892074E6-A3EB-750E-D20A-79F992404FDF}"/>
                </a:ext>
              </a:extLst>
            </p:cNvPr>
            <p:cNvSpPr txBox="1"/>
            <p:nvPr/>
          </p:nvSpPr>
          <p:spPr>
            <a:xfrm>
              <a:off x="0" y="-38100"/>
              <a:ext cx="2547638" cy="2506841"/>
            </a:xfrm>
            <a:prstGeom prst="rect">
              <a:avLst/>
            </a:prstGeom>
          </p:spPr>
          <p:txBody>
            <a:bodyPr lIns="47625" tIns="47625" rIns="47625" bIns="47625" rtlCol="0" anchor="ctr"/>
            <a:lstStyle/>
            <a:p>
              <a:pPr algn="ctr">
                <a:lnSpc>
                  <a:spcPts val="1837"/>
                </a:lnSpc>
                <a:spcBef>
                  <a:spcPct val="0"/>
                </a:spcBef>
              </a:pPr>
              <a:endParaRPr sz="1200">
                <a:latin typeface="Cambria" panose="02040503050406030204" pitchFamily="18" charset="0"/>
                <a:ea typeface="Cambria" panose="02040503050406030204" pitchFamily="18" charset="0"/>
              </a:endParaRPr>
            </a:p>
          </p:txBody>
        </p:sp>
      </p:grpSp>
      <p:pic>
        <p:nvPicPr>
          <p:cNvPr id="3" name="Picture 2">
            <a:extLst>
              <a:ext uri="{FF2B5EF4-FFF2-40B4-BE49-F238E27FC236}">
                <a16:creationId xmlns:a16="http://schemas.microsoft.com/office/drawing/2014/main" id="{51B79331-45FB-E8C0-E4C2-1C16713406BF}"/>
              </a:ext>
            </a:extLst>
          </p:cNvPr>
          <p:cNvPicPr>
            <a:picLocks noChangeAspect="1"/>
          </p:cNvPicPr>
          <p:nvPr/>
        </p:nvPicPr>
        <p:blipFill>
          <a:blip r:embed="rId4"/>
          <a:srcRect t="5395" r="729" b="5325"/>
          <a:stretch>
            <a:fillRect/>
          </a:stretch>
        </p:blipFill>
        <p:spPr>
          <a:xfrm>
            <a:off x="1557338" y="2671219"/>
            <a:ext cx="9077325" cy="3835658"/>
          </a:xfrm>
          <a:prstGeom prst="rect">
            <a:avLst/>
          </a:prstGeom>
        </p:spPr>
      </p:pic>
      <p:sp>
        <p:nvSpPr>
          <p:cNvPr id="16" name="TextBox 11">
            <a:extLst>
              <a:ext uri="{FF2B5EF4-FFF2-40B4-BE49-F238E27FC236}">
                <a16:creationId xmlns:a16="http://schemas.microsoft.com/office/drawing/2014/main" id="{92A58591-8F9D-EA04-A759-33E0EE7D86E7}"/>
              </a:ext>
            </a:extLst>
          </p:cNvPr>
          <p:cNvSpPr txBox="1"/>
          <p:nvPr/>
        </p:nvSpPr>
        <p:spPr>
          <a:xfrm>
            <a:off x="4312626" y="1094321"/>
            <a:ext cx="4272828" cy="1039900"/>
          </a:xfrm>
          <a:prstGeom prst="rect">
            <a:avLst/>
          </a:prstGeom>
        </p:spPr>
        <p:txBody>
          <a:bodyPr wrap="square" lIns="0" tIns="0" rIns="0" bIns="0" rtlCol="0" anchor="t">
            <a:spAutoFit/>
          </a:bodyPr>
          <a:lstStyle/>
          <a:p>
            <a:pPr>
              <a:lnSpc>
                <a:spcPts val="2800"/>
              </a:lnSpc>
            </a:pPr>
            <a:r>
              <a:rPr lang="en-US">
                <a:solidFill>
                  <a:srgbClr val="FFFFFF"/>
                </a:solidFill>
                <a:latin typeface="Cambria" panose="02040503050406030204" pitchFamily="18" charset="0"/>
                <a:ea typeface="Cambria" panose="02040503050406030204" pitchFamily="18" charset="0"/>
                <a:cs typeface="Roboto"/>
                <a:sym typeface="Roboto"/>
              </a:rPr>
              <a:t>Remember:</a:t>
            </a:r>
          </a:p>
          <a:p>
            <a:pPr marL="342900" indent="-342900">
              <a:lnSpc>
                <a:spcPts val="2800"/>
              </a:lnSpc>
              <a:buFont typeface="Arial" panose="020B0604020202020204" pitchFamily="34" charset="0"/>
              <a:buChar char="•"/>
            </a:pPr>
            <a:r>
              <a:rPr lang="en-US">
                <a:solidFill>
                  <a:srgbClr val="FFFFFF"/>
                </a:solidFill>
                <a:latin typeface="Cambria" panose="02040503050406030204" pitchFamily="18" charset="0"/>
                <a:ea typeface="Cambria" panose="02040503050406030204" pitchFamily="18" charset="0"/>
                <a:cs typeface="Roboto"/>
                <a:sym typeface="Roboto"/>
              </a:rPr>
              <a:t>Always check the signs to see if it says “visitor entrance” or “staff entrance”</a:t>
            </a:r>
          </a:p>
        </p:txBody>
      </p:sp>
      <p:sp>
        <p:nvSpPr>
          <p:cNvPr id="21" name="TextBox 11">
            <a:extLst>
              <a:ext uri="{FF2B5EF4-FFF2-40B4-BE49-F238E27FC236}">
                <a16:creationId xmlns:a16="http://schemas.microsoft.com/office/drawing/2014/main" id="{4386DC43-FFE0-CA5C-E2B3-DA128C7E8067}"/>
              </a:ext>
            </a:extLst>
          </p:cNvPr>
          <p:cNvSpPr txBox="1"/>
          <p:nvPr/>
        </p:nvSpPr>
        <p:spPr>
          <a:xfrm>
            <a:off x="8896350" y="1094321"/>
            <a:ext cx="3190875" cy="686663"/>
          </a:xfrm>
          <a:prstGeom prst="rect">
            <a:avLst/>
          </a:prstGeom>
        </p:spPr>
        <p:txBody>
          <a:bodyPr wrap="square" lIns="0" tIns="0" rIns="0" bIns="0" rtlCol="0" anchor="t">
            <a:spAutoFit/>
          </a:bodyPr>
          <a:lstStyle/>
          <a:p>
            <a:pPr>
              <a:lnSpc>
                <a:spcPts val="2800"/>
              </a:lnSpc>
            </a:pPr>
            <a:r>
              <a:rPr lang="en-US">
                <a:solidFill>
                  <a:srgbClr val="FFFFFF"/>
                </a:solidFill>
                <a:latin typeface="Cambria" panose="02040503050406030204" pitchFamily="18" charset="0"/>
                <a:ea typeface="Cambria" panose="02040503050406030204" pitchFamily="18" charset="0"/>
                <a:cs typeface="Roboto"/>
                <a:sym typeface="Roboto"/>
              </a:rPr>
              <a:t>Remember:</a:t>
            </a:r>
          </a:p>
          <a:p>
            <a:pPr marL="342900" indent="-342900">
              <a:lnSpc>
                <a:spcPts val="2800"/>
              </a:lnSpc>
              <a:buFont typeface="Arial" panose="020B0604020202020204" pitchFamily="34" charset="0"/>
              <a:buChar char="•"/>
            </a:pPr>
            <a:r>
              <a:rPr lang="en-US">
                <a:solidFill>
                  <a:srgbClr val="FFFFFF"/>
                </a:solidFill>
                <a:latin typeface="Cambria" panose="02040503050406030204" pitchFamily="18" charset="0"/>
                <a:ea typeface="Cambria" panose="02040503050406030204" pitchFamily="18" charset="0"/>
                <a:cs typeface="Roboto"/>
                <a:sym typeface="Roboto"/>
              </a:rPr>
              <a:t>You can always ask for help</a:t>
            </a:r>
          </a:p>
        </p:txBody>
      </p:sp>
      <p:sp>
        <p:nvSpPr>
          <p:cNvPr id="24" name="AutoShape 2">
            <a:extLst>
              <a:ext uri="{FF2B5EF4-FFF2-40B4-BE49-F238E27FC236}">
                <a16:creationId xmlns:a16="http://schemas.microsoft.com/office/drawing/2014/main" id="{713D199E-2046-A9C7-C022-76F119A4AAF2}"/>
              </a:ext>
            </a:extLst>
          </p:cNvPr>
          <p:cNvSpPr/>
          <p:nvPr/>
        </p:nvSpPr>
        <p:spPr>
          <a:xfrm flipV="1">
            <a:off x="341117" y="849694"/>
            <a:ext cx="7406640" cy="0"/>
          </a:xfrm>
          <a:prstGeom prst="line">
            <a:avLst/>
          </a:prstGeom>
          <a:ln w="50800" cap="flat">
            <a:solidFill>
              <a:srgbClr val="C79D4F"/>
            </a:solidFill>
            <a:prstDash val="solid"/>
            <a:headEnd type="none" w="sm" len="sm"/>
            <a:tailEnd type="none" w="sm" len="sm"/>
          </a:ln>
        </p:spPr>
        <p:txBody>
          <a:bodyPr/>
          <a:lstStyle/>
          <a:p>
            <a:endParaRPr lang="en-US" sz="1434">
              <a:latin typeface="Cambria" panose="02040503050406030204" pitchFamily="18" charset="0"/>
              <a:ea typeface="Cambria" panose="02040503050406030204" pitchFamily="18" charset="0"/>
              <a:cs typeface="Calibri"/>
            </a:endParaRPr>
          </a:p>
        </p:txBody>
      </p:sp>
      <p:sp>
        <p:nvSpPr>
          <p:cNvPr id="27" name="Oval 26">
            <a:extLst>
              <a:ext uri="{FF2B5EF4-FFF2-40B4-BE49-F238E27FC236}">
                <a16:creationId xmlns:a16="http://schemas.microsoft.com/office/drawing/2014/main" id="{CD9FFFF4-6284-C521-D53B-A4D9015CB920}"/>
              </a:ext>
            </a:extLst>
          </p:cNvPr>
          <p:cNvSpPr/>
          <p:nvPr/>
        </p:nvSpPr>
        <p:spPr>
          <a:xfrm>
            <a:off x="5789060" y="2852572"/>
            <a:ext cx="1201020" cy="1152856"/>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15994362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BEEE09-DA42-BB69-1FE6-15165EDD1C6E}"/>
            </a:ext>
          </a:extLst>
        </p:cNvPr>
        <p:cNvGrpSpPr/>
        <p:nvPr/>
      </p:nvGrpSpPr>
      <p:grpSpPr>
        <a:xfrm>
          <a:off x="0" y="0"/>
          <a:ext cx="0" cy="0"/>
          <a:chOff x="0" y="0"/>
          <a:chExt cx="0" cy="0"/>
        </a:xfrm>
      </p:grpSpPr>
      <p:sp>
        <p:nvSpPr>
          <p:cNvPr id="4" name="Freeform 2">
            <a:extLst>
              <a:ext uri="{FF2B5EF4-FFF2-40B4-BE49-F238E27FC236}">
                <a16:creationId xmlns:a16="http://schemas.microsoft.com/office/drawing/2014/main" id="{C628DDC8-B2FB-B848-69EC-48D064C00F7D}"/>
              </a:ext>
            </a:extLst>
          </p:cNvPr>
          <p:cNvSpPr/>
          <p:nvPr/>
        </p:nvSpPr>
        <p:spPr>
          <a:xfrm rot="-5400000">
            <a:off x="3900488" y="-1433513"/>
            <a:ext cx="4391025" cy="12192000"/>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3"/>
            <a:stretch>
              <a:fillRect l="-33369" t="-93" r="-88756" b="94"/>
            </a:stretch>
          </a:blipFill>
        </p:spPr>
        <p:txBody>
          <a:bodyPr/>
          <a:lstStyle/>
          <a:p>
            <a:endParaRPr lang="en-US" sz="1200">
              <a:latin typeface="Cambria" panose="02040503050406030204" pitchFamily="18" charset="0"/>
              <a:ea typeface="Cambria" panose="02040503050406030204" pitchFamily="18" charset="0"/>
            </a:endParaRPr>
          </a:p>
        </p:txBody>
      </p:sp>
      <p:grpSp>
        <p:nvGrpSpPr>
          <p:cNvPr id="13" name="Group 9">
            <a:extLst>
              <a:ext uri="{FF2B5EF4-FFF2-40B4-BE49-F238E27FC236}">
                <a16:creationId xmlns:a16="http://schemas.microsoft.com/office/drawing/2014/main" id="{3617BB67-7847-26B6-D9FE-2BFFBD49D1E5}"/>
              </a:ext>
            </a:extLst>
          </p:cNvPr>
          <p:cNvGrpSpPr/>
          <p:nvPr/>
        </p:nvGrpSpPr>
        <p:grpSpPr>
          <a:xfrm rot="16200000">
            <a:off x="4642134" y="-5208655"/>
            <a:ext cx="2369286" cy="12730514"/>
            <a:chOff x="0" y="0"/>
            <a:chExt cx="13751688" cy="9934715"/>
          </a:xfrm>
        </p:grpSpPr>
        <p:sp>
          <p:nvSpPr>
            <p:cNvPr id="14" name="Freeform 10">
              <a:extLst>
                <a:ext uri="{FF2B5EF4-FFF2-40B4-BE49-F238E27FC236}">
                  <a16:creationId xmlns:a16="http://schemas.microsoft.com/office/drawing/2014/main" id="{46CD26FA-3844-1FCF-5007-947CD67FBB77}"/>
                </a:ext>
              </a:extLst>
            </p:cNvPr>
            <p:cNvSpPr/>
            <p:nvPr/>
          </p:nvSpPr>
          <p:spPr>
            <a:xfrm>
              <a:off x="0" y="0"/>
              <a:ext cx="13751688" cy="9934715"/>
            </a:xfrm>
            <a:custGeom>
              <a:avLst/>
              <a:gdLst/>
              <a:ahLst/>
              <a:cxnLst/>
              <a:rect l="l" t="t" r="r" b="b"/>
              <a:pathLst>
                <a:path w="13751688" h="9934715">
                  <a:moveTo>
                    <a:pt x="13751688" y="0"/>
                  </a:moveTo>
                  <a:lnTo>
                    <a:pt x="0" y="0"/>
                  </a:lnTo>
                  <a:lnTo>
                    <a:pt x="0" y="9934715"/>
                  </a:lnTo>
                  <a:lnTo>
                    <a:pt x="13751688" y="9934715"/>
                  </a:lnTo>
                  <a:close/>
                </a:path>
              </a:pathLst>
            </a:custGeom>
            <a:solidFill>
              <a:srgbClr val="383F7F"/>
            </a:solidFill>
          </p:spPr>
          <p:txBody>
            <a:bodyPr/>
            <a:lstStyle/>
            <a:p>
              <a:endParaRPr lang="en-US" sz="1200">
                <a:latin typeface="Cambria" panose="02040503050406030204" pitchFamily="18" charset="0"/>
                <a:ea typeface="Cambria" panose="02040503050406030204" pitchFamily="18" charset="0"/>
              </a:endParaRPr>
            </a:p>
          </p:txBody>
        </p:sp>
      </p:grpSp>
      <p:sp>
        <p:nvSpPr>
          <p:cNvPr id="15" name="TextBox 11">
            <a:extLst>
              <a:ext uri="{FF2B5EF4-FFF2-40B4-BE49-F238E27FC236}">
                <a16:creationId xmlns:a16="http://schemas.microsoft.com/office/drawing/2014/main" id="{64346E4E-75F0-264D-8091-0E7BBEB3B0F5}"/>
              </a:ext>
            </a:extLst>
          </p:cNvPr>
          <p:cNvSpPr txBox="1"/>
          <p:nvPr/>
        </p:nvSpPr>
        <p:spPr>
          <a:xfrm>
            <a:off x="341117" y="1094321"/>
            <a:ext cx="3968858" cy="1039900"/>
          </a:xfrm>
          <a:prstGeom prst="rect">
            <a:avLst/>
          </a:prstGeom>
        </p:spPr>
        <p:txBody>
          <a:bodyPr lIns="0" tIns="0" rIns="0" bIns="0" rtlCol="0" anchor="t">
            <a:spAutoFit/>
          </a:bodyPr>
          <a:lstStyle/>
          <a:p>
            <a:pPr>
              <a:lnSpc>
                <a:spcPts val="2800"/>
              </a:lnSpc>
            </a:pPr>
            <a:r>
              <a:rPr lang="en-US">
                <a:solidFill>
                  <a:srgbClr val="FFFFFF"/>
                </a:solidFill>
                <a:latin typeface="Cambria" panose="02040503050406030204" pitchFamily="18" charset="0"/>
                <a:ea typeface="Cambria" panose="02040503050406030204" pitchFamily="18" charset="0"/>
                <a:cs typeface="Roboto"/>
                <a:sym typeface="Roboto"/>
              </a:rPr>
              <a:t>Rayburn, Longworth, and Cannon</a:t>
            </a:r>
          </a:p>
          <a:p>
            <a:pPr marL="342900" indent="-342900">
              <a:lnSpc>
                <a:spcPts val="2800"/>
              </a:lnSpc>
              <a:buFont typeface="Arial" panose="020B0604020202020204" pitchFamily="34" charset="0"/>
              <a:buChar char="•"/>
            </a:pPr>
            <a:r>
              <a:rPr lang="en-US">
                <a:solidFill>
                  <a:srgbClr val="FFFFFF"/>
                </a:solidFill>
                <a:latin typeface="Cambria" panose="02040503050406030204" pitchFamily="18" charset="0"/>
                <a:ea typeface="Cambria" panose="02040503050406030204" pitchFamily="18" charset="0"/>
                <a:cs typeface="Roboto"/>
                <a:sym typeface="Roboto"/>
              </a:rPr>
              <a:t>Enter on Independence Ave.</a:t>
            </a:r>
          </a:p>
          <a:p>
            <a:pPr marL="342900" indent="-342900">
              <a:lnSpc>
                <a:spcPts val="2800"/>
              </a:lnSpc>
              <a:buFont typeface="Arial" panose="020B0604020202020204" pitchFamily="34" charset="0"/>
              <a:buChar char="•"/>
            </a:pPr>
            <a:endParaRPr lang="en-US">
              <a:solidFill>
                <a:srgbClr val="FFFFFF"/>
              </a:solidFill>
              <a:latin typeface="Cambria" panose="02040503050406030204" pitchFamily="18" charset="0"/>
              <a:ea typeface="Cambria" panose="02040503050406030204" pitchFamily="18" charset="0"/>
              <a:cs typeface="Roboto"/>
              <a:sym typeface="Roboto"/>
            </a:endParaRPr>
          </a:p>
        </p:txBody>
      </p:sp>
      <p:sp>
        <p:nvSpPr>
          <p:cNvPr id="5" name="TextBox 18">
            <a:extLst>
              <a:ext uri="{FF2B5EF4-FFF2-40B4-BE49-F238E27FC236}">
                <a16:creationId xmlns:a16="http://schemas.microsoft.com/office/drawing/2014/main" id="{0C486E15-F107-C4D7-F8F7-496B4D8E02E9}"/>
              </a:ext>
            </a:extLst>
          </p:cNvPr>
          <p:cNvSpPr txBox="1"/>
          <p:nvPr/>
        </p:nvSpPr>
        <p:spPr>
          <a:xfrm>
            <a:off x="313269" y="146361"/>
            <a:ext cx="4367636" cy="813968"/>
          </a:xfrm>
          <a:prstGeom prst="rect">
            <a:avLst/>
          </a:prstGeom>
        </p:spPr>
        <p:txBody>
          <a:bodyPr lIns="0" tIns="0" rIns="0" bIns="0" rtlCol="0" anchor="t"/>
          <a:lstStyle/>
          <a:p>
            <a:pPr>
              <a:lnSpc>
                <a:spcPts val="4799"/>
              </a:lnSpc>
            </a:pPr>
            <a:r>
              <a:rPr lang="en-US" sz="4000" b="1">
                <a:solidFill>
                  <a:schemeClr val="bg1"/>
                </a:solidFill>
                <a:latin typeface="Cambria" panose="02040503050406030204" pitchFamily="18" charset="0"/>
                <a:ea typeface="Cambria" panose="02040503050406030204" pitchFamily="18" charset="0"/>
                <a:cs typeface="Calibri" panose="020F0502020204030204" pitchFamily="34" charset="0"/>
                <a:sym typeface="Roboto Slab Bold"/>
              </a:rPr>
              <a:t>House Side</a:t>
            </a:r>
          </a:p>
        </p:txBody>
      </p:sp>
      <p:grpSp>
        <p:nvGrpSpPr>
          <p:cNvPr id="6" name="Group 3">
            <a:extLst>
              <a:ext uri="{FF2B5EF4-FFF2-40B4-BE49-F238E27FC236}">
                <a16:creationId xmlns:a16="http://schemas.microsoft.com/office/drawing/2014/main" id="{E177E10F-67D4-32CA-EF27-12D759D5F7E0}"/>
              </a:ext>
            </a:extLst>
          </p:cNvPr>
          <p:cNvGrpSpPr/>
          <p:nvPr/>
        </p:nvGrpSpPr>
        <p:grpSpPr>
          <a:xfrm>
            <a:off x="784728" y="2671219"/>
            <a:ext cx="10599676" cy="3891178"/>
            <a:chOff x="0" y="0"/>
            <a:chExt cx="2547638" cy="2468741"/>
          </a:xfrm>
        </p:grpSpPr>
        <p:sp>
          <p:nvSpPr>
            <p:cNvPr id="8" name="Freeform 4">
              <a:extLst>
                <a:ext uri="{FF2B5EF4-FFF2-40B4-BE49-F238E27FC236}">
                  <a16:creationId xmlns:a16="http://schemas.microsoft.com/office/drawing/2014/main" id="{88197DD6-64C9-06D8-093A-AE7DDD30EC1C}"/>
                </a:ext>
              </a:extLst>
            </p:cNvPr>
            <p:cNvSpPr/>
            <p:nvPr/>
          </p:nvSpPr>
          <p:spPr>
            <a:xfrm>
              <a:off x="0" y="0"/>
              <a:ext cx="2547638" cy="2468741"/>
            </a:xfrm>
            <a:custGeom>
              <a:avLst/>
              <a:gdLst/>
              <a:ahLst/>
              <a:cxnLst/>
              <a:rect l="l" t="t" r="r" b="b"/>
              <a:pathLst>
                <a:path w="2547638" h="2468741">
                  <a:moveTo>
                    <a:pt x="0" y="0"/>
                  </a:moveTo>
                  <a:lnTo>
                    <a:pt x="2547638" y="0"/>
                  </a:lnTo>
                  <a:lnTo>
                    <a:pt x="2547638" y="2468741"/>
                  </a:lnTo>
                  <a:lnTo>
                    <a:pt x="0" y="2468741"/>
                  </a:lnTo>
                  <a:close/>
                </a:path>
              </a:pathLst>
            </a:custGeom>
            <a:solidFill>
              <a:srgbClr val="FFFFFF"/>
            </a:solidFill>
          </p:spPr>
          <p:txBody>
            <a:bodyPr/>
            <a:lstStyle/>
            <a:p>
              <a:endParaRPr lang="en-US" sz="1200">
                <a:latin typeface="Cambria" panose="02040503050406030204" pitchFamily="18" charset="0"/>
                <a:ea typeface="Cambria" panose="02040503050406030204" pitchFamily="18" charset="0"/>
              </a:endParaRPr>
            </a:p>
          </p:txBody>
        </p:sp>
        <p:sp>
          <p:nvSpPr>
            <p:cNvPr id="9" name="TextBox 5">
              <a:extLst>
                <a:ext uri="{FF2B5EF4-FFF2-40B4-BE49-F238E27FC236}">
                  <a16:creationId xmlns:a16="http://schemas.microsoft.com/office/drawing/2014/main" id="{9BB92600-6703-6798-69A0-A66785A51F35}"/>
                </a:ext>
              </a:extLst>
            </p:cNvPr>
            <p:cNvSpPr txBox="1"/>
            <p:nvPr/>
          </p:nvSpPr>
          <p:spPr>
            <a:xfrm>
              <a:off x="0" y="-38100"/>
              <a:ext cx="2547638" cy="2506841"/>
            </a:xfrm>
            <a:prstGeom prst="rect">
              <a:avLst/>
            </a:prstGeom>
          </p:spPr>
          <p:txBody>
            <a:bodyPr lIns="47625" tIns="47625" rIns="47625" bIns="47625" rtlCol="0" anchor="ctr"/>
            <a:lstStyle/>
            <a:p>
              <a:pPr algn="ctr">
                <a:lnSpc>
                  <a:spcPts val="1837"/>
                </a:lnSpc>
                <a:spcBef>
                  <a:spcPct val="0"/>
                </a:spcBef>
              </a:pPr>
              <a:endParaRPr sz="1200">
                <a:latin typeface="Cambria" panose="02040503050406030204" pitchFamily="18" charset="0"/>
                <a:ea typeface="Cambria" panose="02040503050406030204" pitchFamily="18" charset="0"/>
              </a:endParaRPr>
            </a:p>
          </p:txBody>
        </p:sp>
      </p:grpSp>
      <p:pic>
        <p:nvPicPr>
          <p:cNvPr id="3" name="Picture 2">
            <a:extLst>
              <a:ext uri="{FF2B5EF4-FFF2-40B4-BE49-F238E27FC236}">
                <a16:creationId xmlns:a16="http://schemas.microsoft.com/office/drawing/2014/main" id="{B9565717-EA26-1606-D01C-D1B83EC9ABAB}"/>
              </a:ext>
            </a:extLst>
          </p:cNvPr>
          <p:cNvPicPr>
            <a:picLocks noChangeAspect="1"/>
          </p:cNvPicPr>
          <p:nvPr/>
        </p:nvPicPr>
        <p:blipFill>
          <a:blip r:embed="rId4"/>
          <a:srcRect t="5395" r="729" b="5325"/>
          <a:stretch>
            <a:fillRect/>
          </a:stretch>
        </p:blipFill>
        <p:spPr>
          <a:xfrm>
            <a:off x="1557338" y="2671219"/>
            <a:ext cx="9077325" cy="3835658"/>
          </a:xfrm>
          <a:prstGeom prst="rect">
            <a:avLst/>
          </a:prstGeom>
        </p:spPr>
      </p:pic>
      <p:sp>
        <p:nvSpPr>
          <p:cNvPr id="16" name="TextBox 11">
            <a:extLst>
              <a:ext uri="{FF2B5EF4-FFF2-40B4-BE49-F238E27FC236}">
                <a16:creationId xmlns:a16="http://schemas.microsoft.com/office/drawing/2014/main" id="{A95473CF-2350-C1D5-3502-3F9DBB6F5F2B}"/>
              </a:ext>
            </a:extLst>
          </p:cNvPr>
          <p:cNvSpPr txBox="1"/>
          <p:nvPr/>
        </p:nvSpPr>
        <p:spPr>
          <a:xfrm>
            <a:off x="4312626" y="1094321"/>
            <a:ext cx="4272828" cy="1039900"/>
          </a:xfrm>
          <a:prstGeom prst="rect">
            <a:avLst/>
          </a:prstGeom>
        </p:spPr>
        <p:txBody>
          <a:bodyPr wrap="square" lIns="0" tIns="0" rIns="0" bIns="0" rtlCol="0" anchor="t">
            <a:spAutoFit/>
          </a:bodyPr>
          <a:lstStyle/>
          <a:p>
            <a:pPr>
              <a:lnSpc>
                <a:spcPts val="2800"/>
              </a:lnSpc>
            </a:pPr>
            <a:r>
              <a:rPr lang="en-US">
                <a:solidFill>
                  <a:srgbClr val="FFFFFF"/>
                </a:solidFill>
                <a:latin typeface="Cambria" panose="02040503050406030204" pitchFamily="18" charset="0"/>
                <a:ea typeface="Cambria" panose="02040503050406030204" pitchFamily="18" charset="0"/>
                <a:cs typeface="Roboto"/>
                <a:sym typeface="Roboto"/>
              </a:rPr>
              <a:t>Remember:</a:t>
            </a:r>
          </a:p>
          <a:p>
            <a:pPr marL="342900" indent="-342900">
              <a:lnSpc>
                <a:spcPts val="2800"/>
              </a:lnSpc>
              <a:buFont typeface="Arial" panose="020B0604020202020204" pitchFamily="34" charset="0"/>
              <a:buChar char="•"/>
            </a:pPr>
            <a:r>
              <a:rPr lang="en-US">
                <a:solidFill>
                  <a:srgbClr val="FFFFFF"/>
                </a:solidFill>
                <a:latin typeface="Cambria" panose="02040503050406030204" pitchFamily="18" charset="0"/>
                <a:ea typeface="Cambria" panose="02040503050406030204" pitchFamily="18" charset="0"/>
                <a:cs typeface="Roboto"/>
                <a:sym typeface="Roboto"/>
              </a:rPr>
              <a:t>Always check the signs to see if it says “visitor entrance” or “staff entrance”</a:t>
            </a:r>
          </a:p>
        </p:txBody>
      </p:sp>
      <p:sp>
        <p:nvSpPr>
          <p:cNvPr id="21" name="TextBox 11">
            <a:extLst>
              <a:ext uri="{FF2B5EF4-FFF2-40B4-BE49-F238E27FC236}">
                <a16:creationId xmlns:a16="http://schemas.microsoft.com/office/drawing/2014/main" id="{02089E5E-19A1-0AD4-1D4F-719EF852E087}"/>
              </a:ext>
            </a:extLst>
          </p:cNvPr>
          <p:cNvSpPr txBox="1"/>
          <p:nvPr/>
        </p:nvSpPr>
        <p:spPr>
          <a:xfrm>
            <a:off x="8896350" y="1094321"/>
            <a:ext cx="3190875" cy="686663"/>
          </a:xfrm>
          <a:prstGeom prst="rect">
            <a:avLst/>
          </a:prstGeom>
        </p:spPr>
        <p:txBody>
          <a:bodyPr wrap="square" lIns="0" tIns="0" rIns="0" bIns="0" rtlCol="0" anchor="t">
            <a:spAutoFit/>
          </a:bodyPr>
          <a:lstStyle/>
          <a:p>
            <a:pPr>
              <a:lnSpc>
                <a:spcPts val="2800"/>
              </a:lnSpc>
            </a:pPr>
            <a:r>
              <a:rPr lang="en-US">
                <a:solidFill>
                  <a:srgbClr val="FFFFFF"/>
                </a:solidFill>
                <a:latin typeface="Cambria" panose="02040503050406030204" pitchFamily="18" charset="0"/>
                <a:ea typeface="Cambria" panose="02040503050406030204" pitchFamily="18" charset="0"/>
                <a:cs typeface="Roboto"/>
                <a:sym typeface="Roboto"/>
              </a:rPr>
              <a:t>Remember:</a:t>
            </a:r>
          </a:p>
          <a:p>
            <a:pPr marL="342900" indent="-342900">
              <a:lnSpc>
                <a:spcPts val="2800"/>
              </a:lnSpc>
              <a:buFont typeface="Arial" panose="020B0604020202020204" pitchFamily="34" charset="0"/>
              <a:buChar char="•"/>
            </a:pPr>
            <a:r>
              <a:rPr lang="en-US">
                <a:solidFill>
                  <a:srgbClr val="FFFFFF"/>
                </a:solidFill>
                <a:latin typeface="Cambria" panose="02040503050406030204" pitchFamily="18" charset="0"/>
                <a:ea typeface="Cambria" panose="02040503050406030204" pitchFamily="18" charset="0"/>
                <a:cs typeface="Roboto"/>
                <a:sym typeface="Roboto"/>
              </a:rPr>
              <a:t>You can always ask for help</a:t>
            </a:r>
          </a:p>
        </p:txBody>
      </p:sp>
      <p:sp>
        <p:nvSpPr>
          <p:cNvPr id="24" name="AutoShape 2">
            <a:extLst>
              <a:ext uri="{FF2B5EF4-FFF2-40B4-BE49-F238E27FC236}">
                <a16:creationId xmlns:a16="http://schemas.microsoft.com/office/drawing/2014/main" id="{0431D0EE-C952-A761-708C-395A0A6CCF0A}"/>
              </a:ext>
            </a:extLst>
          </p:cNvPr>
          <p:cNvSpPr/>
          <p:nvPr/>
        </p:nvSpPr>
        <p:spPr>
          <a:xfrm flipV="1">
            <a:off x="341117" y="849694"/>
            <a:ext cx="7406640" cy="0"/>
          </a:xfrm>
          <a:prstGeom prst="line">
            <a:avLst/>
          </a:prstGeom>
          <a:ln w="50800" cap="flat">
            <a:solidFill>
              <a:srgbClr val="C79D4F"/>
            </a:solidFill>
            <a:prstDash val="solid"/>
            <a:headEnd type="none" w="sm" len="sm"/>
            <a:tailEnd type="none" w="sm" len="sm"/>
          </a:ln>
        </p:spPr>
        <p:txBody>
          <a:bodyPr/>
          <a:lstStyle/>
          <a:p>
            <a:endParaRPr lang="en-US" sz="1434">
              <a:latin typeface="Cambria" panose="02040503050406030204" pitchFamily="18" charset="0"/>
              <a:ea typeface="Cambria" panose="02040503050406030204" pitchFamily="18" charset="0"/>
              <a:cs typeface="Calibri"/>
            </a:endParaRPr>
          </a:p>
        </p:txBody>
      </p:sp>
      <p:sp>
        <p:nvSpPr>
          <p:cNvPr id="27" name="Oval 26">
            <a:extLst>
              <a:ext uri="{FF2B5EF4-FFF2-40B4-BE49-F238E27FC236}">
                <a16:creationId xmlns:a16="http://schemas.microsoft.com/office/drawing/2014/main" id="{5B04800D-1921-9218-3625-4F1CC54989DE}"/>
              </a:ext>
            </a:extLst>
          </p:cNvPr>
          <p:cNvSpPr/>
          <p:nvPr/>
        </p:nvSpPr>
        <p:spPr>
          <a:xfrm>
            <a:off x="7231780" y="2852572"/>
            <a:ext cx="1201020" cy="1152856"/>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428030283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24F5BF-2506-C304-E52D-72CB70EC29C9}"/>
            </a:ext>
          </a:extLst>
        </p:cNvPr>
        <p:cNvGrpSpPr/>
        <p:nvPr/>
      </p:nvGrpSpPr>
      <p:grpSpPr>
        <a:xfrm>
          <a:off x="0" y="0"/>
          <a:ext cx="0" cy="0"/>
          <a:chOff x="0" y="0"/>
          <a:chExt cx="0" cy="0"/>
        </a:xfrm>
      </p:grpSpPr>
      <p:sp>
        <p:nvSpPr>
          <p:cNvPr id="4" name="Freeform 2">
            <a:extLst>
              <a:ext uri="{FF2B5EF4-FFF2-40B4-BE49-F238E27FC236}">
                <a16:creationId xmlns:a16="http://schemas.microsoft.com/office/drawing/2014/main" id="{372B0DB8-0E63-98EC-F871-C125EE9FE711}"/>
              </a:ext>
            </a:extLst>
          </p:cNvPr>
          <p:cNvSpPr/>
          <p:nvPr/>
        </p:nvSpPr>
        <p:spPr>
          <a:xfrm rot="-5400000">
            <a:off x="3900488" y="-1433513"/>
            <a:ext cx="4391025" cy="12192000"/>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3"/>
            <a:stretch>
              <a:fillRect l="-33369" t="-93" r="-88756" b="94"/>
            </a:stretch>
          </a:blipFill>
        </p:spPr>
        <p:txBody>
          <a:bodyPr/>
          <a:lstStyle/>
          <a:p>
            <a:endParaRPr lang="en-US" sz="1200">
              <a:latin typeface="Cambria" panose="02040503050406030204" pitchFamily="18" charset="0"/>
              <a:ea typeface="Cambria" panose="02040503050406030204" pitchFamily="18" charset="0"/>
            </a:endParaRPr>
          </a:p>
        </p:txBody>
      </p:sp>
      <p:grpSp>
        <p:nvGrpSpPr>
          <p:cNvPr id="13" name="Group 9">
            <a:extLst>
              <a:ext uri="{FF2B5EF4-FFF2-40B4-BE49-F238E27FC236}">
                <a16:creationId xmlns:a16="http://schemas.microsoft.com/office/drawing/2014/main" id="{8960400B-8EF8-9FC0-1F3A-DB256757BEC4}"/>
              </a:ext>
            </a:extLst>
          </p:cNvPr>
          <p:cNvGrpSpPr/>
          <p:nvPr/>
        </p:nvGrpSpPr>
        <p:grpSpPr>
          <a:xfrm rot="16200000">
            <a:off x="4626894" y="-5223895"/>
            <a:ext cx="2369286" cy="12760994"/>
            <a:chOff x="0" y="0"/>
            <a:chExt cx="13751688" cy="9934715"/>
          </a:xfrm>
        </p:grpSpPr>
        <p:sp>
          <p:nvSpPr>
            <p:cNvPr id="14" name="Freeform 10">
              <a:extLst>
                <a:ext uri="{FF2B5EF4-FFF2-40B4-BE49-F238E27FC236}">
                  <a16:creationId xmlns:a16="http://schemas.microsoft.com/office/drawing/2014/main" id="{F679C855-5799-A652-827A-98041A62AFD7}"/>
                </a:ext>
              </a:extLst>
            </p:cNvPr>
            <p:cNvSpPr/>
            <p:nvPr/>
          </p:nvSpPr>
          <p:spPr>
            <a:xfrm>
              <a:off x="0" y="0"/>
              <a:ext cx="13751688" cy="9934715"/>
            </a:xfrm>
            <a:custGeom>
              <a:avLst/>
              <a:gdLst/>
              <a:ahLst/>
              <a:cxnLst/>
              <a:rect l="l" t="t" r="r" b="b"/>
              <a:pathLst>
                <a:path w="13751688" h="9934715">
                  <a:moveTo>
                    <a:pt x="13751688" y="0"/>
                  </a:moveTo>
                  <a:lnTo>
                    <a:pt x="0" y="0"/>
                  </a:lnTo>
                  <a:lnTo>
                    <a:pt x="0" y="9934715"/>
                  </a:lnTo>
                  <a:lnTo>
                    <a:pt x="13751688" y="9934715"/>
                  </a:lnTo>
                  <a:close/>
                </a:path>
              </a:pathLst>
            </a:custGeom>
            <a:solidFill>
              <a:srgbClr val="383F7F"/>
            </a:solidFill>
          </p:spPr>
          <p:txBody>
            <a:bodyPr/>
            <a:lstStyle/>
            <a:p>
              <a:endParaRPr lang="en-US" sz="1200">
                <a:latin typeface="Cambria" panose="02040503050406030204" pitchFamily="18" charset="0"/>
                <a:ea typeface="Cambria" panose="02040503050406030204" pitchFamily="18" charset="0"/>
              </a:endParaRPr>
            </a:p>
          </p:txBody>
        </p:sp>
      </p:grpSp>
      <p:sp>
        <p:nvSpPr>
          <p:cNvPr id="15" name="TextBox 11">
            <a:extLst>
              <a:ext uri="{FF2B5EF4-FFF2-40B4-BE49-F238E27FC236}">
                <a16:creationId xmlns:a16="http://schemas.microsoft.com/office/drawing/2014/main" id="{5D021B10-A5A3-3F17-610B-BB280759DA87}"/>
              </a:ext>
            </a:extLst>
          </p:cNvPr>
          <p:cNvSpPr txBox="1"/>
          <p:nvPr/>
        </p:nvSpPr>
        <p:spPr>
          <a:xfrm>
            <a:off x="341117" y="1094321"/>
            <a:ext cx="3968858" cy="1039900"/>
          </a:xfrm>
          <a:prstGeom prst="rect">
            <a:avLst/>
          </a:prstGeom>
        </p:spPr>
        <p:txBody>
          <a:bodyPr lIns="0" tIns="0" rIns="0" bIns="0" rtlCol="0" anchor="t">
            <a:spAutoFit/>
          </a:bodyPr>
          <a:lstStyle/>
          <a:p>
            <a:pPr>
              <a:lnSpc>
                <a:spcPts val="2800"/>
              </a:lnSpc>
            </a:pPr>
            <a:r>
              <a:rPr lang="en-US">
                <a:solidFill>
                  <a:srgbClr val="FFFFFF"/>
                </a:solidFill>
                <a:latin typeface="Cambria" panose="02040503050406030204" pitchFamily="18" charset="0"/>
                <a:ea typeface="Cambria" panose="02040503050406030204" pitchFamily="18" charset="0"/>
                <a:cs typeface="Roboto"/>
                <a:sym typeface="Roboto"/>
              </a:rPr>
              <a:t>Rayburn, Longworth, and Cannon</a:t>
            </a:r>
          </a:p>
          <a:p>
            <a:pPr marL="342900" indent="-342900">
              <a:lnSpc>
                <a:spcPts val="2800"/>
              </a:lnSpc>
              <a:buFont typeface="Arial" panose="020B0604020202020204" pitchFamily="34" charset="0"/>
              <a:buChar char="•"/>
            </a:pPr>
            <a:r>
              <a:rPr lang="en-US">
                <a:solidFill>
                  <a:srgbClr val="FFFFFF"/>
                </a:solidFill>
                <a:latin typeface="Cambria" panose="02040503050406030204" pitchFamily="18" charset="0"/>
                <a:ea typeface="Cambria" panose="02040503050406030204" pitchFamily="18" charset="0"/>
                <a:cs typeface="Roboto"/>
                <a:sym typeface="Roboto"/>
              </a:rPr>
              <a:t>Enter on Independence Ave.</a:t>
            </a:r>
          </a:p>
          <a:p>
            <a:pPr marL="342900" indent="-342900">
              <a:lnSpc>
                <a:spcPts val="2800"/>
              </a:lnSpc>
              <a:buFont typeface="Arial" panose="020B0604020202020204" pitchFamily="34" charset="0"/>
              <a:buChar char="•"/>
            </a:pPr>
            <a:endParaRPr lang="en-US">
              <a:solidFill>
                <a:srgbClr val="FFFFFF"/>
              </a:solidFill>
              <a:latin typeface="Cambria" panose="02040503050406030204" pitchFamily="18" charset="0"/>
              <a:ea typeface="Cambria" panose="02040503050406030204" pitchFamily="18" charset="0"/>
              <a:cs typeface="Roboto"/>
              <a:sym typeface="Roboto"/>
            </a:endParaRPr>
          </a:p>
        </p:txBody>
      </p:sp>
      <p:sp>
        <p:nvSpPr>
          <p:cNvPr id="5" name="TextBox 18">
            <a:extLst>
              <a:ext uri="{FF2B5EF4-FFF2-40B4-BE49-F238E27FC236}">
                <a16:creationId xmlns:a16="http://schemas.microsoft.com/office/drawing/2014/main" id="{7E73BB0D-0340-27D6-1D9C-CF890B2E7F24}"/>
              </a:ext>
            </a:extLst>
          </p:cNvPr>
          <p:cNvSpPr txBox="1"/>
          <p:nvPr/>
        </p:nvSpPr>
        <p:spPr>
          <a:xfrm>
            <a:off x="313269" y="146361"/>
            <a:ext cx="4367636" cy="813968"/>
          </a:xfrm>
          <a:prstGeom prst="rect">
            <a:avLst/>
          </a:prstGeom>
        </p:spPr>
        <p:txBody>
          <a:bodyPr lIns="0" tIns="0" rIns="0" bIns="0" rtlCol="0" anchor="t"/>
          <a:lstStyle/>
          <a:p>
            <a:pPr>
              <a:lnSpc>
                <a:spcPts val="4799"/>
              </a:lnSpc>
            </a:pPr>
            <a:r>
              <a:rPr lang="en-US" sz="4000" b="1">
                <a:solidFill>
                  <a:schemeClr val="bg1"/>
                </a:solidFill>
                <a:latin typeface="Cambria" panose="02040503050406030204" pitchFamily="18" charset="0"/>
                <a:ea typeface="Cambria" panose="02040503050406030204" pitchFamily="18" charset="0"/>
                <a:cs typeface="Calibri" panose="020F0502020204030204" pitchFamily="34" charset="0"/>
                <a:sym typeface="Roboto Slab Bold"/>
              </a:rPr>
              <a:t>House Side</a:t>
            </a:r>
          </a:p>
        </p:txBody>
      </p:sp>
      <p:grpSp>
        <p:nvGrpSpPr>
          <p:cNvPr id="6" name="Group 3">
            <a:extLst>
              <a:ext uri="{FF2B5EF4-FFF2-40B4-BE49-F238E27FC236}">
                <a16:creationId xmlns:a16="http://schemas.microsoft.com/office/drawing/2014/main" id="{16C80B73-EDB7-CD64-2680-D22D8BE0D790}"/>
              </a:ext>
            </a:extLst>
          </p:cNvPr>
          <p:cNvGrpSpPr/>
          <p:nvPr/>
        </p:nvGrpSpPr>
        <p:grpSpPr>
          <a:xfrm>
            <a:off x="784728" y="2671219"/>
            <a:ext cx="10599676" cy="3891178"/>
            <a:chOff x="0" y="0"/>
            <a:chExt cx="2547638" cy="2468741"/>
          </a:xfrm>
        </p:grpSpPr>
        <p:sp>
          <p:nvSpPr>
            <p:cNvPr id="8" name="Freeform 4">
              <a:extLst>
                <a:ext uri="{FF2B5EF4-FFF2-40B4-BE49-F238E27FC236}">
                  <a16:creationId xmlns:a16="http://schemas.microsoft.com/office/drawing/2014/main" id="{2D3EAE9C-361E-C79A-3B7A-928234DA5AD2}"/>
                </a:ext>
              </a:extLst>
            </p:cNvPr>
            <p:cNvSpPr/>
            <p:nvPr/>
          </p:nvSpPr>
          <p:spPr>
            <a:xfrm>
              <a:off x="0" y="0"/>
              <a:ext cx="2547638" cy="2468741"/>
            </a:xfrm>
            <a:custGeom>
              <a:avLst/>
              <a:gdLst/>
              <a:ahLst/>
              <a:cxnLst/>
              <a:rect l="l" t="t" r="r" b="b"/>
              <a:pathLst>
                <a:path w="2547638" h="2468741">
                  <a:moveTo>
                    <a:pt x="0" y="0"/>
                  </a:moveTo>
                  <a:lnTo>
                    <a:pt x="2547638" y="0"/>
                  </a:lnTo>
                  <a:lnTo>
                    <a:pt x="2547638" y="2468741"/>
                  </a:lnTo>
                  <a:lnTo>
                    <a:pt x="0" y="2468741"/>
                  </a:lnTo>
                  <a:close/>
                </a:path>
              </a:pathLst>
            </a:custGeom>
            <a:solidFill>
              <a:srgbClr val="FFFFFF"/>
            </a:solidFill>
          </p:spPr>
          <p:txBody>
            <a:bodyPr/>
            <a:lstStyle/>
            <a:p>
              <a:endParaRPr lang="en-US" sz="1200">
                <a:latin typeface="Cambria" panose="02040503050406030204" pitchFamily="18" charset="0"/>
                <a:ea typeface="Cambria" panose="02040503050406030204" pitchFamily="18" charset="0"/>
              </a:endParaRPr>
            </a:p>
          </p:txBody>
        </p:sp>
        <p:sp>
          <p:nvSpPr>
            <p:cNvPr id="9" name="TextBox 5">
              <a:extLst>
                <a:ext uri="{FF2B5EF4-FFF2-40B4-BE49-F238E27FC236}">
                  <a16:creationId xmlns:a16="http://schemas.microsoft.com/office/drawing/2014/main" id="{80C770DB-0837-B781-B3DC-8E497E2BC3B3}"/>
                </a:ext>
              </a:extLst>
            </p:cNvPr>
            <p:cNvSpPr txBox="1"/>
            <p:nvPr/>
          </p:nvSpPr>
          <p:spPr>
            <a:xfrm>
              <a:off x="0" y="-38100"/>
              <a:ext cx="2547638" cy="2506841"/>
            </a:xfrm>
            <a:prstGeom prst="rect">
              <a:avLst/>
            </a:prstGeom>
          </p:spPr>
          <p:txBody>
            <a:bodyPr lIns="47625" tIns="47625" rIns="47625" bIns="47625" rtlCol="0" anchor="ctr"/>
            <a:lstStyle/>
            <a:p>
              <a:pPr algn="ctr">
                <a:lnSpc>
                  <a:spcPts val="1837"/>
                </a:lnSpc>
                <a:spcBef>
                  <a:spcPct val="0"/>
                </a:spcBef>
              </a:pPr>
              <a:endParaRPr sz="1200">
                <a:latin typeface="Cambria" panose="02040503050406030204" pitchFamily="18" charset="0"/>
                <a:ea typeface="Cambria" panose="02040503050406030204" pitchFamily="18" charset="0"/>
              </a:endParaRPr>
            </a:p>
          </p:txBody>
        </p:sp>
      </p:grpSp>
      <p:pic>
        <p:nvPicPr>
          <p:cNvPr id="3" name="Picture 2">
            <a:extLst>
              <a:ext uri="{FF2B5EF4-FFF2-40B4-BE49-F238E27FC236}">
                <a16:creationId xmlns:a16="http://schemas.microsoft.com/office/drawing/2014/main" id="{AE04AE9B-0AC7-C6CE-A0BF-E8DFD60621A3}"/>
              </a:ext>
            </a:extLst>
          </p:cNvPr>
          <p:cNvPicPr>
            <a:picLocks noChangeAspect="1"/>
          </p:cNvPicPr>
          <p:nvPr/>
        </p:nvPicPr>
        <p:blipFill>
          <a:blip r:embed="rId4"/>
          <a:srcRect t="5395" r="729" b="5325"/>
          <a:stretch>
            <a:fillRect/>
          </a:stretch>
        </p:blipFill>
        <p:spPr>
          <a:xfrm>
            <a:off x="1557338" y="2671219"/>
            <a:ext cx="9077325" cy="3835658"/>
          </a:xfrm>
          <a:prstGeom prst="rect">
            <a:avLst/>
          </a:prstGeom>
        </p:spPr>
      </p:pic>
      <p:sp>
        <p:nvSpPr>
          <p:cNvPr id="16" name="TextBox 11">
            <a:extLst>
              <a:ext uri="{FF2B5EF4-FFF2-40B4-BE49-F238E27FC236}">
                <a16:creationId xmlns:a16="http://schemas.microsoft.com/office/drawing/2014/main" id="{B1B316B2-D0BD-2C66-64CB-EA6442042E95}"/>
              </a:ext>
            </a:extLst>
          </p:cNvPr>
          <p:cNvSpPr txBox="1"/>
          <p:nvPr/>
        </p:nvSpPr>
        <p:spPr>
          <a:xfrm>
            <a:off x="4312626" y="1094321"/>
            <a:ext cx="4272828" cy="1039900"/>
          </a:xfrm>
          <a:prstGeom prst="rect">
            <a:avLst/>
          </a:prstGeom>
        </p:spPr>
        <p:txBody>
          <a:bodyPr wrap="square" lIns="0" tIns="0" rIns="0" bIns="0" rtlCol="0" anchor="t">
            <a:spAutoFit/>
          </a:bodyPr>
          <a:lstStyle/>
          <a:p>
            <a:pPr>
              <a:lnSpc>
                <a:spcPts val="2800"/>
              </a:lnSpc>
            </a:pPr>
            <a:r>
              <a:rPr lang="en-US">
                <a:solidFill>
                  <a:srgbClr val="FFFFFF"/>
                </a:solidFill>
                <a:latin typeface="Cambria" panose="02040503050406030204" pitchFamily="18" charset="0"/>
                <a:ea typeface="Cambria" panose="02040503050406030204" pitchFamily="18" charset="0"/>
                <a:cs typeface="Roboto"/>
                <a:sym typeface="Roboto"/>
              </a:rPr>
              <a:t>Remember:</a:t>
            </a:r>
          </a:p>
          <a:p>
            <a:pPr marL="342900" indent="-342900">
              <a:lnSpc>
                <a:spcPts val="2800"/>
              </a:lnSpc>
              <a:buFont typeface="Arial" panose="020B0604020202020204" pitchFamily="34" charset="0"/>
              <a:buChar char="•"/>
            </a:pPr>
            <a:r>
              <a:rPr lang="en-US">
                <a:solidFill>
                  <a:srgbClr val="FFFFFF"/>
                </a:solidFill>
                <a:latin typeface="Cambria" panose="02040503050406030204" pitchFamily="18" charset="0"/>
                <a:ea typeface="Cambria" panose="02040503050406030204" pitchFamily="18" charset="0"/>
                <a:cs typeface="Roboto"/>
                <a:sym typeface="Roboto"/>
              </a:rPr>
              <a:t>Always check the signs to see if it says “visitor entrance” or “staff entrance”</a:t>
            </a:r>
          </a:p>
        </p:txBody>
      </p:sp>
      <p:sp>
        <p:nvSpPr>
          <p:cNvPr id="21" name="TextBox 11">
            <a:extLst>
              <a:ext uri="{FF2B5EF4-FFF2-40B4-BE49-F238E27FC236}">
                <a16:creationId xmlns:a16="http://schemas.microsoft.com/office/drawing/2014/main" id="{105919B7-7390-FE1F-A4FF-77A568C305F4}"/>
              </a:ext>
            </a:extLst>
          </p:cNvPr>
          <p:cNvSpPr txBox="1"/>
          <p:nvPr/>
        </p:nvSpPr>
        <p:spPr>
          <a:xfrm>
            <a:off x="8896350" y="1094321"/>
            <a:ext cx="3190875" cy="686663"/>
          </a:xfrm>
          <a:prstGeom prst="rect">
            <a:avLst/>
          </a:prstGeom>
        </p:spPr>
        <p:txBody>
          <a:bodyPr wrap="square" lIns="0" tIns="0" rIns="0" bIns="0" rtlCol="0" anchor="t">
            <a:spAutoFit/>
          </a:bodyPr>
          <a:lstStyle/>
          <a:p>
            <a:pPr>
              <a:lnSpc>
                <a:spcPts val="2800"/>
              </a:lnSpc>
            </a:pPr>
            <a:r>
              <a:rPr lang="en-US">
                <a:solidFill>
                  <a:srgbClr val="FFFFFF"/>
                </a:solidFill>
                <a:latin typeface="Cambria" panose="02040503050406030204" pitchFamily="18" charset="0"/>
                <a:ea typeface="Cambria" panose="02040503050406030204" pitchFamily="18" charset="0"/>
                <a:cs typeface="Roboto"/>
                <a:sym typeface="Roboto"/>
              </a:rPr>
              <a:t>Remember:</a:t>
            </a:r>
          </a:p>
          <a:p>
            <a:pPr marL="342900" indent="-342900">
              <a:lnSpc>
                <a:spcPts val="2800"/>
              </a:lnSpc>
              <a:buFont typeface="Arial" panose="020B0604020202020204" pitchFamily="34" charset="0"/>
              <a:buChar char="•"/>
            </a:pPr>
            <a:r>
              <a:rPr lang="en-US">
                <a:solidFill>
                  <a:srgbClr val="FFFFFF"/>
                </a:solidFill>
                <a:latin typeface="Cambria" panose="02040503050406030204" pitchFamily="18" charset="0"/>
                <a:ea typeface="Cambria" panose="02040503050406030204" pitchFamily="18" charset="0"/>
                <a:cs typeface="Roboto"/>
                <a:sym typeface="Roboto"/>
              </a:rPr>
              <a:t>You can always ask for help</a:t>
            </a:r>
          </a:p>
        </p:txBody>
      </p:sp>
      <p:sp>
        <p:nvSpPr>
          <p:cNvPr id="24" name="AutoShape 2">
            <a:extLst>
              <a:ext uri="{FF2B5EF4-FFF2-40B4-BE49-F238E27FC236}">
                <a16:creationId xmlns:a16="http://schemas.microsoft.com/office/drawing/2014/main" id="{4E577F1B-44AD-7F21-3166-FF3F0EEA2F0D}"/>
              </a:ext>
            </a:extLst>
          </p:cNvPr>
          <p:cNvSpPr/>
          <p:nvPr/>
        </p:nvSpPr>
        <p:spPr>
          <a:xfrm flipV="1">
            <a:off x="341117" y="849694"/>
            <a:ext cx="7406640" cy="0"/>
          </a:xfrm>
          <a:prstGeom prst="line">
            <a:avLst/>
          </a:prstGeom>
          <a:ln w="50800" cap="flat">
            <a:solidFill>
              <a:srgbClr val="C79D4F"/>
            </a:solidFill>
            <a:prstDash val="solid"/>
            <a:headEnd type="none" w="sm" len="sm"/>
            <a:tailEnd type="none" w="sm" len="sm"/>
          </a:ln>
        </p:spPr>
        <p:txBody>
          <a:bodyPr/>
          <a:lstStyle/>
          <a:p>
            <a:endParaRPr lang="en-US" sz="1434">
              <a:latin typeface="Cambria" panose="02040503050406030204" pitchFamily="18" charset="0"/>
              <a:ea typeface="Cambria" panose="02040503050406030204" pitchFamily="18" charset="0"/>
              <a:cs typeface="Calibri"/>
            </a:endParaRPr>
          </a:p>
        </p:txBody>
      </p:sp>
      <p:sp>
        <p:nvSpPr>
          <p:cNvPr id="27" name="Oval 26">
            <a:extLst>
              <a:ext uri="{FF2B5EF4-FFF2-40B4-BE49-F238E27FC236}">
                <a16:creationId xmlns:a16="http://schemas.microsoft.com/office/drawing/2014/main" id="{7613F0F5-4825-9FDF-45AE-AE32F1E2568B}"/>
              </a:ext>
            </a:extLst>
          </p:cNvPr>
          <p:cNvSpPr/>
          <p:nvPr/>
        </p:nvSpPr>
        <p:spPr>
          <a:xfrm>
            <a:off x="7231780" y="2852572"/>
            <a:ext cx="1201020" cy="1152856"/>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40506812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363DF3-9ABD-175D-0BE7-6D5E240FC81F}"/>
            </a:ext>
          </a:extLst>
        </p:cNvPr>
        <p:cNvGrpSpPr/>
        <p:nvPr/>
      </p:nvGrpSpPr>
      <p:grpSpPr>
        <a:xfrm>
          <a:off x="0" y="0"/>
          <a:ext cx="0" cy="0"/>
          <a:chOff x="0" y="0"/>
          <a:chExt cx="0" cy="0"/>
        </a:xfrm>
      </p:grpSpPr>
      <p:sp>
        <p:nvSpPr>
          <p:cNvPr id="4" name="Freeform 2">
            <a:extLst>
              <a:ext uri="{FF2B5EF4-FFF2-40B4-BE49-F238E27FC236}">
                <a16:creationId xmlns:a16="http://schemas.microsoft.com/office/drawing/2014/main" id="{752134E5-1E9E-1F31-782A-931EB9C24424}"/>
              </a:ext>
            </a:extLst>
          </p:cNvPr>
          <p:cNvSpPr/>
          <p:nvPr/>
        </p:nvSpPr>
        <p:spPr>
          <a:xfrm rot="16200000">
            <a:off x="3900488" y="-1433513"/>
            <a:ext cx="4391025" cy="12192000"/>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3"/>
            <a:stretch>
              <a:fillRect l="-33369" t="-93" r="-88756" b="94"/>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cs typeface="+mn-cs"/>
            </a:endParaRPr>
          </a:p>
        </p:txBody>
      </p:sp>
      <p:grpSp>
        <p:nvGrpSpPr>
          <p:cNvPr id="6" name="Group 3">
            <a:extLst>
              <a:ext uri="{FF2B5EF4-FFF2-40B4-BE49-F238E27FC236}">
                <a16:creationId xmlns:a16="http://schemas.microsoft.com/office/drawing/2014/main" id="{25D67C06-D4A8-105B-75E7-A433AC2C716A}"/>
              </a:ext>
            </a:extLst>
          </p:cNvPr>
          <p:cNvGrpSpPr/>
          <p:nvPr/>
        </p:nvGrpSpPr>
        <p:grpSpPr>
          <a:xfrm>
            <a:off x="784728" y="2671219"/>
            <a:ext cx="10599676" cy="3891178"/>
            <a:chOff x="0" y="0"/>
            <a:chExt cx="2547638" cy="2468741"/>
          </a:xfrm>
        </p:grpSpPr>
        <p:sp>
          <p:nvSpPr>
            <p:cNvPr id="8" name="Freeform 4">
              <a:extLst>
                <a:ext uri="{FF2B5EF4-FFF2-40B4-BE49-F238E27FC236}">
                  <a16:creationId xmlns:a16="http://schemas.microsoft.com/office/drawing/2014/main" id="{A09EA4A9-FA21-EDAE-D0C0-AD1D41D786D2}"/>
                </a:ext>
              </a:extLst>
            </p:cNvPr>
            <p:cNvSpPr/>
            <p:nvPr/>
          </p:nvSpPr>
          <p:spPr>
            <a:xfrm>
              <a:off x="0" y="0"/>
              <a:ext cx="2547638" cy="2468741"/>
            </a:xfrm>
            <a:custGeom>
              <a:avLst/>
              <a:gdLst/>
              <a:ahLst/>
              <a:cxnLst/>
              <a:rect l="l" t="t" r="r" b="b"/>
              <a:pathLst>
                <a:path w="2547638" h="2468741">
                  <a:moveTo>
                    <a:pt x="0" y="0"/>
                  </a:moveTo>
                  <a:lnTo>
                    <a:pt x="2547638" y="0"/>
                  </a:lnTo>
                  <a:lnTo>
                    <a:pt x="2547638" y="2468741"/>
                  </a:lnTo>
                  <a:lnTo>
                    <a:pt x="0" y="2468741"/>
                  </a:lnTo>
                  <a:close/>
                </a:path>
              </a:pathLst>
            </a:custGeom>
            <a:solidFill>
              <a:srgbClr val="FFFFFF"/>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9" name="TextBox 5">
              <a:extLst>
                <a:ext uri="{FF2B5EF4-FFF2-40B4-BE49-F238E27FC236}">
                  <a16:creationId xmlns:a16="http://schemas.microsoft.com/office/drawing/2014/main" id="{E32A4148-CDB8-139F-9D72-C92E4F0550CD}"/>
                </a:ext>
              </a:extLst>
            </p:cNvPr>
            <p:cNvSpPr txBox="1"/>
            <p:nvPr/>
          </p:nvSpPr>
          <p:spPr>
            <a:xfrm>
              <a:off x="0" y="-38100"/>
              <a:ext cx="2547638" cy="2506841"/>
            </a:xfrm>
            <a:prstGeom prst="rect">
              <a:avLst/>
            </a:prstGeom>
          </p:spPr>
          <p:txBody>
            <a:bodyPr lIns="47625" tIns="47625" rIns="47625" bIns="47625" rtlCol="0" anchor="ctr"/>
            <a:lstStyle/>
            <a:p>
              <a:pPr marL="0" marR="0" lvl="0" indent="0" algn="ctr" defTabSz="914400" rtl="0" eaLnBrk="1" fontAlgn="auto" latinLnBrk="0" hangingPunct="1">
                <a:lnSpc>
                  <a:spcPts val="1837"/>
                </a:lnSpc>
                <a:spcBef>
                  <a:spcPct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cs typeface="+mn-cs"/>
              </a:endParaRPr>
            </a:p>
          </p:txBody>
        </p:sp>
      </p:grpSp>
      <p:pic>
        <p:nvPicPr>
          <p:cNvPr id="3" name="Picture 2">
            <a:extLst>
              <a:ext uri="{FF2B5EF4-FFF2-40B4-BE49-F238E27FC236}">
                <a16:creationId xmlns:a16="http://schemas.microsoft.com/office/drawing/2014/main" id="{8E54E629-FEB9-3D21-A32A-A6630FD212CD}"/>
              </a:ext>
            </a:extLst>
          </p:cNvPr>
          <p:cNvPicPr>
            <a:picLocks noChangeAspect="1"/>
          </p:cNvPicPr>
          <p:nvPr/>
        </p:nvPicPr>
        <p:blipFill>
          <a:blip r:embed="rId4"/>
          <a:srcRect t="5395" r="729" b="5325"/>
          <a:stretch>
            <a:fillRect/>
          </a:stretch>
        </p:blipFill>
        <p:spPr>
          <a:xfrm>
            <a:off x="1557338" y="2671219"/>
            <a:ext cx="9077325" cy="3835658"/>
          </a:xfrm>
          <a:prstGeom prst="rect">
            <a:avLst/>
          </a:prstGeom>
        </p:spPr>
      </p:pic>
      <p:grpSp>
        <p:nvGrpSpPr>
          <p:cNvPr id="2" name="Group 9">
            <a:extLst>
              <a:ext uri="{FF2B5EF4-FFF2-40B4-BE49-F238E27FC236}">
                <a16:creationId xmlns:a16="http://schemas.microsoft.com/office/drawing/2014/main" id="{C6B016F0-B868-BA33-8365-BA6AB4A4D6ED}"/>
              </a:ext>
            </a:extLst>
          </p:cNvPr>
          <p:cNvGrpSpPr/>
          <p:nvPr/>
        </p:nvGrpSpPr>
        <p:grpSpPr>
          <a:xfrm rot="16200000">
            <a:off x="4996227" y="-5024269"/>
            <a:ext cx="2199580" cy="12192034"/>
            <a:chOff x="0" y="0"/>
            <a:chExt cx="13751688" cy="9934715"/>
          </a:xfrm>
        </p:grpSpPr>
        <p:sp>
          <p:nvSpPr>
            <p:cNvPr id="7" name="Freeform 10">
              <a:extLst>
                <a:ext uri="{FF2B5EF4-FFF2-40B4-BE49-F238E27FC236}">
                  <a16:creationId xmlns:a16="http://schemas.microsoft.com/office/drawing/2014/main" id="{0424457E-586E-73BF-B55D-734F4D7844B0}"/>
                </a:ext>
              </a:extLst>
            </p:cNvPr>
            <p:cNvSpPr/>
            <p:nvPr/>
          </p:nvSpPr>
          <p:spPr>
            <a:xfrm>
              <a:off x="0" y="0"/>
              <a:ext cx="13751688" cy="9934715"/>
            </a:xfrm>
            <a:custGeom>
              <a:avLst/>
              <a:gdLst/>
              <a:ahLst/>
              <a:cxnLst/>
              <a:rect l="l" t="t" r="r" b="b"/>
              <a:pathLst>
                <a:path w="13751688" h="9934715">
                  <a:moveTo>
                    <a:pt x="13751688" y="0"/>
                  </a:moveTo>
                  <a:lnTo>
                    <a:pt x="0" y="0"/>
                  </a:lnTo>
                  <a:lnTo>
                    <a:pt x="0" y="9934715"/>
                  </a:lnTo>
                  <a:lnTo>
                    <a:pt x="13751688" y="9934715"/>
                  </a:lnTo>
                  <a:close/>
                </a:path>
              </a:pathLst>
            </a:custGeom>
            <a:solidFill>
              <a:srgbClr val="383F7F"/>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cs typeface="+mn-cs"/>
              </a:endParaRPr>
            </a:p>
          </p:txBody>
        </p:sp>
      </p:grpSp>
      <p:sp>
        <p:nvSpPr>
          <p:cNvPr id="10" name="TextBox 11">
            <a:extLst>
              <a:ext uri="{FF2B5EF4-FFF2-40B4-BE49-F238E27FC236}">
                <a16:creationId xmlns:a16="http://schemas.microsoft.com/office/drawing/2014/main" id="{56C7167C-6FF0-D6A0-5886-752D8BC69244}"/>
              </a:ext>
            </a:extLst>
          </p:cNvPr>
          <p:cNvSpPr txBox="1"/>
          <p:nvPr/>
        </p:nvSpPr>
        <p:spPr>
          <a:xfrm>
            <a:off x="341116" y="1094321"/>
            <a:ext cx="5110525" cy="1077218"/>
          </a:xfrm>
          <a:prstGeom prst="rect">
            <a:avLst/>
          </a:prstGeom>
        </p:spPr>
        <p:txBody>
          <a:bodyPr wrap="square" lIns="0" tIns="0" rIns="0" bIns="0" rtlCol="0" anchor="t">
            <a:spAutoFit/>
          </a:bodyPr>
          <a:lstStyle/>
          <a:p>
            <a:pPr marL="0" marR="0" lvl="0" indent="0" algn="l" defTabSz="914400" rtl="0" eaLnBrk="1" fontAlgn="auto" latinLnBrk="0" hangingPunct="1">
              <a:lnSpc>
                <a:spcPts val="2800"/>
              </a:lnSpc>
              <a:spcBef>
                <a:spcPts val="0"/>
              </a:spcBef>
              <a:spcAft>
                <a:spcPts val="0"/>
              </a:spcAft>
              <a:buClrTx/>
              <a:buSzTx/>
              <a:buFontTx/>
              <a:buNone/>
              <a:tabLst/>
              <a:defRPr/>
            </a:pPr>
            <a:r>
              <a:rPr kumimoji="0" lang="en-US" sz="2400" b="0" i="0" u="none" strike="noStrike" kern="1200" cap="none" spc="0" normalizeH="0" baseline="0" noProof="0">
                <a:ln>
                  <a:noFill/>
                </a:ln>
                <a:solidFill>
                  <a:srgbClr val="FFFFFF"/>
                </a:solidFill>
                <a:effectLst/>
                <a:uLnTx/>
                <a:uFillTx/>
                <a:latin typeface="Cambria" panose="02040503050406030204" pitchFamily="18" charset="0"/>
                <a:ea typeface="Cambria" panose="02040503050406030204" pitchFamily="18" charset="0"/>
                <a:cs typeface="Roboto"/>
                <a:sym typeface="Roboto"/>
              </a:rPr>
              <a:t>Between buildings</a:t>
            </a:r>
          </a:p>
          <a:p>
            <a:pPr marL="342900" marR="0" lvl="0" indent="-342900" algn="l" defTabSz="914400" rtl="0" eaLnBrk="1" fontAlgn="auto" latinLnBrk="0" hangingPunct="1">
              <a:lnSpc>
                <a:spcPts val="2800"/>
              </a:lnSpc>
              <a:spcBef>
                <a:spcPts val="0"/>
              </a:spcBef>
              <a:spcAft>
                <a:spcPts val="0"/>
              </a:spcAft>
              <a:buClrTx/>
              <a:buSzTx/>
              <a:buFont typeface="Arial" panose="020B0604020202020204" pitchFamily="34" charset="0"/>
              <a:buChar char="•"/>
              <a:tabLst/>
              <a:defRPr/>
            </a:pPr>
            <a:r>
              <a:rPr kumimoji="0" lang="en-US" sz="2400" b="1" i="0" u="none" strike="noStrike" kern="1200" cap="none" spc="0" normalizeH="0" baseline="0" noProof="0">
                <a:ln>
                  <a:noFill/>
                </a:ln>
                <a:solidFill>
                  <a:srgbClr val="FFFFFF"/>
                </a:solidFill>
                <a:effectLst/>
                <a:uLnTx/>
                <a:uFillTx/>
                <a:latin typeface="Cambria" panose="02040503050406030204" pitchFamily="18" charset="0"/>
                <a:ea typeface="Cambria" panose="02040503050406030204" pitchFamily="18" charset="0"/>
                <a:cs typeface="Roboto"/>
                <a:sym typeface="Roboto"/>
              </a:rPr>
              <a:t>Open but can be confusing</a:t>
            </a:r>
          </a:p>
          <a:p>
            <a:pPr marL="342900" marR="0" lvl="0" indent="-342900" algn="l" defTabSz="914400" rtl="0" eaLnBrk="1" fontAlgn="auto" latinLnBrk="0" hangingPunct="1">
              <a:lnSpc>
                <a:spcPts val="28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a:ln>
                <a:noFill/>
              </a:ln>
              <a:solidFill>
                <a:srgbClr val="FFFFFF"/>
              </a:solidFill>
              <a:effectLst/>
              <a:uLnTx/>
              <a:uFillTx/>
              <a:latin typeface="Cambria" panose="02040503050406030204" pitchFamily="18" charset="0"/>
              <a:ea typeface="Cambria" panose="02040503050406030204" pitchFamily="18" charset="0"/>
              <a:cs typeface="Roboto"/>
              <a:sym typeface="Roboto"/>
            </a:endParaRPr>
          </a:p>
        </p:txBody>
      </p:sp>
      <p:sp>
        <p:nvSpPr>
          <p:cNvPr id="11" name="TextBox 18">
            <a:extLst>
              <a:ext uri="{FF2B5EF4-FFF2-40B4-BE49-F238E27FC236}">
                <a16:creationId xmlns:a16="http://schemas.microsoft.com/office/drawing/2014/main" id="{44F45591-647E-12BC-5311-5320D144BF01}"/>
              </a:ext>
            </a:extLst>
          </p:cNvPr>
          <p:cNvSpPr txBox="1"/>
          <p:nvPr/>
        </p:nvSpPr>
        <p:spPr>
          <a:xfrm>
            <a:off x="313268" y="146361"/>
            <a:ext cx="8454811" cy="813968"/>
          </a:xfrm>
          <a:prstGeom prst="rect">
            <a:avLst/>
          </a:prstGeom>
        </p:spPr>
        <p:txBody>
          <a:bodyPr lIns="0" tIns="0" rIns="0" bIns="0" rtlCol="0" anchor="t"/>
          <a:lstStyle/>
          <a:p>
            <a:pPr marL="0" marR="0" lvl="0" indent="0" algn="l" defTabSz="914400" rtl="0" eaLnBrk="1" fontAlgn="auto" latinLnBrk="0" hangingPunct="1">
              <a:lnSpc>
                <a:spcPts val="4799"/>
              </a:lnSpc>
              <a:spcBef>
                <a:spcPts val="0"/>
              </a:spcBef>
              <a:spcAft>
                <a:spcPts val="0"/>
              </a:spcAft>
              <a:buClrTx/>
              <a:buSzTx/>
              <a:buFontTx/>
              <a:buNone/>
              <a:tabLst/>
              <a:defRPr/>
            </a:pPr>
            <a:r>
              <a:rPr kumimoji="0" lang="en-US" sz="4000" b="1"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Calibri" panose="020F0502020204030204" pitchFamily="34" charset="0"/>
                <a:sym typeface="Roboto Slab Bold"/>
              </a:rPr>
              <a:t>Congressional Tunnels</a:t>
            </a:r>
          </a:p>
        </p:txBody>
      </p:sp>
      <p:sp>
        <p:nvSpPr>
          <p:cNvPr id="12" name="TextBox 11">
            <a:extLst>
              <a:ext uri="{FF2B5EF4-FFF2-40B4-BE49-F238E27FC236}">
                <a16:creationId xmlns:a16="http://schemas.microsoft.com/office/drawing/2014/main" id="{F4B57416-7134-5B2A-D16E-DA17763FF7E7}"/>
              </a:ext>
            </a:extLst>
          </p:cNvPr>
          <p:cNvSpPr txBox="1"/>
          <p:nvPr/>
        </p:nvSpPr>
        <p:spPr>
          <a:xfrm>
            <a:off x="4700888" y="1119589"/>
            <a:ext cx="5501934" cy="718145"/>
          </a:xfrm>
          <a:prstGeom prst="rect">
            <a:avLst/>
          </a:prstGeom>
        </p:spPr>
        <p:txBody>
          <a:bodyPr wrap="square" lIns="0" tIns="0" rIns="0" bIns="0" rtlCol="0" anchor="t">
            <a:spAutoFit/>
          </a:bodyPr>
          <a:lstStyle/>
          <a:p>
            <a:pPr marL="0" marR="0" lvl="0" indent="0" algn="l" defTabSz="914400" rtl="0" eaLnBrk="1" fontAlgn="auto" latinLnBrk="0" hangingPunct="1">
              <a:lnSpc>
                <a:spcPts val="2800"/>
              </a:lnSpc>
              <a:spcBef>
                <a:spcPts val="0"/>
              </a:spcBef>
              <a:spcAft>
                <a:spcPts val="0"/>
              </a:spcAft>
              <a:buClrTx/>
              <a:buSzTx/>
              <a:buFontTx/>
              <a:buNone/>
              <a:tabLst/>
              <a:defRPr/>
            </a:pPr>
            <a:r>
              <a:rPr kumimoji="0" lang="en-US" sz="2400" b="0" i="0" u="none" strike="noStrike" kern="1200" cap="none" spc="0" normalizeH="0" baseline="0" noProof="0">
                <a:ln>
                  <a:noFill/>
                </a:ln>
                <a:solidFill>
                  <a:srgbClr val="FFFFFF"/>
                </a:solidFill>
                <a:effectLst/>
                <a:uLnTx/>
                <a:uFillTx/>
                <a:latin typeface="Cambria" panose="02040503050406030204" pitchFamily="18" charset="0"/>
                <a:ea typeface="Cambria" panose="02040503050406030204" pitchFamily="18" charset="0"/>
                <a:cs typeface="Roboto"/>
                <a:sym typeface="Roboto"/>
              </a:rPr>
              <a:t>Between Senate &amp; House Side:</a:t>
            </a:r>
          </a:p>
          <a:p>
            <a:pPr marL="342900" marR="0" lvl="0" indent="-342900" algn="l" defTabSz="914400" rtl="0" eaLnBrk="1" fontAlgn="auto" latinLnBrk="0" hangingPunct="1">
              <a:lnSpc>
                <a:spcPts val="2800"/>
              </a:lnSpc>
              <a:spcBef>
                <a:spcPts val="0"/>
              </a:spcBef>
              <a:spcAft>
                <a:spcPts val="0"/>
              </a:spcAft>
              <a:buClrTx/>
              <a:buSzTx/>
              <a:buFont typeface="Arial" panose="020B0604020202020204" pitchFamily="34" charset="0"/>
              <a:buChar char="•"/>
              <a:tabLst/>
              <a:defRPr/>
            </a:pPr>
            <a:r>
              <a:rPr kumimoji="0" lang="en-US" sz="2400" b="1" i="0" u="none" strike="noStrike" kern="1200" cap="none" spc="0" normalizeH="0" baseline="0" noProof="0">
                <a:ln>
                  <a:noFill/>
                </a:ln>
                <a:solidFill>
                  <a:srgbClr val="FFFFFF"/>
                </a:solidFill>
                <a:effectLst/>
                <a:uLnTx/>
                <a:uFillTx/>
                <a:latin typeface="Cambria" panose="02040503050406030204" pitchFamily="18" charset="0"/>
                <a:ea typeface="Cambria" panose="02040503050406030204" pitchFamily="18" charset="0"/>
                <a:cs typeface="Roboto"/>
                <a:sym typeface="Roboto"/>
              </a:rPr>
              <a:t>Requires an escort</a:t>
            </a:r>
          </a:p>
        </p:txBody>
      </p:sp>
      <p:sp>
        <p:nvSpPr>
          <p:cNvPr id="17" name="AutoShape 2">
            <a:extLst>
              <a:ext uri="{FF2B5EF4-FFF2-40B4-BE49-F238E27FC236}">
                <a16:creationId xmlns:a16="http://schemas.microsoft.com/office/drawing/2014/main" id="{29C32586-6CEE-D49B-3D7E-DDAB0B2D0756}"/>
              </a:ext>
            </a:extLst>
          </p:cNvPr>
          <p:cNvSpPr/>
          <p:nvPr/>
        </p:nvSpPr>
        <p:spPr>
          <a:xfrm flipV="1">
            <a:off x="341117" y="849694"/>
            <a:ext cx="7406640" cy="0"/>
          </a:xfrm>
          <a:prstGeom prst="line">
            <a:avLst/>
          </a:prstGeom>
          <a:ln w="50800" cap="flat">
            <a:solidFill>
              <a:srgbClr val="C79D4F"/>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34"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cs typeface="Calibri"/>
            </a:endParaRPr>
          </a:p>
        </p:txBody>
      </p:sp>
      <p:sp>
        <p:nvSpPr>
          <p:cNvPr id="18" name="Rectangle 17">
            <a:extLst>
              <a:ext uri="{FF2B5EF4-FFF2-40B4-BE49-F238E27FC236}">
                <a16:creationId xmlns:a16="http://schemas.microsoft.com/office/drawing/2014/main" id="{57A675CD-D47D-FE89-37B8-EC7E2EF55661}"/>
              </a:ext>
            </a:extLst>
          </p:cNvPr>
          <p:cNvSpPr/>
          <p:nvPr/>
        </p:nvSpPr>
        <p:spPr>
          <a:xfrm>
            <a:off x="5111280" y="3591920"/>
            <a:ext cx="1157439" cy="380640"/>
          </a:xfrm>
          <a:prstGeom prst="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6813C909-8365-DA17-9DE5-CD8B78955597}"/>
              </a:ext>
            </a:extLst>
          </p:cNvPr>
          <p:cNvSpPr/>
          <p:nvPr/>
        </p:nvSpPr>
        <p:spPr>
          <a:xfrm>
            <a:off x="5111279" y="5627666"/>
            <a:ext cx="1157439" cy="380640"/>
          </a:xfrm>
          <a:prstGeom prst="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0D867ADE-ED1B-A0CC-0F44-F2BEC6B7F68C}"/>
              </a:ext>
            </a:extLst>
          </p:cNvPr>
          <p:cNvSpPr/>
          <p:nvPr/>
        </p:nvSpPr>
        <p:spPr>
          <a:xfrm rot="19829621">
            <a:off x="6692914" y="3401600"/>
            <a:ext cx="1157439" cy="380640"/>
          </a:xfrm>
          <a:prstGeom prst="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C8F7E3BC-4E07-EFF8-CF94-83612F1488C8}"/>
              </a:ext>
            </a:extLst>
          </p:cNvPr>
          <p:cNvSpPr/>
          <p:nvPr/>
        </p:nvSpPr>
        <p:spPr>
          <a:xfrm>
            <a:off x="7548881" y="5542541"/>
            <a:ext cx="1430368" cy="550890"/>
          </a:xfrm>
          <a:prstGeom prst="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6711682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D184E4-E716-E784-7B9A-2C5DA27AF00D}"/>
            </a:ext>
          </a:extLst>
        </p:cNvPr>
        <p:cNvGrpSpPr/>
        <p:nvPr/>
      </p:nvGrpSpPr>
      <p:grpSpPr>
        <a:xfrm>
          <a:off x="0" y="0"/>
          <a:ext cx="0" cy="0"/>
          <a:chOff x="0" y="0"/>
          <a:chExt cx="0" cy="0"/>
        </a:xfrm>
      </p:grpSpPr>
      <p:grpSp>
        <p:nvGrpSpPr>
          <p:cNvPr id="2" name="Group 9">
            <a:extLst>
              <a:ext uri="{FF2B5EF4-FFF2-40B4-BE49-F238E27FC236}">
                <a16:creationId xmlns:a16="http://schemas.microsoft.com/office/drawing/2014/main" id="{80A1A924-5A06-BC40-7DF1-581C24B24FBD}"/>
              </a:ext>
            </a:extLst>
          </p:cNvPr>
          <p:cNvGrpSpPr/>
          <p:nvPr/>
        </p:nvGrpSpPr>
        <p:grpSpPr>
          <a:xfrm rot="16200000">
            <a:off x="4996227" y="-5024269"/>
            <a:ext cx="2199580" cy="12192034"/>
            <a:chOff x="0" y="0"/>
            <a:chExt cx="13751688" cy="9934715"/>
          </a:xfrm>
        </p:grpSpPr>
        <p:sp>
          <p:nvSpPr>
            <p:cNvPr id="7" name="Freeform 10">
              <a:extLst>
                <a:ext uri="{FF2B5EF4-FFF2-40B4-BE49-F238E27FC236}">
                  <a16:creationId xmlns:a16="http://schemas.microsoft.com/office/drawing/2014/main" id="{C01EA128-CEE3-64CC-EC79-167C7B71BD4B}"/>
                </a:ext>
              </a:extLst>
            </p:cNvPr>
            <p:cNvSpPr/>
            <p:nvPr/>
          </p:nvSpPr>
          <p:spPr>
            <a:xfrm>
              <a:off x="0" y="0"/>
              <a:ext cx="13751688" cy="9934715"/>
            </a:xfrm>
            <a:custGeom>
              <a:avLst/>
              <a:gdLst/>
              <a:ahLst/>
              <a:cxnLst/>
              <a:rect l="l" t="t" r="r" b="b"/>
              <a:pathLst>
                <a:path w="13751688" h="9934715">
                  <a:moveTo>
                    <a:pt x="13751688" y="0"/>
                  </a:moveTo>
                  <a:lnTo>
                    <a:pt x="0" y="0"/>
                  </a:lnTo>
                  <a:lnTo>
                    <a:pt x="0" y="9934715"/>
                  </a:lnTo>
                  <a:lnTo>
                    <a:pt x="13751688" y="9934715"/>
                  </a:lnTo>
                  <a:close/>
                </a:path>
              </a:pathLst>
            </a:custGeom>
            <a:solidFill>
              <a:srgbClr val="383F7F"/>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cs typeface="+mn-cs"/>
              </a:endParaRPr>
            </a:p>
          </p:txBody>
        </p:sp>
      </p:grpSp>
      <p:sp>
        <p:nvSpPr>
          <p:cNvPr id="10" name="TextBox 11">
            <a:extLst>
              <a:ext uri="{FF2B5EF4-FFF2-40B4-BE49-F238E27FC236}">
                <a16:creationId xmlns:a16="http://schemas.microsoft.com/office/drawing/2014/main" id="{E37739EF-2B7F-7D9C-8933-E4E4756A619D}"/>
              </a:ext>
            </a:extLst>
          </p:cNvPr>
          <p:cNvSpPr txBox="1"/>
          <p:nvPr/>
        </p:nvSpPr>
        <p:spPr>
          <a:xfrm>
            <a:off x="341116" y="1094321"/>
            <a:ext cx="5110525" cy="1077218"/>
          </a:xfrm>
          <a:prstGeom prst="rect">
            <a:avLst/>
          </a:prstGeom>
        </p:spPr>
        <p:txBody>
          <a:bodyPr wrap="square" lIns="0" tIns="0" rIns="0" bIns="0" rtlCol="0" anchor="t">
            <a:spAutoFit/>
          </a:bodyPr>
          <a:lstStyle/>
          <a:p>
            <a:pPr marL="0" marR="0" lvl="0" indent="0" algn="l" defTabSz="914400" rtl="0" eaLnBrk="1" fontAlgn="auto" latinLnBrk="0" hangingPunct="1">
              <a:lnSpc>
                <a:spcPts val="2800"/>
              </a:lnSpc>
              <a:spcBef>
                <a:spcPts val="0"/>
              </a:spcBef>
              <a:spcAft>
                <a:spcPts val="0"/>
              </a:spcAft>
              <a:buClrTx/>
              <a:buSzTx/>
              <a:buFontTx/>
              <a:buNone/>
              <a:tabLst/>
              <a:defRPr/>
            </a:pPr>
            <a:r>
              <a:rPr kumimoji="0" lang="en-US" sz="2400" b="0" i="0" u="none" strike="noStrike" kern="1200" cap="none" spc="0" normalizeH="0" baseline="0" noProof="0">
                <a:ln>
                  <a:noFill/>
                </a:ln>
                <a:solidFill>
                  <a:srgbClr val="FFFFFF"/>
                </a:solidFill>
                <a:effectLst/>
                <a:uLnTx/>
                <a:uFillTx/>
                <a:latin typeface="Cambria" panose="02040503050406030204" pitchFamily="18" charset="0"/>
                <a:ea typeface="Cambria" panose="02040503050406030204" pitchFamily="18" charset="0"/>
                <a:cs typeface="Roboto"/>
                <a:sym typeface="Roboto"/>
              </a:rPr>
              <a:t>Between buildings</a:t>
            </a:r>
          </a:p>
          <a:p>
            <a:pPr marL="342900" marR="0" lvl="0" indent="-342900" algn="l" defTabSz="914400" rtl="0" eaLnBrk="1" fontAlgn="auto" latinLnBrk="0" hangingPunct="1">
              <a:lnSpc>
                <a:spcPts val="2800"/>
              </a:lnSpc>
              <a:spcBef>
                <a:spcPts val="0"/>
              </a:spcBef>
              <a:spcAft>
                <a:spcPts val="0"/>
              </a:spcAft>
              <a:buClrTx/>
              <a:buSzTx/>
              <a:buFont typeface="Arial" panose="020B0604020202020204" pitchFamily="34" charset="0"/>
              <a:buChar char="•"/>
              <a:tabLst/>
              <a:defRPr/>
            </a:pPr>
            <a:r>
              <a:rPr kumimoji="0" lang="en-US" sz="2400" b="1" i="0" u="none" strike="noStrike" kern="1200" cap="none" spc="0" normalizeH="0" baseline="0" noProof="0">
                <a:ln>
                  <a:noFill/>
                </a:ln>
                <a:solidFill>
                  <a:srgbClr val="FFFFFF"/>
                </a:solidFill>
                <a:effectLst/>
                <a:uLnTx/>
                <a:uFillTx/>
                <a:latin typeface="Cambria" panose="02040503050406030204" pitchFamily="18" charset="0"/>
                <a:ea typeface="Cambria" panose="02040503050406030204" pitchFamily="18" charset="0"/>
                <a:cs typeface="Roboto"/>
                <a:sym typeface="Roboto"/>
              </a:rPr>
              <a:t>Open but can be confusing</a:t>
            </a:r>
          </a:p>
          <a:p>
            <a:pPr marL="342900" marR="0" lvl="0" indent="-342900" algn="l" defTabSz="914400" rtl="0" eaLnBrk="1" fontAlgn="auto" latinLnBrk="0" hangingPunct="1">
              <a:lnSpc>
                <a:spcPts val="28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a:ln>
                <a:noFill/>
              </a:ln>
              <a:solidFill>
                <a:srgbClr val="FFFFFF"/>
              </a:solidFill>
              <a:effectLst/>
              <a:uLnTx/>
              <a:uFillTx/>
              <a:latin typeface="Cambria" panose="02040503050406030204" pitchFamily="18" charset="0"/>
              <a:ea typeface="Cambria" panose="02040503050406030204" pitchFamily="18" charset="0"/>
              <a:cs typeface="Roboto"/>
              <a:sym typeface="Roboto"/>
            </a:endParaRPr>
          </a:p>
        </p:txBody>
      </p:sp>
      <p:sp>
        <p:nvSpPr>
          <p:cNvPr id="11" name="TextBox 18">
            <a:extLst>
              <a:ext uri="{FF2B5EF4-FFF2-40B4-BE49-F238E27FC236}">
                <a16:creationId xmlns:a16="http://schemas.microsoft.com/office/drawing/2014/main" id="{4726788C-0B1D-795E-60CF-B32425744AD8}"/>
              </a:ext>
            </a:extLst>
          </p:cNvPr>
          <p:cNvSpPr txBox="1"/>
          <p:nvPr/>
        </p:nvSpPr>
        <p:spPr>
          <a:xfrm>
            <a:off x="313268" y="146361"/>
            <a:ext cx="8454811" cy="813968"/>
          </a:xfrm>
          <a:prstGeom prst="rect">
            <a:avLst/>
          </a:prstGeom>
        </p:spPr>
        <p:txBody>
          <a:bodyPr lIns="0" tIns="0" rIns="0" bIns="0" rtlCol="0" anchor="t"/>
          <a:lstStyle/>
          <a:p>
            <a:pPr marL="0" marR="0" lvl="0" indent="0" algn="l" defTabSz="914400" rtl="0" eaLnBrk="1" fontAlgn="auto" latinLnBrk="0" hangingPunct="1">
              <a:lnSpc>
                <a:spcPts val="4799"/>
              </a:lnSpc>
              <a:spcBef>
                <a:spcPts val="0"/>
              </a:spcBef>
              <a:spcAft>
                <a:spcPts val="0"/>
              </a:spcAft>
              <a:buClrTx/>
              <a:buSzTx/>
              <a:buFontTx/>
              <a:buNone/>
              <a:tabLst/>
              <a:defRPr/>
            </a:pPr>
            <a:r>
              <a:rPr kumimoji="0" lang="en-US" sz="4000" b="1"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Calibri" panose="020F0502020204030204" pitchFamily="34" charset="0"/>
                <a:sym typeface="Roboto Slab Bold"/>
              </a:rPr>
              <a:t>Congressional Tunnels</a:t>
            </a:r>
          </a:p>
        </p:txBody>
      </p:sp>
      <p:sp>
        <p:nvSpPr>
          <p:cNvPr id="12" name="TextBox 11">
            <a:extLst>
              <a:ext uri="{FF2B5EF4-FFF2-40B4-BE49-F238E27FC236}">
                <a16:creationId xmlns:a16="http://schemas.microsoft.com/office/drawing/2014/main" id="{E42AD386-211C-E50D-EDAE-674FE1E730E3}"/>
              </a:ext>
            </a:extLst>
          </p:cNvPr>
          <p:cNvSpPr txBox="1"/>
          <p:nvPr/>
        </p:nvSpPr>
        <p:spPr>
          <a:xfrm>
            <a:off x="4700888" y="1119589"/>
            <a:ext cx="5501934" cy="718145"/>
          </a:xfrm>
          <a:prstGeom prst="rect">
            <a:avLst/>
          </a:prstGeom>
        </p:spPr>
        <p:txBody>
          <a:bodyPr wrap="square" lIns="0" tIns="0" rIns="0" bIns="0" rtlCol="0" anchor="t">
            <a:spAutoFit/>
          </a:bodyPr>
          <a:lstStyle/>
          <a:p>
            <a:pPr marL="0" marR="0" lvl="0" indent="0" algn="l" defTabSz="914400" rtl="0" eaLnBrk="1" fontAlgn="auto" latinLnBrk="0" hangingPunct="1">
              <a:lnSpc>
                <a:spcPts val="2800"/>
              </a:lnSpc>
              <a:spcBef>
                <a:spcPts val="0"/>
              </a:spcBef>
              <a:spcAft>
                <a:spcPts val="0"/>
              </a:spcAft>
              <a:buClrTx/>
              <a:buSzTx/>
              <a:buFontTx/>
              <a:buNone/>
              <a:tabLst/>
              <a:defRPr/>
            </a:pPr>
            <a:r>
              <a:rPr kumimoji="0" lang="en-US" sz="2400" b="0" i="0" u="none" strike="noStrike" kern="1200" cap="none" spc="0" normalizeH="0" baseline="0" noProof="0">
                <a:ln>
                  <a:noFill/>
                </a:ln>
                <a:solidFill>
                  <a:srgbClr val="FFFFFF"/>
                </a:solidFill>
                <a:effectLst/>
                <a:uLnTx/>
                <a:uFillTx/>
                <a:latin typeface="Cambria" panose="02040503050406030204" pitchFamily="18" charset="0"/>
                <a:ea typeface="Cambria" panose="02040503050406030204" pitchFamily="18" charset="0"/>
                <a:cs typeface="Roboto"/>
                <a:sym typeface="Roboto"/>
              </a:rPr>
              <a:t>Between Senate &amp; House Side:</a:t>
            </a:r>
          </a:p>
          <a:p>
            <a:pPr marL="342900" marR="0" lvl="0" indent="-342900" algn="l" defTabSz="914400" rtl="0" eaLnBrk="1" fontAlgn="auto" latinLnBrk="0" hangingPunct="1">
              <a:lnSpc>
                <a:spcPts val="2800"/>
              </a:lnSpc>
              <a:spcBef>
                <a:spcPts val="0"/>
              </a:spcBef>
              <a:spcAft>
                <a:spcPts val="0"/>
              </a:spcAft>
              <a:buClrTx/>
              <a:buSzTx/>
              <a:buFont typeface="Arial" panose="020B0604020202020204" pitchFamily="34" charset="0"/>
              <a:buChar char="•"/>
              <a:tabLst/>
              <a:defRPr/>
            </a:pPr>
            <a:r>
              <a:rPr kumimoji="0" lang="en-US" sz="2400" b="1" i="0" u="none" strike="noStrike" kern="1200" cap="none" spc="0" normalizeH="0" baseline="0" noProof="0">
                <a:ln>
                  <a:noFill/>
                </a:ln>
                <a:solidFill>
                  <a:srgbClr val="FFFFFF"/>
                </a:solidFill>
                <a:effectLst/>
                <a:uLnTx/>
                <a:uFillTx/>
                <a:latin typeface="Cambria" panose="02040503050406030204" pitchFamily="18" charset="0"/>
                <a:ea typeface="Cambria" panose="02040503050406030204" pitchFamily="18" charset="0"/>
                <a:cs typeface="Roboto"/>
                <a:sym typeface="Roboto"/>
              </a:rPr>
              <a:t>Requires an escort</a:t>
            </a:r>
          </a:p>
        </p:txBody>
      </p:sp>
      <p:sp>
        <p:nvSpPr>
          <p:cNvPr id="17" name="AutoShape 2">
            <a:extLst>
              <a:ext uri="{FF2B5EF4-FFF2-40B4-BE49-F238E27FC236}">
                <a16:creationId xmlns:a16="http://schemas.microsoft.com/office/drawing/2014/main" id="{A766F913-963C-888F-926A-29D5324D410A}"/>
              </a:ext>
            </a:extLst>
          </p:cNvPr>
          <p:cNvSpPr/>
          <p:nvPr/>
        </p:nvSpPr>
        <p:spPr>
          <a:xfrm flipV="1">
            <a:off x="341117" y="849694"/>
            <a:ext cx="7406640" cy="0"/>
          </a:xfrm>
          <a:prstGeom prst="line">
            <a:avLst/>
          </a:prstGeom>
          <a:ln w="50800" cap="flat">
            <a:solidFill>
              <a:srgbClr val="C79D4F"/>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34"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cs typeface="Calibri"/>
            </a:endParaRPr>
          </a:p>
        </p:txBody>
      </p:sp>
      <p:sp>
        <p:nvSpPr>
          <p:cNvPr id="13" name="Freeform 2">
            <a:extLst>
              <a:ext uri="{FF2B5EF4-FFF2-40B4-BE49-F238E27FC236}">
                <a16:creationId xmlns:a16="http://schemas.microsoft.com/office/drawing/2014/main" id="{118EE481-C2E7-F467-6D39-376ACDFDE71A}"/>
              </a:ext>
            </a:extLst>
          </p:cNvPr>
          <p:cNvSpPr/>
          <p:nvPr/>
        </p:nvSpPr>
        <p:spPr>
          <a:xfrm rot="-5400000">
            <a:off x="3900488" y="-1433513"/>
            <a:ext cx="4391025" cy="12192000"/>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3"/>
            <a:stretch>
              <a:fillRect l="-33369" t="-93" r="-88756" b="94"/>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cs typeface="+mn-cs"/>
            </a:endParaRPr>
          </a:p>
        </p:txBody>
      </p:sp>
      <p:pic>
        <p:nvPicPr>
          <p:cNvPr id="25" name="Picture 24" descr="Map of the U.S. Capitol campus' accessible path.">
            <a:extLst>
              <a:ext uri="{FF2B5EF4-FFF2-40B4-BE49-F238E27FC236}">
                <a16:creationId xmlns:a16="http://schemas.microsoft.com/office/drawing/2014/main" id="{F698E8D5-4DC3-CA7F-7006-42950FA4F322}"/>
              </a:ext>
            </a:extLst>
          </p:cNvPr>
          <p:cNvPicPr>
            <a:picLocks noChangeAspect="1"/>
          </p:cNvPicPr>
          <p:nvPr/>
        </p:nvPicPr>
        <p:blipFill>
          <a:blip r:embed="rId4"/>
          <a:srcRect l="55343" t="28296" r="17408" b="60991"/>
          <a:stretch>
            <a:fillRect/>
          </a:stretch>
        </p:blipFill>
        <p:spPr>
          <a:xfrm>
            <a:off x="1595120" y="2996682"/>
            <a:ext cx="8465462" cy="3331609"/>
          </a:xfrm>
          <a:prstGeom prst="rect">
            <a:avLst/>
          </a:prstGeom>
        </p:spPr>
      </p:pic>
      <p:cxnSp>
        <p:nvCxnSpPr>
          <p:cNvPr id="30" name="Straight Connector 29">
            <a:extLst>
              <a:ext uri="{FF2B5EF4-FFF2-40B4-BE49-F238E27FC236}">
                <a16:creationId xmlns:a16="http://schemas.microsoft.com/office/drawing/2014/main" id="{B60AAEA2-9F74-E061-9BE3-0C447DECF1E4}"/>
              </a:ext>
            </a:extLst>
          </p:cNvPr>
          <p:cNvCxnSpPr/>
          <p:nvPr/>
        </p:nvCxnSpPr>
        <p:spPr>
          <a:xfrm>
            <a:off x="4700888" y="4419600"/>
            <a:ext cx="1126963" cy="0"/>
          </a:xfrm>
          <a:prstGeom prst="line">
            <a:avLst/>
          </a:prstGeom>
          <a:ln w="57150">
            <a:solidFill>
              <a:srgbClr val="FF0000"/>
            </a:solidFill>
          </a:ln>
        </p:spPr>
        <p:style>
          <a:lnRef idx="2">
            <a:schemeClr val="dk1"/>
          </a:lnRef>
          <a:fillRef idx="0">
            <a:schemeClr val="dk1"/>
          </a:fillRef>
          <a:effectRef idx="1">
            <a:schemeClr val="dk1"/>
          </a:effectRef>
          <a:fontRef idx="minor">
            <a:schemeClr val="tx1"/>
          </a:fontRef>
        </p:style>
      </p:cxnSp>
      <p:cxnSp>
        <p:nvCxnSpPr>
          <p:cNvPr id="31" name="Straight Connector 30">
            <a:extLst>
              <a:ext uri="{FF2B5EF4-FFF2-40B4-BE49-F238E27FC236}">
                <a16:creationId xmlns:a16="http://schemas.microsoft.com/office/drawing/2014/main" id="{6875B33C-E5A9-DB4A-F15A-536DE29ED703}"/>
              </a:ext>
            </a:extLst>
          </p:cNvPr>
          <p:cNvCxnSpPr/>
          <p:nvPr/>
        </p:nvCxnSpPr>
        <p:spPr>
          <a:xfrm>
            <a:off x="4700888" y="4826000"/>
            <a:ext cx="1126963" cy="0"/>
          </a:xfrm>
          <a:prstGeom prst="line">
            <a:avLst/>
          </a:prstGeom>
          <a:ln w="57150">
            <a:solidFill>
              <a:srgbClr val="FF0000"/>
            </a:solidFill>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342025324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4B7E57-93FB-67C1-9465-68FE7C24C183}"/>
            </a:ext>
          </a:extLst>
        </p:cNvPr>
        <p:cNvGrpSpPr/>
        <p:nvPr/>
      </p:nvGrpSpPr>
      <p:grpSpPr>
        <a:xfrm>
          <a:off x="0" y="0"/>
          <a:ext cx="0" cy="0"/>
          <a:chOff x="0" y="0"/>
          <a:chExt cx="0" cy="0"/>
        </a:xfrm>
      </p:grpSpPr>
      <p:sp>
        <p:nvSpPr>
          <p:cNvPr id="18" name="AutoShape 2">
            <a:extLst>
              <a:ext uri="{FF2B5EF4-FFF2-40B4-BE49-F238E27FC236}">
                <a16:creationId xmlns:a16="http://schemas.microsoft.com/office/drawing/2014/main" id="{5C102161-255D-DEE2-CF8E-52FA7F47AB0E}"/>
              </a:ext>
            </a:extLst>
          </p:cNvPr>
          <p:cNvSpPr/>
          <p:nvPr/>
        </p:nvSpPr>
        <p:spPr>
          <a:xfrm flipV="1">
            <a:off x="392338" y="1031789"/>
            <a:ext cx="7406640" cy="0"/>
          </a:xfrm>
          <a:prstGeom prst="line">
            <a:avLst/>
          </a:prstGeom>
          <a:ln w="50800" cap="flat">
            <a:solidFill>
              <a:srgbClr val="C79D4F"/>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34"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cs typeface="Calibri"/>
            </a:endParaRPr>
          </a:p>
        </p:txBody>
      </p:sp>
      <p:sp>
        <p:nvSpPr>
          <p:cNvPr id="5" name="TextBox 18">
            <a:extLst>
              <a:ext uri="{FF2B5EF4-FFF2-40B4-BE49-F238E27FC236}">
                <a16:creationId xmlns:a16="http://schemas.microsoft.com/office/drawing/2014/main" id="{DD30D094-08EA-E221-EB87-6C85C6EDEA53}"/>
              </a:ext>
            </a:extLst>
          </p:cNvPr>
          <p:cNvSpPr txBox="1"/>
          <p:nvPr/>
        </p:nvSpPr>
        <p:spPr>
          <a:xfrm>
            <a:off x="419582" y="351934"/>
            <a:ext cx="10908792" cy="1033576"/>
          </a:xfrm>
          <a:prstGeom prst="rect">
            <a:avLst/>
          </a:prstGeom>
        </p:spPr>
        <p:txBody>
          <a:bodyPr lIns="0" tIns="0" rIns="0" bIns="0" rtlCol="0" anchor="t"/>
          <a:lstStyle/>
          <a:p>
            <a:pPr>
              <a:lnSpc>
                <a:spcPts val="4799"/>
              </a:lnSpc>
            </a:pPr>
            <a:r>
              <a:rPr lang="en-US" sz="4000" b="1">
                <a:solidFill>
                  <a:srgbClr val="383F7F"/>
                </a:solidFill>
                <a:latin typeface="Cambria"/>
                <a:ea typeface="Cambria"/>
                <a:cs typeface="Roboto Slab"/>
                <a:sym typeface="Roboto Slab Bold"/>
              </a:rPr>
              <a:t>Dropping Off Leave-Behinds</a:t>
            </a:r>
            <a:endParaRPr lang="en-US"/>
          </a:p>
        </p:txBody>
      </p:sp>
      <p:grpSp>
        <p:nvGrpSpPr>
          <p:cNvPr id="7" name="Group 14">
            <a:extLst>
              <a:ext uri="{FF2B5EF4-FFF2-40B4-BE49-F238E27FC236}">
                <a16:creationId xmlns:a16="http://schemas.microsoft.com/office/drawing/2014/main" id="{8164AD02-8D6D-DF23-BEC1-F49834600AC3}"/>
              </a:ext>
            </a:extLst>
          </p:cNvPr>
          <p:cNvGrpSpPr/>
          <p:nvPr/>
        </p:nvGrpSpPr>
        <p:grpSpPr>
          <a:xfrm>
            <a:off x="532184" y="1601032"/>
            <a:ext cx="5319102" cy="4546767"/>
            <a:chOff x="0" y="0"/>
            <a:chExt cx="10638205" cy="8213276"/>
          </a:xfrm>
        </p:grpSpPr>
        <p:sp>
          <p:nvSpPr>
            <p:cNvPr id="8" name="Freeform 15">
              <a:extLst>
                <a:ext uri="{FF2B5EF4-FFF2-40B4-BE49-F238E27FC236}">
                  <a16:creationId xmlns:a16="http://schemas.microsoft.com/office/drawing/2014/main" id="{5E6D63C1-E0EF-6D09-8031-AE7F833843C6}"/>
                </a:ext>
              </a:extLst>
            </p:cNvPr>
            <p:cNvSpPr/>
            <p:nvPr/>
          </p:nvSpPr>
          <p:spPr>
            <a:xfrm>
              <a:off x="0" y="0"/>
              <a:ext cx="10638205" cy="8213276"/>
            </a:xfrm>
            <a:custGeom>
              <a:avLst/>
              <a:gdLst/>
              <a:ahLst/>
              <a:cxnLst/>
              <a:rect l="l" t="t" r="r" b="b"/>
              <a:pathLst>
                <a:path w="10638205" h="8213276">
                  <a:moveTo>
                    <a:pt x="0" y="252716"/>
                  </a:moveTo>
                  <a:cubicBezTo>
                    <a:pt x="0" y="113196"/>
                    <a:pt x="102108" y="0"/>
                    <a:pt x="227962" y="0"/>
                  </a:cubicBezTo>
                  <a:lnTo>
                    <a:pt x="10410243" y="0"/>
                  </a:lnTo>
                  <a:cubicBezTo>
                    <a:pt x="10536096" y="0"/>
                    <a:pt x="10638205" y="113196"/>
                    <a:pt x="10638205" y="252716"/>
                  </a:cubicBezTo>
                  <a:lnTo>
                    <a:pt x="10638205" y="7960560"/>
                  </a:lnTo>
                  <a:cubicBezTo>
                    <a:pt x="10638205" y="8100080"/>
                    <a:pt x="10536096" y="8213276"/>
                    <a:pt x="10410243" y="8213276"/>
                  </a:cubicBezTo>
                  <a:lnTo>
                    <a:pt x="227962" y="8213276"/>
                  </a:lnTo>
                  <a:cubicBezTo>
                    <a:pt x="102108" y="8213275"/>
                    <a:pt x="0" y="8100080"/>
                    <a:pt x="0" y="7960560"/>
                  </a:cubicBezTo>
                  <a:close/>
                </a:path>
              </a:pathLst>
            </a:custGeom>
            <a:solidFill>
              <a:srgbClr val="E9F9FF"/>
            </a:solidFill>
          </p:spPr>
          <p:txBody>
            <a:bodyPr/>
            <a:lstStyle/>
            <a:p>
              <a:endParaRPr lang="en-US" sz="1200">
                <a:latin typeface="Cambria" panose="02040503050406030204" pitchFamily="18" charset="0"/>
                <a:ea typeface="Cambria" panose="02040503050406030204" pitchFamily="18" charset="0"/>
              </a:endParaRPr>
            </a:p>
          </p:txBody>
        </p:sp>
      </p:grpSp>
      <p:grpSp>
        <p:nvGrpSpPr>
          <p:cNvPr id="9" name="Group 18">
            <a:extLst>
              <a:ext uri="{FF2B5EF4-FFF2-40B4-BE49-F238E27FC236}">
                <a16:creationId xmlns:a16="http://schemas.microsoft.com/office/drawing/2014/main" id="{8488AA0C-9761-DDC1-72FC-064BE792289E}"/>
              </a:ext>
            </a:extLst>
          </p:cNvPr>
          <p:cNvGrpSpPr/>
          <p:nvPr/>
        </p:nvGrpSpPr>
        <p:grpSpPr>
          <a:xfrm>
            <a:off x="6212226" y="1601032"/>
            <a:ext cx="5319102" cy="4546767"/>
            <a:chOff x="0" y="0"/>
            <a:chExt cx="10638205" cy="8213276"/>
          </a:xfrm>
        </p:grpSpPr>
        <p:sp>
          <p:nvSpPr>
            <p:cNvPr id="10" name="Freeform 19">
              <a:extLst>
                <a:ext uri="{FF2B5EF4-FFF2-40B4-BE49-F238E27FC236}">
                  <a16:creationId xmlns:a16="http://schemas.microsoft.com/office/drawing/2014/main" id="{E47C833E-3492-C79D-A5C1-E3E2011D5EFA}"/>
                </a:ext>
              </a:extLst>
            </p:cNvPr>
            <p:cNvSpPr/>
            <p:nvPr/>
          </p:nvSpPr>
          <p:spPr>
            <a:xfrm>
              <a:off x="0" y="0"/>
              <a:ext cx="10638205" cy="8213276"/>
            </a:xfrm>
            <a:custGeom>
              <a:avLst/>
              <a:gdLst/>
              <a:ahLst/>
              <a:cxnLst/>
              <a:rect l="l" t="t" r="r" b="b"/>
              <a:pathLst>
                <a:path w="10638205" h="8213276">
                  <a:moveTo>
                    <a:pt x="0" y="252716"/>
                  </a:moveTo>
                  <a:cubicBezTo>
                    <a:pt x="0" y="113196"/>
                    <a:pt x="102108" y="0"/>
                    <a:pt x="227962" y="0"/>
                  </a:cubicBezTo>
                  <a:lnTo>
                    <a:pt x="10410243" y="0"/>
                  </a:lnTo>
                  <a:cubicBezTo>
                    <a:pt x="10536096" y="0"/>
                    <a:pt x="10638205" y="113196"/>
                    <a:pt x="10638205" y="252716"/>
                  </a:cubicBezTo>
                  <a:lnTo>
                    <a:pt x="10638205" y="7960560"/>
                  </a:lnTo>
                  <a:cubicBezTo>
                    <a:pt x="10638205" y="8100080"/>
                    <a:pt x="10536096" y="8213276"/>
                    <a:pt x="10410243" y="8213276"/>
                  </a:cubicBezTo>
                  <a:lnTo>
                    <a:pt x="227962" y="8213276"/>
                  </a:lnTo>
                  <a:cubicBezTo>
                    <a:pt x="102108" y="8213275"/>
                    <a:pt x="0" y="8100080"/>
                    <a:pt x="0" y="7960560"/>
                  </a:cubicBezTo>
                  <a:close/>
                </a:path>
              </a:pathLst>
            </a:custGeom>
            <a:solidFill>
              <a:srgbClr val="E9F9FF"/>
            </a:solidFill>
          </p:spPr>
          <p:txBody>
            <a:bodyPr/>
            <a:lstStyle/>
            <a:p>
              <a:endParaRPr lang="en-US" sz="1200">
                <a:latin typeface="Cambria" panose="02040503050406030204" pitchFamily="18" charset="0"/>
                <a:ea typeface="Cambria" panose="02040503050406030204" pitchFamily="18" charset="0"/>
              </a:endParaRPr>
            </a:p>
          </p:txBody>
        </p:sp>
      </p:grpSp>
      <p:sp>
        <p:nvSpPr>
          <p:cNvPr id="12" name="TextBox 27">
            <a:extLst>
              <a:ext uri="{FF2B5EF4-FFF2-40B4-BE49-F238E27FC236}">
                <a16:creationId xmlns:a16="http://schemas.microsoft.com/office/drawing/2014/main" id="{C80EE6EA-BF60-72CA-A428-2A3EB7D2E2B6}"/>
              </a:ext>
            </a:extLst>
          </p:cNvPr>
          <p:cNvSpPr txBox="1"/>
          <p:nvPr/>
        </p:nvSpPr>
        <p:spPr>
          <a:xfrm>
            <a:off x="532184" y="3010058"/>
            <a:ext cx="5092629" cy="2010212"/>
          </a:xfrm>
          <a:prstGeom prst="rect">
            <a:avLst/>
          </a:prstGeom>
        </p:spPr>
        <p:txBody>
          <a:bodyPr lIns="0" tIns="0" rIns="0" bIns="0" rtlCol="0" anchor="t"/>
          <a:lstStyle/>
          <a:p>
            <a:pPr lvl="1" indent="-228600">
              <a:spcBef>
                <a:spcPts val="1200"/>
              </a:spcBef>
              <a:buFont typeface="Arial"/>
              <a:buChar char="•"/>
            </a:pPr>
            <a:r>
              <a:rPr lang="en-US" sz="2000">
                <a:solidFill>
                  <a:srgbClr val="383F7F"/>
                </a:solidFill>
                <a:latin typeface="Cambria"/>
                <a:ea typeface="Cambria"/>
                <a:cs typeface="Roboto"/>
                <a:sym typeface="Roboto"/>
              </a:rPr>
              <a:t>Stop by offices in your state with whom you don’t have a meeting.</a:t>
            </a:r>
          </a:p>
          <a:p>
            <a:pPr lvl="1" indent="-228600">
              <a:spcBef>
                <a:spcPts val="1200"/>
              </a:spcBef>
              <a:buFont typeface="Arial"/>
              <a:buChar char="•"/>
            </a:pPr>
            <a:r>
              <a:rPr lang="en-US" sz="2000">
                <a:solidFill>
                  <a:srgbClr val="383F7F"/>
                </a:solidFill>
                <a:latin typeface="Cambria"/>
                <a:ea typeface="Cambria"/>
                <a:sym typeface="Roboto"/>
              </a:rPr>
              <a:t>You can split this up.</a:t>
            </a:r>
          </a:p>
          <a:p>
            <a:pPr lvl="1" indent="-228600">
              <a:spcBef>
                <a:spcPts val="1200"/>
              </a:spcBef>
              <a:buFont typeface="Arial"/>
              <a:buChar char="•"/>
            </a:pPr>
            <a:r>
              <a:rPr lang="en-US" sz="2000">
                <a:solidFill>
                  <a:srgbClr val="383F7F"/>
                </a:solidFill>
                <a:latin typeface="Cambria"/>
                <a:ea typeface="Cambria"/>
                <a:sym typeface="Roboto"/>
              </a:rPr>
              <a:t>Team Captains have folders for the entire state.</a:t>
            </a:r>
          </a:p>
        </p:txBody>
      </p:sp>
      <p:sp>
        <p:nvSpPr>
          <p:cNvPr id="13" name="TextBox 32">
            <a:extLst>
              <a:ext uri="{FF2B5EF4-FFF2-40B4-BE49-F238E27FC236}">
                <a16:creationId xmlns:a16="http://schemas.microsoft.com/office/drawing/2014/main" id="{A2060FD3-D61B-1C9C-CE9F-B8D586AF043C}"/>
              </a:ext>
            </a:extLst>
          </p:cNvPr>
          <p:cNvSpPr txBox="1"/>
          <p:nvPr/>
        </p:nvSpPr>
        <p:spPr>
          <a:xfrm>
            <a:off x="951455" y="1893283"/>
            <a:ext cx="4480560" cy="727516"/>
          </a:xfrm>
          <a:prstGeom prst="rect">
            <a:avLst/>
          </a:prstGeom>
        </p:spPr>
        <p:txBody>
          <a:bodyPr lIns="0" tIns="0" rIns="0" bIns="0" rtlCol="0" anchor="t"/>
          <a:lstStyle/>
          <a:p>
            <a:pPr algn="ctr"/>
            <a:r>
              <a:rPr lang="en-US" sz="2800" b="1">
                <a:solidFill>
                  <a:srgbClr val="383F7F"/>
                </a:solidFill>
                <a:latin typeface="Cambria"/>
                <a:ea typeface="Cambria"/>
                <a:cs typeface="Roboto Slab"/>
                <a:sym typeface="Roboto Slab Bold"/>
              </a:rPr>
              <a:t>Have a Big Time Gap Between Meetings?</a:t>
            </a:r>
            <a:endParaRPr lang="en-US" sz="2800"/>
          </a:p>
        </p:txBody>
      </p:sp>
      <p:sp>
        <p:nvSpPr>
          <p:cNvPr id="3" name="TextBox 27">
            <a:extLst>
              <a:ext uri="{FF2B5EF4-FFF2-40B4-BE49-F238E27FC236}">
                <a16:creationId xmlns:a16="http://schemas.microsoft.com/office/drawing/2014/main" id="{325744B2-15FC-C95D-FEAF-F760E2036BF1}"/>
              </a:ext>
            </a:extLst>
          </p:cNvPr>
          <p:cNvSpPr txBox="1"/>
          <p:nvPr/>
        </p:nvSpPr>
        <p:spPr>
          <a:xfrm>
            <a:off x="6262989" y="2887095"/>
            <a:ext cx="5092629" cy="3260703"/>
          </a:xfrm>
          <a:prstGeom prst="rect">
            <a:avLst/>
          </a:prstGeom>
        </p:spPr>
        <p:txBody>
          <a:bodyPr lIns="0" tIns="0" rIns="0" bIns="0" rtlCol="0" anchor="t"/>
          <a:lstStyle/>
          <a:p>
            <a:pPr marL="685800" lvl="1" indent="-457200">
              <a:spcBef>
                <a:spcPts val="1200"/>
              </a:spcBef>
              <a:buFont typeface="+mj-lt"/>
              <a:buAutoNum type="arabicPeriod"/>
            </a:pPr>
            <a:r>
              <a:rPr lang="en-US" sz="2000">
                <a:solidFill>
                  <a:srgbClr val="383F7F"/>
                </a:solidFill>
                <a:latin typeface="Cambria"/>
                <a:ea typeface="Cambria"/>
                <a:cs typeface="Roboto"/>
                <a:sym typeface="Roboto"/>
              </a:rPr>
              <a:t>You’re a constituent or have a personal connection</a:t>
            </a:r>
          </a:p>
          <a:p>
            <a:pPr marL="685800" lvl="1" indent="-457200">
              <a:spcBef>
                <a:spcPts val="1200"/>
              </a:spcBef>
              <a:buFont typeface="+mj-lt"/>
              <a:buAutoNum type="arabicPeriod"/>
            </a:pPr>
            <a:r>
              <a:rPr lang="en-US" sz="2000">
                <a:solidFill>
                  <a:srgbClr val="383F7F"/>
                </a:solidFill>
                <a:latin typeface="Cambria"/>
                <a:ea typeface="Cambria"/>
                <a:sym typeface="Roboto"/>
              </a:rPr>
              <a:t>You’re a neighboring district or live in the same state.</a:t>
            </a:r>
          </a:p>
          <a:p>
            <a:pPr marL="685800" lvl="1" indent="-457200">
              <a:spcBef>
                <a:spcPts val="1200"/>
              </a:spcBef>
              <a:buFont typeface="+mj-lt"/>
              <a:buAutoNum type="arabicPeriod"/>
            </a:pPr>
            <a:r>
              <a:rPr lang="en-US" sz="2000">
                <a:solidFill>
                  <a:srgbClr val="383F7F"/>
                </a:solidFill>
                <a:latin typeface="Cambria"/>
                <a:ea typeface="Cambria"/>
                <a:sym typeface="Roboto"/>
              </a:rPr>
              <a:t>They are an influential Member (Speaker of the House, Chair of a Committee, etc.)</a:t>
            </a:r>
          </a:p>
          <a:p>
            <a:pPr marL="685800" lvl="1" indent="-457200">
              <a:spcBef>
                <a:spcPts val="1200"/>
              </a:spcBef>
              <a:buFont typeface="+mj-lt"/>
              <a:buAutoNum type="arabicPeriod"/>
            </a:pPr>
            <a:r>
              <a:rPr lang="en-US" sz="2000">
                <a:solidFill>
                  <a:srgbClr val="383F7F"/>
                </a:solidFill>
                <a:latin typeface="Cambria"/>
                <a:ea typeface="Cambria"/>
                <a:sym typeface="Roboto"/>
              </a:rPr>
              <a:t>Your organization serves their constituents.</a:t>
            </a:r>
          </a:p>
        </p:txBody>
      </p:sp>
      <p:sp>
        <p:nvSpPr>
          <p:cNvPr id="14" name="TextBox 32">
            <a:extLst>
              <a:ext uri="{FF2B5EF4-FFF2-40B4-BE49-F238E27FC236}">
                <a16:creationId xmlns:a16="http://schemas.microsoft.com/office/drawing/2014/main" id="{37162E45-9C4B-3BEA-3FD4-6B8CD14EAEF8}"/>
              </a:ext>
            </a:extLst>
          </p:cNvPr>
          <p:cNvSpPr txBox="1"/>
          <p:nvPr/>
        </p:nvSpPr>
        <p:spPr>
          <a:xfrm>
            <a:off x="6706753" y="1911070"/>
            <a:ext cx="4480560" cy="727516"/>
          </a:xfrm>
          <a:prstGeom prst="rect">
            <a:avLst/>
          </a:prstGeom>
        </p:spPr>
        <p:txBody>
          <a:bodyPr lIns="0" tIns="0" rIns="0" bIns="0" rtlCol="0" anchor="t"/>
          <a:lstStyle/>
          <a:p>
            <a:pPr algn="ctr"/>
            <a:r>
              <a:rPr lang="en-US" sz="2800" b="1">
                <a:solidFill>
                  <a:srgbClr val="383F7F"/>
                </a:solidFill>
                <a:latin typeface="Cambria"/>
                <a:ea typeface="Cambria"/>
                <a:cs typeface="Roboto Slab"/>
                <a:sym typeface="Roboto Slab Bold"/>
              </a:rPr>
              <a:t>Who is Most Important?</a:t>
            </a:r>
            <a:endParaRPr lang="en-US" sz="2800"/>
          </a:p>
        </p:txBody>
      </p:sp>
      <p:grpSp>
        <p:nvGrpSpPr>
          <p:cNvPr id="15" name="Group 45">
            <a:extLst>
              <a:ext uri="{FF2B5EF4-FFF2-40B4-BE49-F238E27FC236}">
                <a16:creationId xmlns:a16="http://schemas.microsoft.com/office/drawing/2014/main" id="{48AC4CE4-6871-2855-A701-E959EBE14DED}"/>
              </a:ext>
            </a:extLst>
          </p:cNvPr>
          <p:cNvGrpSpPr/>
          <p:nvPr/>
        </p:nvGrpSpPr>
        <p:grpSpPr>
          <a:xfrm>
            <a:off x="532184" y="5128031"/>
            <a:ext cx="5319102" cy="984406"/>
            <a:chOff x="0" y="0"/>
            <a:chExt cx="22308096" cy="1371600"/>
          </a:xfrm>
        </p:grpSpPr>
        <p:sp>
          <p:nvSpPr>
            <p:cNvPr id="17" name="Freeform 46">
              <a:extLst>
                <a:ext uri="{FF2B5EF4-FFF2-40B4-BE49-F238E27FC236}">
                  <a16:creationId xmlns:a16="http://schemas.microsoft.com/office/drawing/2014/main" id="{5F624BAE-2141-9EFC-EE9F-FB45EC9A0412}"/>
                </a:ext>
              </a:extLst>
            </p:cNvPr>
            <p:cNvSpPr/>
            <p:nvPr/>
          </p:nvSpPr>
          <p:spPr>
            <a:xfrm>
              <a:off x="0" y="0"/>
              <a:ext cx="22308096" cy="1371600"/>
            </a:xfrm>
            <a:custGeom>
              <a:avLst/>
              <a:gdLst/>
              <a:ahLst/>
              <a:cxnLst/>
              <a:rect l="l" t="t" r="r" b="b"/>
              <a:pathLst>
                <a:path w="22308096" h="1371600">
                  <a:moveTo>
                    <a:pt x="0" y="182880"/>
                  </a:moveTo>
                  <a:cubicBezTo>
                    <a:pt x="0" y="81915"/>
                    <a:pt x="83968" y="0"/>
                    <a:pt x="187463" y="0"/>
                  </a:cubicBezTo>
                  <a:lnTo>
                    <a:pt x="22120631" y="0"/>
                  </a:lnTo>
                  <a:cubicBezTo>
                    <a:pt x="22224126" y="0"/>
                    <a:pt x="22308096" y="81915"/>
                    <a:pt x="22308096" y="182880"/>
                  </a:cubicBezTo>
                  <a:lnTo>
                    <a:pt x="22308096" y="1188720"/>
                  </a:lnTo>
                  <a:cubicBezTo>
                    <a:pt x="22308096" y="1289685"/>
                    <a:pt x="22224126" y="1371600"/>
                    <a:pt x="22120631" y="1371600"/>
                  </a:cubicBezTo>
                  <a:lnTo>
                    <a:pt x="187463" y="1371600"/>
                  </a:lnTo>
                  <a:cubicBezTo>
                    <a:pt x="83968" y="1371600"/>
                    <a:pt x="0" y="1289685"/>
                    <a:pt x="0" y="1188720"/>
                  </a:cubicBezTo>
                  <a:close/>
                </a:path>
              </a:pathLst>
            </a:custGeom>
            <a:solidFill>
              <a:srgbClr val="383F7F"/>
            </a:solidFill>
          </p:spPr>
          <p:txBody>
            <a:bodyPr/>
            <a:lstStyle/>
            <a:p>
              <a:endParaRPr lang="en-US" sz="1200"/>
            </a:p>
          </p:txBody>
        </p:sp>
      </p:grpSp>
      <p:sp>
        <p:nvSpPr>
          <p:cNvPr id="20" name="TextBox 19">
            <a:extLst>
              <a:ext uri="{FF2B5EF4-FFF2-40B4-BE49-F238E27FC236}">
                <a16:creationId xmlns:a16="http://schemas.microsoft.com/office/drawing/2014/main" id="{E35F2F5C-A8F8-0782-9CCF-71C37BBDE5D4}"/>
              </a:ext>
            </a:extLst>
          </p:cNvPr>
          <p:cNvSpPr txBox="1"/>
          <p:nvPr/>
        </p:nvSpPr>
        <p:spPr>
          <a:xfrm>
            <a:off x="836381" y="5195343"/>
            <a:ext cx="4748181" cy="830997"/>
          </a:xfrm>
          <a:prstGeom prst="rect">
            <a:avLst/>
          </a:prstGeom>
          <a:noFill/>
        </p:spPr>
        <p:txBody>
          <a:bodyPr wrap="square">
            <a:spAutoFit/>
          </a:bodyPr>
          <a:lstStyle/>
          <a:p>
            <a:pPr algn="ctr"/>
            <a:r>
              <a:rPr lang="en-US" sz="2400" b="1">
                <a:solidFill>
                  <a:schemeClr val="bg1"/>
                </a:solidFill>
                <a:latin typeface="Cambria" panose="02040503050406030204" pitchFamily="18" charset="0"/>
                <a:ea typeface="Cambria" panose="02040503050406030204" pitchFamily="18" charset="0"/>
              </a:rPr>
              <a:t>Self-advocates should be given </a:t>
            </a:r>
          </a:p>
          <a:p>
            <a:pPr algn="ctr"/>
            <a:r>
              <a:rPr lang="en-US" sz="2400" b="1">
                <a:solidFill>
                  <a:schemeClr val="bg1"/>
                </a:solidFill>
                <a:latin typeface="Cambria" panose="02040503050406030204" pitchFamily="18" charset="0"/>
                <a:ea typeface="Cambria" panose="02040503050406030204" pitchFamily="18" charset="0"/>
              </a:rPr>
              <a:t>priority to speak!</a:t>
            </a:r>
            <a:endParaRPr lang="en-US" sz="2400">
              <a:solidFill>
                <a:schemeClr val="bg1"/>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92238378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9ADD09-713F-CA7A-99DF-54A9324C8246}"/>
            </a:ext>
          </a:extLst>
        </p:cNvPr>
        <p:cNvGrpSpPr/>
        <p:nvPr/>
      </p:nvGrpSpPr>
      <p:grpSpPr>
        <a:xfrm>
          <a:off x="0" y="0"/>
          <a:ext cx="0" cy="0"/>
          <a:chOff x="0" y="0"/>
          <a:chExt cx="0" cy="0"/>
        </a:xfrm>
      </p:grpSpPr>
      <p:sp>
        <p:nvSpPr>
          <p:cNvPr id="18" name="AutoShape 2">
            <a:extLst>
              <a:ext uri="{FF2B5EF4-FFF2-40B4-BE49-F238E27FC236}">
                <a16:creationId xmlns:a16="http://schemas.microsoft.com/office/drawing/2014/main" id="{1DE252DC-B9D9-F165-DFA3-F2D41D315AA6}"/>
              </a:ext>
            </a:extLst>
          </p:cNvPr>
          <p:cNvSpPr/>
          <p:nvPr/>
        </p:nvSpPr>
        <p:spPr>
          <a:xfrm flipV="1">
            <a:off x="392338" y="1031789"/>
            <a:ext cx="7406640" cy="0"/>
          </a:xfrm>
          <a:prstGeom prst="line">
            <a:avLst/>
          </a:prstGeom>
          <a:ln w="50800" cap="flat">
            <a:solidFill>
              <a:srgbClr val="C79D4F"/>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34"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cs typeface="Calibri"/>
            </a:endParaRPr>
          </a:p>
        </p:txBody>
      </p:sp>
      <p:sp>
        <p:nvSpPr>
          <p:cNvPr id="5" name="TextBox 18">
            <a:extLst>
              <a:ext uri="{FF2B5EF4-FFF2-40B4-BE49-F238E27FC236}">
                <a16:creationId xmlns:a16="http://schemas.microsoft.com/office/drawing/2014/main" id="{A54BC9C1-C0D1-3994-01DE-89BD7AEFB677}"/>
              </a:ext>
            </a:extLst>
          </p:cNvPr>
          <p:cNvSpPr txBox="1"/>
          <p:nvPr/>
        </p:nvSpPr>
        <p:spPr>
          <a:xfrm>
            <a:off x="419582" y="351934"/>
            <a:ext cx="10908792" cy="1033576"/>
          </a:xfrm>
          <a:prstGeom prst="rect">
            <a:avLst/>
          </a:prstGeom>
        </p:spPr>
        <p:txBody>
          <a:bodyPr lIns="0" tIns="0" rIns="0" bIns="0" rtlCol="0" anchor="t"/>
          <a:lstStyle/>
          <a:p>
            <a:pPr>
              <a:lnSpc>
                <a:spcPts val="4799"/>
              </a:lnSpc>
            </a:pPr>
            <a:r>
              <a:rPr lang="en-US" sz="4000" b="1">
                <a:solidFill>
                  <a:srgbClr val="383F7F"/>
                </a:solidFill>
                <a:latin typeface="Cambria" panose="02040503050406030204" pitchFamily="18" charset="0"/>
                <a:ea typeface="Cambria" panose="02040503050406030204" pitchFamily="18" charset="0"/>
                <a:cs typeface="Roboto Slab" pitchFamily="2" charset="0"/>
                <a:sym typeface="Roboto Slab Bold"/>
              </a:rPr>
              <a:t>Where to Find Food</a:t>
            </a:r>
          </a:p>
        </p:txBody>
      </p:sp>
      <p:sp>
        <p:nvSpPr>
          <p:cNvPr id="6" name="Freeform 12">
            <a:extLst>
              <a:ext uri="{FF2B5EF4-FFF2-40B4-BE49-F238E27FC236}">
                <a16:creationId xmlns:a16="http://schemas.microsoft.com/office/drawing/2014/main" id="{4261CA9E-061B-370C-84BF-408EE9A579E7}"/>
              </a:ext>
            </a:extLst>
          </p:cNvPr>
          <p:cNvSpPr/>
          <p:nvPr/>
        </p:nvSpPr>
        <p:spPr>
          <a:xfrm>
            <a:off x="558800" y="1385510"/>
            <a:ext cx="10515600" cy="381545"/>
          </a:xfrm>
          <a:custGeom>
            <a:avLst/>
            <a:gdLst/>
            <a:ahLst/>
            <a:cxnLst/>
            <a:rect l="l" t="t" r="r" b="b"/>
            <a:pathLst>
              <a:path w="21031200" h="763091">
                <a:moveTo>
                  <a:pt x="0" y="0"/>
                </a:moveTo>
                <a:lnTo>
                  <a:pt x="21031200" y="0"/>
                </a:lnTo>
                <a:lnTo>
                  <a:pt x="21031200" y="763091"/>
                </a:lnTo>
                <a:lnTo>
                  <a:pt x="0" y="763091"/>
                </a:lnTo>
                <a:close/>
              </a:path>
            </a:pathLst>
          </a:custGeom>
          <a:blipFill>
            <a:blip r:embed="rId3">
              <a:alphaModFix amt="0"/>
            </a:blip>
            <a:stretch>
              <a:fillRect t="-445898" b="-528138"/>
            </a:stretch>
          </a:blipFill>
        </p:spPr>
        <p:txBody>
          <a:bodyPr/>
          <a:lstStyle/>
          <a:p>
            <a:endParaRPr lang="en-US" sz="1200">
              <a:latin typeface="Cambria" panose="02040503050406030204" pitchFamily="18" charset="0"/>
              <a:ea typeface="Cambria" panose="02040503050406030204" pitchFamily="18" charset="0"/>
            </a:endParaRPr>
          </a:p>
        </p:txBody>
      </p:sp>
      <p:grpSp>
        <p:nvGrpSpPr>
          <p:cNvPr id="7" name="Group 14">
            <a:extLst>
              <a:ext uri="{FF2B5EF4-FFF2-40B4-BE49-F238E27FC236}">
                <a16:creationId xmlns:a16="http://schemas.microsoft.com/office/drawing/2014/main" id="{185D5649-4614-DB8E-7C20-CC47869ABE22}"/>
              </a:ext>
            </a:extLst>
          </p:cNvPr>
          <p:cNvGrpSpPr/>
          <p:nvPr/>
        </p:nvGrpSpPr>
        <p:grpSpPr>
          <a:xfrm>
            <a:off x="558800" y="1763077"/>
            <a:ext cx="5319102" cy="4546767"/>
            <a:chOff x="0" y="0"/>
            <a:chExt cx="10638205" cy="8213276"/>
          </a:xfrm>
        </p:grpSpPr>
        <p:sp>
          <p:nvSpPr>
            <p:cNvPr id="8" name="Freeform 15">
              <a:extLst>
                <a:ext uri="{FF2B5EF4-FFF2-40B4-BE49-F238E27FC236}">
                  <a16:creationId xmlns:a16="http://schemas.microsoft.com/office/drawing/2014/main" id="{0208A194-FB33-0DFC-43AD-C026A542E4B2}"/>
                </a:ext>
              </a:extLst>
            </p:cNvPr>
            <p:cNvSpPr/>
            <p:nvPr/>
          </p:nvSpPr>
          <p:spPr>
            <a:xfrm>
              <a:off x="0" y="0"/>
              <a:ext cx="10638205" cy="8213276"/>
            </a:xfrm>
            <a:custGeom>
              <a:avLst/>
              <a:gdLst/>
              <a:ahLst/>
              <a:cxnLst/>
              <a:rect l="l" t="t" r="r" b="b"/>
              <a:pathLst>
                <a:path w="10638205" h="8213276">
                  <a:moveTo>
                    <a:pt x="0" y="252716"/>
                  </a:moveTo>
                  <a:cubicBezTo>
                    <a:pt x="0" y="113196"/>
                    <a:pt x="102108" y="0"/>
                    <a:pt x="227962" y="0"/>
                  </a:cubicBezTo>
                  <a:lnTo>
                    <a:pt x="10410243" y="0"/>
                  </a:lnTo>
                  <a:cubicBezTo>
                    <a:pt x="10536096" y="0"/>
                    <a:pt x="10638205" y="113196"/>
                    <a:pt x="10638205" y="252716"/>
                  </a:cubicBezTo>
                  <a:lnTo>
                    <a:pt x="10638205" y="7960560"/>
                  </a:lnTo>
                  <a:cubicBezTo>
                    <a:pt x="10638205" y="8100080"/>
                    <a:pt x="10536096" y="8213276"/>
                    <a:pt x="10410243" y="8213276"/>
                  </a:cubicBezTo>
                  <a:lnTo>
                    <a:pt x="227962" y="8213276"/>
                  </a:lnTo>
                  <a:cubicBezTo>
                    <a:pt x="102108" y="8213275"/>
                    <a:pt x="0" y="8100080"/>
                    <a:pt x="0" y="7960560"/>
                  </a:cubicBezTo>
                  <a:close/>
                </a:path>
              </a:pathLst>
            </a:custGeom>
            <a:solidFill>
              <a:srgbClr val="E9F9FF"/>
            </a:solidFill>
          </p:spPr>
          <p:txBody>
            <a:bodyPr/>
            <a:lstStyle/>
            <a:p>
              <a:endParaRPr lang="en-US" sz="1200">
                <a:latin typeface="Cambria" panose="02040503050406030204" pitchFamily="18" charset="0"/>
                <a:ea typeface="Cambria" panose="02040503050406030204" pitchFamily="18" charset="0"/>
              </a:endParaRPr>
            </a:p>
          </p:txBody>
        </p:sp>
      </p:grpSp>
      <p:grpSp>
        <p:nvGrpSpPr>
          <p:cNvPr id="9" name="Group 18">
            <a:extLst>
              <a:ext uri="{FF2B5EF4-FFF2-40B4-BE49-F238E27FC236}">
                <a16:creationId xmlns:a16="http://schemas.microsoft.com/office/drawing/2014/main" id="{125720FE-6F0B-2E4D-17EA-FB297C3A6920}"/>
              </a:ext>
            </a:extLst>
          </p:cNvPr>
          <p:cNvGrpSpPr/>
          <p:nvPr/>
        </p:nvGrpSpPr>
        <p:grpSpPr>
          <a:xfrm>
            <a:off x="6238842" y="1763077"/>
            <a:ext cx="5319102" cy="4546767"/>
            <a:chOff x="0" y="0"/>
            <a:chExt cx="10638205" cy="8213276"/>
          </a:xfrm>
        </p:grpSpPr>
        <p:sp>
          <p:nvSpPr>
            <p:cNvPr id="10" name="Freeform 19">
              <a:extLst>
                <a:ext uri="{FF2B5EF4-FFF2-40B4-BE49-F238E27FC236}">
                  <a16:creationId xmlns:a16="http://schemas.microsoft.com/office/drawing/2014/main" id="{3FF8F423-F6CC-EC80-D2C9-2BA727D595B9}"/>
                </a:ext>
              </a:extLst>
            </p:cNvPr>
            <p:cNvSpPr/>
            <p:nvPr/>
          </p:nvSpPr>
          <p:spPr>
            <a:xfrm>
              <a:off x="0" y="0"/>
              <a:ext cx="10638205" cy="8213276"/>
            </a:xfrm>
            <a:custGeom>
              <a:avLst/>
              <a:gdLst/>
              <a:ahLst/>
              <a:cxnLst/>
              <a:rect l="l" t="t" r="r" b="b"/>
              <a:pathLst>
                <a:path w="10638205" h="8213276">
                  <a:moveTo>
                    <a:pt x="0" y="252716"/>
                  </a:moveTo>
                  <a:cubicBezTo>
                    <a:pt x="0" y="113196"/>
                    <a:pt x="102108" y="0"/>
                    <a:pt x="227962" y="0"/>
                  </a:cubicBezTo>
                  <a:lnTo>
                    <a:pt x="10410243" y="0"/>
                  </a:lnTo>
                  <a:cubicBezTo>
                    <a:pt x="10536096" y="0"/>
                    <a:pt x="10638205" y="113196"/>
                    <a:pt x="10638205" y="252716"/>
                  </a:cubicBezTo>
                  <a:lnTo>
                    <a:pt x="10638205" y="7960560"/>
                  </a:lnTo>
                  <a:cubicBezTo>
                    <a:pt x="10638205" y="8100080"/>
                    <a:pt x="10536096" y="8213276"/>
                    <a:pt x="10410243" y="8213276"/>
                  </a:cubicBezTo>
                  <a:lnTo>
                    <a:pt x="227962" y="8213276"/>
                  </a:lnTo>
                  <a:cubicBezTo>
                    <a:pt x="102108" y="8213275"/>
                    <a:pt x="0" y="8100080"/>
                    <a:pt x="0" y="7960560"/>
                  </a:cubicBezTo>
                  <a:close/>
                </a:path>
              </a:pathLst>
            </a:custGeom>
            <a:solidFill>
              <a:srgbClr val="E9F9FF"/>
            </a:solidFill>
          </p:spPr>
          <p:txBody>
            <a:bodyPr/>
            <a:lstStyle/>
            <a:p>
              <a:endParaRPr lang="en-US" sz="1200">
                <a:latin typeface="Cambria" panose="02040503050406030204" pitchFamily="18" charset="0"/>
                <a:ea typeface="Cambria" panose="02040503050406030204" pitchFamily="18" charset="0"/>
              </a:endParaRPr>
            </a:p>
          </p:txBody>
        </p:sp>
      </p:grpSp>
      <p:sp>
        <p:nvSpPr>
          <p:cNvPr id="11" name="TextBox 24">
            <a:extLst>
              <a:ext uri="{FF2B5EF4-FFF2-40B4-BE49-F238E27FC236}">
                <a16:creationId xmlns:a16="http://schemas.microsoft.com/office/drawing/2014/main" id="{96540FF7-CBEE-0AB7-BCDE-AFE853BAA812}"/>
              </a:ext>
            </a:extLst>
          </p:cNvPr>
          <p:cNvSpPr txBox="1"/>
          <p:nvPr/>
        </p:nvSpPr>
        <p:spPr>
          <a:xfrm>
            <a:off x="7462653" y="3440931"/>
            <a:ext cx="2821305" cy="692789"/>
          </a:xfrm>
          <a:prstGeom prst="rect">
            <a:avLst/>
          </a:prstGeom>
        </p:spPr>
        <p:txBody>
          <a:bodyPr lIns="0" tIns="0" rIns="0" bIns="0" rtlCol="0" anchor="t"/>
          <a:lstStyle/>
          <a:p>
            <a:pPr algn="ctr">
              <a:lnSpc>
                <a:spcPts val="2613"/>
              </a:lnSpc>
            </a:pPr>
            <a:r>
              <a:rPr lang="en-US" b="1">
                <a:solidFill>
                  <a:srgbClr val="383F7F"/>
                </a:solidFill>
                <a:latin typeface="Cambria" panose="02040503050406030204" pitchFamily="18" charset="0"/>
                <a:ea typeface="Cambria" panose="02040503050406030204" pitchFamily="18" charset="0"/>
                <a:cs typeface="Roboto Slab" pitchFamily="2" charset="0"/>
                <a:sym typeface="Roboto Slab Bold"/>
              </a:rPr>
              <a:t>Food on the House Side</a:t>
            </a:r>
          </a:p>
        </p:txBody>
      </p:sp>
      <p:sp>
        <p:nvSpPr>
          <p:cNvPr id="12" name="TextBox 27">
            <a:extLst>
              <a:ext uri="{FF2B5EF4-FFF2-40B4-BE49-F238E27FC236}">
                <a16:creationId xmlns:a16="http://schemas.microsoft.com/office/drawing/2014/main" id="{31C0639A-1D85-C813-663E-5316AF13A04D}"/>
              </a:ext>
            </a:extLst>
          </p:cNvPr>
          <p:cNvSpPr txBox="1"/>
          <p:nvPr/>
        </p:nvSpPr>
        <p:spPr>
          <a:xfrm>
            <a:off x="602580" y="4036460"/>
            <a:ext cx="5092629" cy="2010212"/>
          </a:xfrm>
          <a:prstGeom prst="rect">
            <a:avLst/>
          </a:prstGeom>
        </p:spPr>
        <p:txBody>
          <a:bodyPr lIns="0" tIns="0" rIns="0" bIns="0" rtlCol="0" anchor="t"/>
          <a:lstStyle/>
          <a:p>
            <a:pPr lvl="1" indent="-228600">
              <a:lnSpc>
                <a:spcPts val="2239"/>
              </a:lnSpc>
              <a:buFont typeface="Arial"/>
              <a:buChar char="•"/>
            </a:pPr>
            <a:r>
              <a:rPr lang="en-US" sz="1600">
                <a:solidFill>
                  <a:srgbClr val="383F7F"/>
                </a:solidFill>
                <a:latin typeface="Cambria" panose="02040503050406030204" pitchFamily="18" charset="0"/>
                <a:ea typeface="Cambria" panose="02040503050406030204" pitchFamily="18" charset="0"/>
                <a:cs typeface="Roboto"/>
                <a:sym typeface="Roboto"/>
              </a:rPr>
              <a:t>Dirksen Cafeteria</a:t>
            </a:r>
          </a:p>
          <a:p>
            <a:pPr marL="685800" lvl="2" indent="-228600">
              <a:lnSpc>
                <a:spcPts val="2239"/>
              </a:lnSpc>
              <a:buFont typeface="Courier New" panose="02070309020205020404" pitchFamily="49" charset="0"/>
              <a:buChar char="o"/>
            </a:pPr>
            <a:r>
              <a:rPr lang="en-US" sz="1600">
                <a:solidFill>
                  <a:srgbClr val="383F7F"/>
                </a:solidFill>
                <a:latin typeface="Cambria" panose="02040503050406030204" pitchFamily="18" charset="0"/>
                <a:ea typeface="Cambria" panose="02040503050406030204" pitchFamily="18" charset="0"/>
                <a:cs typeface="Roboto"/>
                <a:sym typeface="Roboto"/>
              </a:rPr>
              <a:t>SDB-R7, Dirksen Basement, 7:30am – 2:30pm</a:t>
            </a:r>
          </a:p>
          <a:p>
            <a:pPr marL="458478" lvl="1" indent="-228600">
              <a:lnSpc>
                <a:spcPts val="2239"/>
              </a:lnSpc>
              <a:buFont typeface="Arial" panose="020B0604020202020204" pitchFamily="34" charset="0"/>
              <a:buChar char="•"/>
            </a:pPr>
            <a:r>
              <a:rPr lang="en-US" sz="1600">
                <a:solidFill>
                  <a:srgbClr val="383F7F"/>
                </a:solidFill>
                <a:latin typeface="Cambria" panose="02040503050406030204" pitchFamily="18" charset="0"/>
                <a:ea typeface="Cambria" panose="02040503050406030204" pitchFamily="18" charset="0"/>
                <a:cs typeface="Roboto"/>
                <a:sym typeface="Roboto"/>
              </a:rPr>
              <a:t>Cups &amp; Company </a:t>
            </a:r>
          </a:p>
          <a:p>
            <a:pPr marL="685800" lvl="2" indent="-228600">
              <a:lnSpc>
                <a:spcPts val="2239"/>
              </a:lnSpc>
              <a:buFont typeface="Courier New" panose="02070309020205020404" pitchFamily="49" charset="0"/>
              <a:buChar char="o"/>
            </a:pPr>
            <a:r>
              <a:rPr lang="en-US" sz="1600">
                <a:solidFill>
                  <a:srgbClr val="383F7F"/>
                </a:solidFill>
                <a:latin typeface="Cambria" panose="02040503050406030204" pitchFamily="18" charset="0"/>
                <a:ea typeface="Cambria" panose="02040503050406030204" pitchFamily="18" charset="0"/>
                <a:cs typeface="Roboto"/>
                <a:sym typeface="Roboto"/>
              </a:rPr>
              <a:t>SRB-65, Russell Basement, 7:00am – 4:00pm</a:t>
            </a:r>
          </a:p>
          <a:p>
            <a:pPr marL="458478" lvl="1" indent="-228600">
              <a:lnSpc>
                <a:spcPts val="2239"/>
              </a:lnSpc>
              <a:buFont typeface="Arial" panose="020B0604020202020204" pitchFamily="34" charset="0"/>
              <a:buChar char="•"/>
            </a:pPr>
            <a:r>
              <a:rPr lang="en-US" sz="1600">
                <a:solidFill>
                  <a:srgbClr val="383F7F"/>
                </a:solidFill>
                <a:latin typeface="Cambria" panose="02040503050406030204" pitchFamily="18" charset="0"/>
                <a:ea typeface="Cambria" panose="02040503050406030204" pitchFamily="18" charset="0"/>
                <a:cs typeface="Roboto"/>
                <a:sym typeface="Roboto"/>
              </a:rPr>
              <a:t>Inside Scoop</a:t>
            </a:r>
          </a:p>
          <a:p>
            <a:pPr marL="685800" lvl="2" indent="-228600">
              <a:lnSpc>
                <a:spcPts val="2239"/>
              </a:lnSpc>
              <a:buFont typeface="Courier New" panose="02070309020205020404" pitchFamily="49" charset="0"/>
              <a:buChar char="o"/>
            </a:pPr>
            <a:r>
              <a:rPr lang="en-US" sz="1600">
                <a:solidFill>
                  <a:srgbClr val="383F7F"/>
                </a:solidFill>
                <a:latin typeface="Cambria" panose="02040503050406030204" pitchFamily="18" charset="0"/>
                <a:ea typeface="Cambria" panose="02040503050406030204" pitchFamily="18" charset="0"/>
                <a:cs typeface="Roboto"/>
                <a:sym typeface="Roboto"/>
              </a:rPr>
              <a:t>SDG-21A, Dirksen/Hart Ground Floor, 24-hours</a:t>
            </a:r>
          </a:p>
        </p:txBody>
      </p:sp>
      <p:sp>
        <p:nvSpPr>
          <p:cNvPr id="13" name="TextBox 32">
            <a:extLst>
              <a:ext uri="{FF2B5EF4-FFF2-40B4-BE49-F238E27FC236}">
                <a16:creationId xmlns:a16="http://schemas.microsoft.com/office/drawing/2014/main" id="{0A7F218D-023A-9AB5-5D53-015259480BE2}"/>
              </a:ext>
            </a:extLst>
          </p:cNvPr>
          <p:cNvSpPr txBox="1"/>
          <p:nvPr/>
        </p:nvSpPr>
        <p:spPr>
          <a:xfrm>
            <a:off x="853985" y="3465302"/>
            <a:ext cx="4480560" cy="727516"/>
          </a:xfrm>
          <a:prstGeom prst="rect">
            <a:avLst/>
          </a:prstGeom>
        </p:spPr>
        <p:txBody>
          <a:bodyPr lIns="0" tIns="0" rIns="0" bIns="0" rtlCol="0" anchor="t"/>
          <a:lstStyle/>
          <a:p>
            <a:pPr algn="ctr">
              <a:lnSpc>
                <a:spcPts val="2613"/>
              </a:lnSpc>
            </a:pPr>
            <a:r>
              <a:rPr lang="en-US" sz="1866" b="1">
                <a:solidFill>
                  <a:srgbClr val="383F7F"/>
                </a:solidFill>
                <a:latin typeface="Cambria" panose="02040503050406030204" pitchFamily="18" charset="0"/>
                <a:ea typeface="Cambria" panose="02040503050406030204" pitchFamily="18" charset="0"/>
                <a:cs typeface="Roboto Slab" pitchFamily="2" charset="0"/>
                <a:sym typeface="Roboto Slab Bold"/>
              </a:rPr>
              <a:t>Food on the Senate Side</a:t>
            </a:r>
          </a:p>
        </p:txBody>
      </p:sp>
      <p:pic>
        <p:nvPicPr>
          <p:cNvPr id="14" name="Picture 13" descr="25 | febrero | 2020">
            <a:extLst>
              <a:ext uri="{FF2B5EF4-FFF2-40B4-BE49-F238E27FC236}">
                <a16:creationId xmlns:a16="http://schemas.microsoft.com/office/drawing/2014/main" id="{1F0838A1-7DA4-2FA9-8DF8-5583BA7D96FD}"/>
              </a:ext>
            </a:extLst>
          </p:cNvPr>
          <p:cNvPicPr>
            <a:picLocks noChangeAspect="1"/>
          </p:cNvPicPr>
          <p:nvPr/>
        </p:nvPicPr>
        <p:blipFill>
          <a:blip r:embed="rId4"/>
          <a:stretch>
            <a:fillRect/>
          </a:stretch>
        </p:blipFill>
        <p:spPr>
          <a:xfrm>
            <a:off x="2434951" y="1910421"/>
            <a:ext cx="1242661" cy="1242661"/>
          </a:xfrm>
          <a:prstGeom prst="ellipse">
            <a:avLst/>
          </a:prstGeom>
          <a:ln w="63500" cap="rnd">
            <a:noFill/>
          </a:ln>
          <a:effectLst/>
          <a:scene3d>
            <a:camera prst="orthographicFront"/>
            <a:lightRig rig="contrasting" dir="t">
              <a:rot lat="0" lon="0" rev="3000000"/>
            </a:lightRig>
          </a:scene3d>
          <a:sp3d contourW="7620">
            <a:bevelT w="95250" h="31750"/>
            <a:contourClr>
              <a:srgbClr val="333333"/>
            </a:contourClr>
          </a:sp3d>
        </p:spPr>
      </p:pic>
      <p:pic>
        <p:nvPicPr>
          <p:cNvPr id="15" name="Picture 14" descr="Seal of the united states house representatives Vector Image">
            <a:extLst>
              <a:ext uri="{FF2B5EF4-FFF2-40B4-BE49-F238E27FC236}">
                <a16:creationId xmlns:a16="http://schemas.microsoft.com/office/drawing/2014/main" id="{E51C0C76-B7AC-3753-12B5-CFA784D165AE}"/>
              </a:ext>
            </a:extLst>
          </p:cNvPr>
          <p:cNvPicPr>
            <a:picLocks noChangeAspect="1"/>
          </p:cNvPicPr>
          <p:nvPr/>
        </p:nvPicPr>
        <p:blipFill>
          <a:blip r:embed="rId5"/>
          <a:srcRect b="9119"/>
          <a:stretch>
            <a:fillRect/>
          </a:stretch>
        </p:blipFill>
        <p:spPr>
          <a:xfrm>
            <a:off x="8247884" y="1896873"/>
            <a:ext cx="1279872" cy="1256209"/>
          </a:xfrm>
          <a:prstGeom prst="ellipse">
            <a:avLst/>
          </a:prstGeom>
          <a:ln w="63500" cap="rnd">
            <a:noFill/>
          </a:ln>
          <a:effectLst/>
          <a:scene3d>
            <a:camera prst="orthographicFront"/>
            <a:lightRig rig="contrasting" dir="t">
              <a:rot lat="0" lon="0" rev="3000000"/>
            </a:lightRig>
          </a:scene3d>
          <a:sp3d contourW="7620">
            <a:bevelT w="95250" h="31750"/>
            <a:contourClr>
              <a:srgbClr val="333333"/>
            </a:contourClr>
          </a:sp3d>
        </p:spPr>
      </p:pic>
      <p:sp>
        <p:nvSpPr>
          <p:cNvPr id="16" name="TextBox 27">
            <a:extLst>
              <a:ext uri="{FF2B5EF4-FFF2-40B4-BE49-F238E27FC236}">
                <a16:creationId xmlns:a16="http://schemas.microsoft.com/office/drawing/2014/main" id="{C6EE2D49-4A70-D2F6-F41D-3A24191FEED9}"/>
              </a:ext>
            </a:extLst>
          </p:cNvPr>
          <p:cNvSpPr txBox="1"/>
          <p:nvPr/>
        </p:nvSpPr>
        <p:spPr>
          <a:xfrm>
            <a:off x="6393251" y="4036460"/>
            <a:ext cx="5092629" cy="2010212"/>
          </a:xfrm>
          <a:prstGeom prst="rect">
            <a:avLst/>
          </a:prstGeom>
        </p:spPr>
        <p:txBody>
          <a:bodyPr lIns="0" tIns="0" rIns="0" bIns="0" rtlCol="0" anchor="t"/>
          <a:lstStyle/>
          <a:p>
            <a:pPr lvl="1" indent="-228600">
              <a:lnSpc>
                <a:spcPts val="2239"/>
              </a:lnSpc>
              <a:buFont typeface="Arial"/>
              <a:buChar char="•"/>
            </a:pPr>
            <a:r>
              <a:rPr lang="en-US" sz="1600">
                <a:solidFill>
                  <a:srgbClr val="383F7F"/>
                </a:solidFill>
                <a:latin typeface="Cambria" panose="02040503050406030204" pitchFamily="18" charset="0"/>
                <a:ea typeface="Cambria" panose="02040503050406030204" pitchFamily="18" charset="0"/>
                <a:cs typeface="Roboto"/>
                <a:sym typeface="Roboto"/>
              </a:rPr>
              <a:t>Longworth Cafeteria</a:t>
            </a:r>
          </a:p>
          <a:p>
            <a:pPr marL="685800" lvl="2" indent="-228600">
              <a:lnSpc>
                <a:spcPts val="2239"/>
              </a:lnSpc>
              <a:buFont typeface="Courier New" panose="02070309020205020404" pitchFamily="49" charset="0"/>
              <a:buChar char="o"/>
            </a:pPr>
            <a:r>
              <a:rPr lang="en-US" sz="1600">
                <a:solidFill>
                  <a:srgbClr val="383F7F"/>
                </a:solidFill>
                <a:latin typeface="Cambria" panose="02040503050406030204" pitchFamily="18" charset="0"/>
                <a:ea typeface="Cambria" panose="02040503050406030204" pitchFamily="18" charset="0"/>
                <a:cs typeface="Roboto"/>
                <a:sym typeface="Roboto"/>
              </a:rPr>
              <a:t>Longworth B223, 7:30am – 2:00pm</a:t>
            </a:r>
          </a:p>
          <a:p>
            <a:pPr marL="458478" lvl="1" indent="-228600">
              <a:lnSpc>
                <a:spcPts val="2239"/>
              </a:lnSpc>
              <a:buFont typeface="Arial" panose="020B0604020202020204" pitchFamily="34" charset="0"/>
              <a:buChar char="•"/>
            </a:pPr>
            <a:r>
              <a:rPr lang="en-US" sz="1600">
                <a:solidFill>
                  <a:srgbClr val="383F7F"/>
                </a:solidFill>
                <a:latin typeface="Cambria" panose="02040503050406030204" pitchFamily="18" charset="0"/>
                <a:ea typeface="Cambria" panose="02040503050406030204" pitchFamily="18" charset="0"/>
                <a:cs typeface="Roboto"/>
                <a:sym typeface="Roboto"/>
              </a:rPr>
              <a:t>Rayburn Cafeteria</a:t>
            </a:r>
          </a:p>
          <a:p>
            <a:pPr marL="685800" lvl="2" indent="-228600">
              <a:lnSpc>
                <a:spcPts val="2239"/>
              </a:lnSpc>
              <a:buFont typeface="Courier New" panose="02070309020205020404" pitchFamily="49" charset="0"/>
              <a:buChar char="o"/>
            </a:pPr>
            <a:r>
              <a:rPr lang="en-US" sz="1600">
                <a:solidFill>
                  <a:srgbClr val="383F7F"/>
                </a:solidFill>
                <a:latin typeface="Cambria" panose="02040503050406030204" pitchFamily="18" charset="0"/>
                <a:ea typeface="Cambria" panose="02040503050406030204" pitchFamily="18" charset="0"/>
                <a:cs typeface="Roboto"/>
                <a:sym typeface="Roboto"/>
              </a:rPr>
              <a:t>Rayburn 2063, 7:30am – 3:00pm</a:t>
            </a:r>
          </a:p>
        </p:txBody>
      </p:sp>
      <p:grpSp>
        <p:nvGrpSpPr>
          <p:cNvPr id="17" name="Group 45">
            <a:extLst>
              <a:ext uri="{FF2B5EF4-FFF2-40B4-BE49-F238E27FC236}">
                <a16:creationId xmlns:a16="http://schemas.microsoft.com/office/drawing/2014/main" id="{22F791D3-E602-E169-1831-3F780606D559}"/>
              </a:ext>
            </a:extLst>
          </p:cNvPr>
          <p:cNvGrpSpPr/>
          <p:nvPr/>
        </p:nvGrpSpPr>
        <p:grpSpPr>
          <a:xfrm>
            <a:off x="6393251" y="5507992"/>
            <a:ext cx="5092629" cy="685800"/>
            <a:chOff x="0" y="0"/>
            <a:chExt cx="22308096" cy="1371600"/>
          </a:xfrm>
        </p:grpSpPr>
        <p:sp>
          <p:nvSpPr>
            <p:cNvPr id="19" name="Freeform 46">
              <a:extLst>
                <a:ext uri="{FF2B5EF4-FFF2-40B4-BE49-F238E27FC236}">
                  <a16:creationId xmlns:a16="http://schemas.microsoft.com/office/drawing/2014/main" id="{BB1679EA-796D-E309-4905-73F55A9EEC39}"/>
                </a:ext>
              </a:extLst>
            </p:cNvPr>
            <p:cNvSpPr/>
            <p:nvPr/>
          </p:nvSpPr>
          <p:spPr>
            <a:xfrm>
              <a:off x="0" y="0"/>
              <a:ext cx="22308096" cy="1371600"/>
            </a:xfrm>
            <a:custGeom>
              <a:avLst/>
              <a:gdLst/>
              <a:ahLst/>
              <a:cxnLst/>
              <a:rect l="l" t="t" r="r" b="b"/>
              <a:pathLst>
                <a:path w="22308096" h="1371600">
                  <a:moveTo>
                    <a:pt x="0" y="182880"/>
                  </a:moveTo>
                  <a:cubicBezTo>
                    <a:pt x="0" y="81915"/>
                    <a:pt x="83968" y="0"/>
                    <a:pt x="187463" y="0"/>
                  </a:cubicBezTo>
                  <a:lnTo>
                    <a:pt x="22120631" y="0"/>
                  </a:lnTo>
                  <a:cubicBezTo>
                    <a:pt x="22224126" y="0"/>
                    <a:pt x="22308096" y="81915"/>
                    <a:pt x="22308096" y="182880"/>
                  </a:cubicBezTo>
                  <a:lnTo>
                    <a:pt x="22308096" y="1188720"/>
                  </a:lnTo>
                  <a:cubicBezTo>
                    <a:pt x="22308096" y="1289685"/>
                    <a:pt x="22224126" y="1371600"/>
                    <a:pt x="22120631" y="1371600"/>
                  </a:cubicBezTo>
                  <a:lnTo>
                    <a:pt x="187463" y="1371600"/>
                  </a:lnTo>
                  <a:cubicBezTo>
                    <a:pt x="83968" y="1371600"/>
                    <a:pt x="0" y="1289685"/>
                    <a:pt x="0" y="1188720"/>
                  </a:cubicBezTo>
                  <a:close/>
                </a:path>
              </a:pathLst>
            </a:custGeom>
            <a:solidFill>
              <a:srgbClr val="383F7F"/>
            </a:solidFill>
          </p:spPr>
          <p:txBody>
            <a:bodyPr/>
            <a:lstStyle/>
            <a:p>
              <a:endParaRPr lang="en-US" sz="1200"/>
            </a:p>
          </p:txBody>
        </p:sp>
      </p:grpSp>
      <p:sp>
        <p:nvSpPr>
          <p:cNvPr id="20" name="TextBox 19">
            <a:extLst>
              <a:ext uri="{FF2B5EF4-FFF2-40B4-BE49-F238E27FC236}">
                <a16:creationId xmlns:a16="http://schemas.microsoft.com/office/drawing/2014/main" id="{39CC4C08-B110-CCD3-299E-C35E6117CA6D}"/>
              </a:ext>
            </a:extLst>
          </p:cNvPr>
          <p:cNvSpPr txBox="1"/>
          <p:nvPr/>
        </p:nvSpPr>
        <p:spPr>
          <a:xfrm>
            <a:off x="6393251" y="5651624"/>
            <a:ext cx="5033609" cy="369332"/>
          </a:xfrm>
          <a:prstGeom prst="rect">
            <a:avLst/>
          </a:prstGeom>
          <a:noFill/>
        </p:spPr>
        <p:txBody>
          <a:bodyPr wrap="square">
            <a:spAutoFit/>
          </a:bodyPr>
          <a:lstStyle/>
          <a:p>
            <a:pPr algn="ctr"/>
            <a:r>
              <a:rPr lang="en-US" b="1" u="sng">
                <a:solidFill>
                  <a:schemeClr val="bg1"/>
                </a:solidFill>
                <a:effectLst/>
                <a:latin typeface="Cambria" panose="02040503050406030204" pitchFamily="18" charset="0"/>
                <a:ea typeface="Cambria" panose="02040503050406030204" pitchFamily="18" charset="0"/>
                <a:cs typeface="Aptos" panose="020B0004020202020204" pitchFamily="34" charset="0"/>
                <a:hlinkClick r:id="rId6">
                  <a:extLst>
                    <a:ext uri="{A12FA001-AC4F-418D-AE19-62706E023703}">
                      <ahyp:hlinkClr xmlns:ahyp="http://schemas.microsoft.com/office/drawing/2018/hyperlinkcolor" val="tx"/>
                    </a:ext>
                  </a:extLst>
                </a:hlinkClick>
              </a:rPr>
              <a:t>https://bit.ly/Dining-Options-on-Capitol-Hill</a:t>
            </a:r>
            <a:endParaRPr lang="en-US">
              <a:solidFill>
                <a:schemeClr val="bg1"/>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67207486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F43050-5B1E-F676-6B72-6FA97A02BB0A}"/>
            </a:ext>
          </a:extLst>
        </p:cNvPr>
        <p:cNvGrpSpPr/>
        <p:nvPr/>
      </p:nvGrpSpPr>
      <p:grpSpPr>
        <a:xfrm>
          <a:off x="0" y="0"/>
          <a:ext cx="0" cy="0"/>
          <a:chOff x="0" y="0"/>
          <a:chExt cx="0" cy="0"/>
        </a:xfrm>
      </p:grpSpPr>
      <p:grpSp>
        <p:nvGrpSpPr>
          <p:cNvPr id="2" name="Group 14">
            <a:extLst>
              <a:ext uri="{FF2B5EF4-FFF2-40B4-BE49-F238E27FC236}">
                <a16:creationId xmlns:a16="http://schemas.microsoft.com/office/drawing/2014/main" id="{05CC9172-594B-E4B9-D409-DDAD50BC8752}"/>
              </a:ext>
            </a:extLst>
          </p:cNvPr>
          <p:cNvGrpSpPr/>
          <p:nvPr/>
        </p:nvGrpSpPr>
        <p:grpSpPr>
          <a:xfrm>
            <a:off x="392338" y="1302364"/>
            <a:ext cx="9970862" cy="5080625"/>
            <a:chOff x="0" y="0"/>
            <a:chExt cx="10638205" cy="8213276"/>
          </a:xfrm>
        </p:grpSpPr>
        <p:sp>
          <p:nvSpPr>
            <p:cNvPr id="4" name="Freeform 15">
              <a:extLst>
                <a:ext uri="{FF2B5EF4-FFF2-40B4-BE49-F238E27FC236}">
                  <a16:creationId xmlns:a16="http://schemas.microsoft.com/office/drawing/2014/main" id="{5CF1D547-2F87-FEBF-AF58-DB93A05B13C5}"/>
                </a:ext>
              </a:extLst>
            </p:cNvPr>
            <p:cNvSpPr/>
            <p:nvPr/>
          </p:nvSpPr>
          <p:spPr>
            <a:xfrm>
              <a:off x="0" y="0"/>
              <a:ext cx="10638205" cy="8213276"/>
            </a:xfrm>
            <a:custGeom>
              <a:avLst/>
              <a:gdLst/>
              <a:ahLst/>
              <a:cxnLst/>
              <a:rect l="l" t="t" r="r" b="b"/>
              <a:pathLst>
                <a:path w="10638205" h="8213276">
                  <a:moveTo>
                    <a:pt x="0" y="252716"/>
                  </a:moveTo>
                  <a:cubicBezTo>
                    <a:pt x="0" y="113196"/>
                    <a:pt x="102108" y="0"/>
                    <a:pt x="227962" y="0"/>
                  </a:cubicBezTo>
                  <a:lnTo>
                    <a:pt x="10410243" y="0"/>
                  </a:lnTo>
                  <a:cubicBezTo>
                    <a:pt x="10536096" y="0"/>
                    <a:pt x="10638205" y="113196"/>
                    <a:pt x="10638205" y="252716"/>
                  </a:cubicBezTo>
                  <a:lnTo>
                    <a:pt x="10638205" y="7960560"/>
                  </a:lnTo>
                  <a:cubicBezTo>
                    <a:pt x="10638205" y="8100080"/>
                    <a:pt x="10536096" y="8213276"/>
                    <a:pt x="10410243" y="8213276"/>
                  </a:cubicBezTo>
                  <a:lnTo>
                    <a:pt x="227962" y="8213276"/>
                  </a:lnTo>
                  <a:cubicBezTo>
                    <a:pt x="102108" y="8213275"/>
                    <a:pt x="0" y="8100080"/>
                    <a:pt x="0" y="7960560"/>
                  </a:cubicBezTo>
                  <a:close/>
                </a:path>
              </a:pathLst>
            </a:custGeom>
            <a:solidFill>
              <a:srgbClr val="E9F9FF"/>
            </a:solidFill>
          </p:spPr>
          <p:txBody>
            <a:bodyPr/>
            <a:lstStyle/>
            <a:p>
              <a:endParaRPr lang="en-US" sz="1200"/>
            </a:p>
          </p:txBody>
        </p:sp>
      </p:grpSp>
      <p:sp>
        <p:nvSpPr>
          <p:cNvPr id="18" name="AutoShape 2">
            <a:extLst>
              <a:ext uri="{FF2B5EF4-FFF2-40B4-BE49-F238E27FC236}">
                <a16:creationId xmlns:a16="http://schemas.microsoft.com/office/drawing/2014/main" id="{D5742F72-6671-DDA1-202C-23C6DAE3BBC0}"/>
              </a:ext>
            </a:extLst>
          </p:cNvPr>
          <p:cNvSpPr/>
          <p:nvPr/>
        </p:nvSpPr>
        <p:spPr>
          <a:xfrm flipV="1">
            <a:off x="392338" y="1031789"/>
            <a:ext cx="7406640" cy="0"/>
          </a:xfrm>
          <a:prstGeom prst="line">
            <a:avLst/>
          </a:prstGeom>
          <a:ln w="50800" cap="flat">
            <a:solidFill>
              <a:srgbClr val="C79D4F"/>
            </a:solidFill>
            <a:prstDash val="solid"/>
            <a:headEnd type="none" w="sm" len="sm"/>
            <a:tailEnd type="none" w="sm" len="sm"/>
          </a:ln>
        </p:spPr>
        <p:txBody>
          <a:bodyPr/>
          <a:lstStyle/>
          <a:p>
            <a:endParaRPr lang="en-US" sz="1434">
              <a:latin typeface="Cambria" panose="02040503050406030204" pitchFamily="18" charset="0"/>
              <a:ea typeface="Cambria" panose="02040503050406030204" pitchFamily="18" charset="0"/>
              <a:cs typeface="Calibri"/>
            </a:endParaRPr>
          </a:p>
        </p:txBody>
      </p:sp>
      <p:sp>
        <p:nvSpPr>
          <p:cNvPr id="3" name="TextBox 23">
            <a:extLst>
              <a:ext uri="{FF2B5EF4-FFF2-40B4-BE49-F238E27FC236}">
                <a16:creationId xmlns:a16="http://schemas.microsoft.com/office/drawing/2014/main" id="{5B8AACE8-C320-0710-8BB8-F45088D9B583}"/>
              </a:ext>
            </a:extLst>
          </p:cNvPr>
          <p:cNvSpPr txBox="1"/>
          <p:nvPr/>
        </p:nvSpPr>
        <p:spPr>
          <a:xfrm>
            <a:off x="583388" y="1550509"/>
            <a:ext cx="9472785" cy="4955557"/>
          </a:xfrm>
          <a:prstGeom prst="rect">
            <a:avLst/>
          </a:prstGeom>
        </p:spPr>
        <p:txBody>
          <a:bodyPr lIns="0" tIns="0" rIns="0" bIns="0" rtlCol="0" anchor="t"/>
          <a:lstStyle/>
          <a:p>
            <a:pPr>
              <a:lnSpc>
                <a:spcPts val="2399"/>
              </a:lnSpc>
            </a:pPr>
            <a:r>
              <a:rPr lang="en-US" sz="2400" b="1" i="1">
                <a:solidFill>
                  <a:srgbClr val="383F7F"/>
                </a:solidFill>
                <a:latin typeface="Cambria" panose="02040503050406030204" pitchFamily="18" charset="0"/>
                <a:ea typeface="Cambria" panose="02040503050406030204" pitchFamily="18" charset="0"/>
                <a:cs typeface="Calibri" panose="020F0502020204030204" pitchFamily="34" charset="0"/>
                <a:sym typeface="Roboto Italics"/>
              </a:rPr>
              <a:t>Prohibited Items</a:t>
            </a:r>
          </a:p>
          <a:p>
            <a:pPr marL="457200" indent="-228600">
              <a:lnSpc>
                <a:spcPts val="2399"/>
              </a:lnSpc>
              <a:buFont typeface="Arial" panose="020B0604020202020204" pitchFamily="34" charset="0"/>
              <a:buChar char="•"/>
            </a:pPr>
            <a:r>
              <a:rPr lang="en-US" sz="1999" b="1">
                <a:solidFill>
                  <a:srgbClr val="383F7F"/>
                </a:solidFill>
                <a:latin typeface="Cambria" panose="02040503050406030204" pitchFamily="18" charset="0"/>
                <a:ea typeface="Cambria" panose="02040503050406030204" pitchFamily="18" charset="0"/>
                <a:cs typeface="Calibri" panose="020F0502020204030204" pitchFamily="34" charset="0"/>
                <a:sym typeface="Roboto Italics"/>
              </a:rPr>
              <a:t>Full list: </a:t>
            </a:r>
            <a:r>
              <a:rPr lang="en-US" sz="1999">
                <a:solidFill>
                  <a:srgbClr val="383F7F"/>
                </a:solidFill>
                <a:latin typeface="Cambria" panose="02040503050406030204" pitchFamily="18" charset="0"/>
                <a:ea typeface="Cambria" panose="02040503050406030204" pitchFamily="18" charset="0"/>
                <a:cs typeface="Calibri" panose="020F0502020204030204" pitchFamily="34" charset="0"/>
                <a:sym typeface="Roboto Italics"/>
                <a:hlinkClick r:id="rId3">
                  <a:extLst>
                    <a:ext uri="{A12FA001-AC4F-418D-AE19-62706E023703}">
                      <ahyp:hlinkClr xmlns:ahyp="http://schemas.microsoft.com/office/drawing/2018/hyperlinkcolor" val="tx"/>
                    </a:ext>
                  </a:extLst>
                </a:hlinkClick>
              </a:rPr>
              <a:t>prohibited items</a:t>
            </a:r>
            <a:endParaRPr lang="en-US" sz="1999">
              <a:solidFill>
                <a:srgbClr val="383F7F"/>
              </a:solidFill>
              <a:latin typeface="Cambria" panose="02040503050406030204" pitchFamily="18" charset="0"/>
              <a:ea typeface="Cambria" panose="02040503050406030204" pitchFamily="18" charset="0"/>
              <a:cs typeface="Calibri" panose="020F0502020204030204" pitchFamily="34" charset="0"/>
              <a:sym typeface="Roboto Italics"/>
            </a:endParaRPr>
          </a:p>
          <a:p>
            <a:pPr marL="457200" indent="-228600">
              <a:lnSpc>
                <a:spcPts val="2399"/>
              </a:lnSpc>
              <a:buFont typeface="Arial" panose="020B0604020202020204" pitchFamily="34" charset="0"/>
              <a:buChar char="•"/>
            </a:pPr>
            <a:r>
              <a:rPr lang="en-US" sz="1950" b="1">
                <a:solidFill>
                  <a:srgbClr val="383F7F"/>
                </a:solidFill>
                <a:latin typeface="Cambria"/>
                <a:ea typeface="Cambria"/>
                <a:cs typeface="Calibri"/>
                <a:sym typeface="Roboto Italics"/>
              </a:rPr>
              <a:t>Specifically noting: </a:t>
            </a:r>
            <a:r>
              <a:rPr lang="en-US" sz="1950">
                <a:solidFill>
                  <a:srgbClr val="383F7F"/>
                </a:solidFill>
                <a:latin typeface="Cambria"/>
                <a:ea typeface="Cambria"/>
                <a:cs typeface="Calibri"/>
                <a:sym typeface="Roboto Italics"/>
              </a:rPr>
              <a:t>large bags (no bigger than personal items)</a:t>
            </a:r>
            <a:endParaRPr lang="en-US" sz="1950">
              <a:solidFill>
                <a:srgbClr val="383F7F"/>
              </a:solidFill>
              <a:latin typeface="Cambria"/>
              <a:ea typeface="Cambria"/>
              <a:cs typeface="Calibri"/>
            </a:endParaRPr>
          </a:p>
          <a:p>
            <a:pPr>
              <a:lnSpc>
                <a:spcPts val="2399"/>
              </a:lnSpc>
            </a:pPr>
            <a:endParaRPr lang="en-US" sz="2400" b="1" i="1">
              <a:solidFill>
                <a:srgbClr val="383F7F"/>
              </a:solidFill>
              <a:latin typeface="Cambria" panose="02040503050406030204" pitchFamily="18" charset="0"/>
              <a:ea typeface="Cambria" panose="02040503050406030204" pitchFamily="18" charset="0"/>
              <a:cs typeface="Calibri" panose="020F0502020204030204" pitchFamily="34" charset="0"/>
              <a:sym typeface="Roboto Italics"/>
            </a:endParaRPr>
          </a:p>
          <a:p>
            <a:pPr>
              <a:lnSpc>
                <a:spcPts val="2399"/>
              </a:lnSpc>
            </a:pPr>
            <a:r>
              <a:rPr lang="en-US" sz="2400" b="1" i="1">
                <a:solidFill>
                  <a:srgbClr val="383F7F"/>
                </a:solidFill>
                <a:latin typeface="Cambria" panose="02040503050406030204" pitchFamily="18" charset="0"/>
                <a:ea typeface="Cambria" panose="02040503050406030204" pitchFamily="18" charset="0"/>
                <a:cs typeface="Calibri" panose="020F0502020204030204" pitchFamily="34" charset="0"/>
                <a:sym typeface="Roboto Italics"/>
              </a:rPr>
              <a:t>Hotel Luggage Storage</a:t>
            </a:r>
          </a:p>
          <a:p>
            <a:pPr marL="457200" indent="-228600">
              <a:lnSpc>
                <a:spcPts val="2399"/>
              </a:lnSpc>
              <a:buFont typeface="Arial" panose="020B0604020202020204" pitchFamily="34" charset="0"/>
              <a:buChar char="•"/>
            </a:pPr>
            <a:r>
              <a:rPr lang="en-US" sz="1999">
                <a:solidFill>
                  <a:srgbClr val="383F7F"/>
                </a:solidFill>
                <a:latin typeface="Cambria" panose="02040503050406030204" pitchFamily="18" charset="0"/>
                <a:ea typeface="Cambria" panose="02040503050406030204" pitchFamily="18" charset="0"/>
                <a:cs typeface="Calibri" panose="020F0502020204030204" pitchFamily="34" charset="0"/>
                <a:sym typeface="Roboto Italics"/>
              </a:rPr>
              <a:t>Visit concierge and store luggage at no additional cost</a:t>
            </a:r>
          </a:p>
          <a:p>
            <a:pPr marL="228600">
              <a:lnSpc>
                <a:spcPts val="2399"/>
              </a:lnSpc>
            </a:pPr>
            <a:endParaRPr lang="en-US" sz="1999">
              <a:solidFill>
                <a:srgbClr val="383F7F"/>
              </a:solidFill>
              <a:latin typeface="Cambria" panose="02040503050406030204" pitchFamily="18" charset="0"/>
              <a:ea typeface="Cambria" panose="02040503050406030204" pitchFamily="18" charset="0"/>
              <a:cs typeface="Calibri" panose="020F0502020204030204" pitchFamily="34" charset="0"/>
              <a:sym typeface="Roboto Italics"/>
            </a:endParaRPr>
          </a:p>
          <a:p>
            <a:pPr>
              <a:lnSpc>
                <a:spcPts val="2399"/>
              </a:lnSpc>
            </a:pPr>
            <a:r>
              <a:rPr lang="en-US" sz="2400" b="1" i="1">
                <a:solidFill>
                  <a:srgbClr val="383F7F"/>
                </a:solidFill>
                <a:latin typeface="Cambria" panose="02040503050406030204" pitchFamily="18" charset="0"/>
                <a:ea typeface="Cambria" panose="02040503050406030204" pitchFamily="18" charset="0"/>
                <a:cs typeface="Calibri" panose="020F0502020204030204" pitchFamily="34" charset="0"/>
                <a:sym typeface="Roboto Italics"/>
              </a:rPr>
              <a:t>Things to bring</a:t>
            </a:r>
          </a:p>
          <a:p>
            <a:pPr marL="457200" indent="-228600">
              <a:lnSpc>
                <a:spcPts val="2399"/>
              </a:lnSpc>
              <a:buFont typeface="Arial" panose="020B0604020202020204" pitchFamily="34" charset="0"/>
              <a:buChar char="•"/>
            </a:pPr>
            <a:r>
              <a:rPr lang="en-US" sz="1950">
                <a:solidFill>
                  <a:srgbClr val="383F7F"/>
                </a:solidFill>
                <a:latin typeface="Cambria"/>
                <a:ea typeface="Cambria"/>
                <a:cs typeface="Calibri"/>
                <a:sym typeface="Roboto Italics"/>
              </a:rPr>
              <a:t>Comfortable shoes for walking!</a:t>
            </a:r>
            <a:endParaRPr lang="en-US" sz="1950">
              <a:solidFill>
                <a:srgbClr val="383F7F"/>
              </a:solidFill>
              <a:latin typeface="Cambria"/>
              <a:ea typeface="Cambria"/>
              <a:cs typeface="Calibri"/>
            </a:endParaRPr>
          </a:p>
          <a:p>
            <a:pPr marL="457200" indent="-228600">
              <a:lnSpc>
                <a:spcPts val="2399"/>
              </a:lnSpc>
              <a:buFont typeface="Arial" panose="020B0604020202020204" pitchFamily="34" charset="0"/>
              <a:buChar char="•"/>
            </a:pPr>
            <a:r>
              <a:rPr lang="en-US" sz="1999">
                <a:solidFill>
                  <a:srgbClr val="383F7F"/>
                </a:solidFill>
                <a:latin typeface="Cambria" panose="02040503050406030204" pitchFamily="18" charset="0"/>
                <a:ea typeface="Cambria" panose="02040503050406030204" pitchFamily="18" charset="0"/>
                <a:cs typeface="Calibri" panose="020F0502020204030204" pitchFamily="34" charset="0"/>
                <a:sym typeface="Roboto Italics"/>
              </a:rPr>
              <a:t>Plan in case of rain</a:t>
            </a:r>
          </a:p>
          <a:p>
            <a:pPr marL="457200" indent="-228600">
              <a:lnSpc>
                <a:spcPts val="2399"/>
              </a:lnSpc>
              <a:buFont typeface="Arial" panose="020B0604020202020204" pitchFamily="34" charset="0"/>
              <a:buChar char="•"/>
            </a:pPr>
            <a:r>
              <a:rPr lang="en-US" sz="1999">
                <a:solidFill>
                  <a:srgbClr val="383F7F"/>
                </a:solidFill>
                <a:latin typeface="Cambria" panose="02040503050406030204" pitchFamily="18" charset="0"/>
                <a:ea typeface="Cambria" panose="02040503050406030204" pitchFamily="18" charset="0"/>
                <a:cs typeface="Calibri" panose="020F0502020204030204" pitchFamily="34" charset="0"/>
                <a:sym typeface="Roboto Italics"/>
              </a:rPr>
              <a:t>Stay hydrated, bring or buy a water bottle</a:t>
            </a:r>
          </a:p>
          <a:p>
            <a:pPr marL="457200" indent="-228600">
              <a:lnSpc>
                <a:spcPts val="2399"/>
              </a:lnSpc>
              <a:buFont typeface="Arial" panose="020B0604020202020204" pitchFamily="34" charset="0"/>
              <a:buChar char="•"/>
            </a:pPr>
            <a:r>
              <a:rPr lang="en-US" sz="1950">
                <a:solidFill>
                  <a:srgbClr val="383F7F"/>
                </a:solidFill>
                <a:latin typeface="Cambria"/>
                <a:ea typeface="Cambria"/>
                <a:cs typeface="Calibri"/>
                <a:sym typeface="Roboto Italics"/>
              </a:rPr>
              <a:t>Fully charged phone (phone charger or portable battery)</a:t>
            </a:r>
            <a:endParaRPr lang="en-US" sz="1950">
              <a:solidFill>
                <a:srgbClr val="383F7F"/>
              </a:solidFill>
              <a:latin typeface="Cambria"/>
              <a:ea typeface="Cambria"/>
              <a:cs typeface="Calibri"/>
            </a:endParaRPr>
          </a:p>
          <a:p>
            <a:pPr marL="457200" indent="-228600">
              <a:lnSpc>
                <a:spcPts val="2399"/>
              </a:lnSpc>
              <a:buFont typeface="Arial" panose="020B0604020202020204" pitchFamily="34" charset="0"/>
              <a:buChar char="•"/>
            </a:pPr>
            <a:r>
              <a:rPr lang="en-US" sz="1999">
                <a:solidFill>
                  <a:srgbClr val="383F7F"/>
                </a:solidFill>
                <a:latin typeface="Cambria" panose="02040503050406030204" pitchFamily="18" charset="0"/>
                <a:ea typeface="Cambria" panose="02040503050406030204" pitchFamily="18" charset="0"/>
                <a:cs typeface="Calibri" panose="020F0502020204030204" pitchFamily="34" charset="0"/>
                <a:sym typeface="Roboto Italics"/>
              </a:rPr>
              <a:t>Leave behinds</a:t>
            </a:r>
          </a:p>
          <a:p>
            <a:pPr marL="457200" indent="-228600">
              <a:lnSpc>
                <a:spcPts val="2399"/>
              </a:lnSpc>
              <a:buFont typeface="Arial" panose="020B0604020202020204" pitchFamily="34" charset="0"/>
              <a:buChar char="•"/>
            </a:pPr>
            <a:r>
              <a:rPr lang="en-US" sz="1999">
                <a:solidFill>
                  <a:srgbClr val="383F7F"/>
                </a:solidFill>
                <a:latin typeface="Cambria" panose="02040503050406030204" pitchFamily="18" charset="0"/>
                <a:ea typeface="Cambria" panose="02040503050406030204" pitchFamily="18" charset="0"/>
                <a:cs typeface="Calibri" panose="020F0502020204030204" pitchFamily="34" charset="0"/>
                <a:sym typeface="Roboto Italics"/>
              </a:rPr>
              <a:t>Name badge</a:t>
            </a:r>
          </a:p>
          <a:p>
            <a:pPr marL="457200" indent="-228600">
              <a:lnSpc>
                <a:spcPts val="2399"/>
              </a:lnSpc>
              <a:buFont typeface="Arial" panose="020B0604020202020204" pitchFamily="34" charset="0"/>
              <a:buChar char="•"/>
            </a:pPr>
            <a:endParaRPr lang="en-US" sz="1999">
              <a:solidFill>
                <a:srgbClr val="383F7F"/>
              </a:solidFill>
              <a:latin typeface="Cambria" panose="02040503050406030204" pitchFamily="18" charset="0"/>
              <a:ea typeface="Cambria" panose="02040503050406030204" pitchFamily="18" charset="0"/>
              <a:cs typeface="Calibri" panose="020F0502020204030204" pitchFamily="34" charset="0"/>
              <a:sym typeface="Roboto Italics"/>
            </a:endParaRPr>
          </a:p>
        </p:txBody>
      </p:sp>
      <p:sp>
        <p:nvSpPr>
          <p:cNvPr id="5" name="TextBox 18">
            <a:extLst>
              <a:ext uri="{FF2B5EF4-FFF2-40B4-BE49-F238E27FC236}">
                <a16:creationId xmlns:a16="http://schemas.microsoft.com/office/drawing/2014/main" id="{D2C0A4F7-FFE5-CA54-D725-3F1B77D8582B}"/>
              </a:ext>
            </a:extLst>
          </p:cNvPr>
          <p:cNvSpPr txBox="1"/>
          <p:nvPr/>
        </p:nvSpPr>
        <p:spPr>
          <a:xfrm>
            <a:off x="419582" y="351934"/>
            <a:ext cx="10908792" cy="1033576"/>
          </a:xfrm>
          <a:prstGeom prst="rect">
            <a:avLst/>
          </a:prstGeom>
        </p:spPr>
        <p:txBody>
          <a:bodyPr lIns="0" tIns="0" rIns="0" bIns="0" rtlCol="0" anchor="t"/>
          <a:lstStyle/>
          <a:p>
            <a:pPr>
              <a:lnSpc>
                <a:spcPts val="4799"/>
              </a:lnSpc>
            </a:pPr>
            <a:r>
              <a:rPr lang="en-US" sz="4000" b="1">
                <a:solidFill>
                  <a:srgbClr val="383F7F"/>
                </a:solidFill>
                <a:latin typeface="Cambria" panose="02040503050406030204" pitchFamily="18" charset="0"/>
                <a:ea typeface="Cambria" panose="02040503050406030204" pitchFamily="18" charset="0"/>
                <a:cs typeface="Calibri" panose="020F0502020204030204" pitchFamily="34" charset="0"/>
                <a:sym typeface="Roboto Slab Bold"/>
              </a:rPr>
              <a:t>Packing Reminders</a:t>
            </a:r>
          </a:p>
        </p:txBody>
      </p:sp>
    </p:spTree>
    <p:extLst>
      <p:ext uri="{BB962C8B-B14F-4D97-AF65-F5344CB8AC3E}">
        <p14:creationId xmlns:p14="http://schemas.microsoft.com/office/powerpoint/2010/main" val="120943862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0BA436-C9E8-0810-A881-E5F88FB99446}"/>
            </a:ext>
          </a:extLst>
        </p:cNvPr>
        <p:cNvGrpSpPr/>
        <p:nvPr/>
      </p:nvGrpSpPr>
      <p:grpSpPr>
        <a:xfrm>
          <a:off x="0" y="0"/>
          <a:ext cx="0" cy="0"/>
          <a:chOff x="0" y="0"/>
          <a:chExt cx="0" cy="0"/>
        </a:xfrm>
      </p:grpSpPr>
      <p:sp>
        <p:nvSpPr>
          <p:cNvPr id="3" name="TextBox 23">
            <a:extLst>
              <a:ext uri="{FF2B5EF4-FFF2-40B4-BE49-F238E27FC236}">
                <a16:creationId xmlns:a16="http://schemas.microsoft.com/office/drawing/2014/main" id="{9CE2E819-059C-8497-B14A-F86D4FFFD512}"/>
              </a:ext>
            </a:extLst>
          </p:cNvPr>
          <p:cNvSpPr txBox="1"/>
          <p:nvPr/>
        </p:nvSpPr>
        <p:spPr>
          <a:xfrm>
            <a:off x="392338" y="1237765"/>
            <a:ext cx="6286075" cy="914400"/>
          </a:xfrm>
          <a:prstGeom prst="rect">
            <a:avLst/>
          </a:prstGeom>
        </p:spPr>
        <p:txBody>
          <a:bodyPr lIns="0" tIns="0" rIns="0" bIns="0" rtlCol="0" anchor="t"/>
          <a:lstStyle/>
          <a:p>
            <a:pPr>
              <a:lnSpc>
                <a:spcPts val="2399"/>
              </a:lnSpc>
            </a:pPr>
            <a:endParaRPr lang="en-US" sz="3600" i="1">
              <a:solidFill>
                <a:srgbClr val="C79D4F"/>
              </a:solidFill>
              <a:latin typeface="Cambria"/>
              <a:ea typeface="Cambria"/>
              <a:cs typeface="Calibri"/>
            </a:endParaRPr>
          </a:p>
          <a:p>
            <a:pPr>
              <a:lnSpc>
                <a:spcPts val="2399"/>
              </a:lnSpc>
            </a:pPr>
            <a:r>
              <a:rPr lang="en-US" sz="3600" i="1">
                <a:solidFill>
                  <a:srgbClr val="C79D4F"/>
                </a:solidFill>
                <a:latin typeface="Cambria"/>
                <a:ea typeface="Cambria"/>
                <a:cs typeface="Calibri"/>
              </a:rPr>
              <a:t>Team Captains: Stand and wave!</a:t>
            </a:r>
            <a:endParaRPr lang="en-US" sz="3600" i="1">
              <a:solidFill>
                <a:srgbClr val="C79D4F"/>
              </a:solidFill>
              <a:latin typeface="Cambria" panose="02040503050406030204" pitchFamily="18" charset="0"/>
              <a:ea typeface="Cambria" panose="02040503050406030204" pitchFamily="18" charset="0"/>
              <a:cs typeface="Calibri" panose="020F0502020204030204" pitchFamily="34" charset="0"/>
            </a:endParaRPr>
          </a:p>
        </p:txBody>
      </p:sp>
      <p:sp>
        <p:nvSpPr>
          <p:cNvPr id="5" name="TextBox 18">
            <a:extLst>
              <a:ext uri="{FF2B5EF4-FFF2-40B4-BE49-F238E27FC236}">
                <a16:creationId xmlns:a16="http://schemas.microsoft.com/office/drawing/2014/main" id="{FCDB9D8C-1AFF-14FD-6070-2DE0D1EA53EF}"/>
              </a:ext>
            </a:extLst>
          </p:cNvPr>
          <p:cNvSpPr txBox="1"/>
          <p:nvPr/>
        </p:nvSpPr>
        <p:spPr>
          <a:xfrm>
            <a:off x="419582" y="351933"/>
            <a:ext cx="6499776" cy="1317209"/>
          </a:xfrm>
          <a:prstGeom prst="rect">
            <a:avLst/>
          </a:prstGeom>
        </p:spPr>
        <p:txBody>
          <a:bodyPr lIns="0" tIns="0" rIns="0" bIns="0" rtlCol="0" anchor="t"/>
          <a:lstStyle/>
          <a:p>
            <a:pPr>
              <a:lnSpc>
                <a:spcPts val="4799"/>
              </a:lnSpc>
            </a:pPr>
            <a:r>
              <a:rPr lang="en-US" sz="4000" b="1">
                <a:solidFill>
                  <a:srgbClr val="383F7F"/>
                </a:solidFill>
                <a:latin typeface="Cambria" panose="02040503050406030204" pitchFamily="18" charset="0"/>
                <a:ea typeface="Cambria" panose="02040503050406030204" pitchFamily="18" charset="0"/>
                <a:cs typeface="Calibri" panose="020F0502020204030204" pitchFamily="34" charset="0"/>
                <a:sym typeface="Roboto Slab Bold"/>
              </a:rPr>
              <a:t>Identify Your </a:t>
            </a:r>
            <a:r>
              <a:rPr lang="en-US" sz="4000" b="1" i="1">
                <a:solidFill>
                  <a:srgbClr val="BF984D"/>
                </a:solidFill>
                <a:latin typeface="Cambria" panose="02040503050406030204" pitchFamily="18" charset="0"/>
                <a:ea typeface="Cambria" panose="02040503050406030204" pitchFamily="18" charset="0"/>
                <a:cs typeface="Calibri" panose="020F0502020204030204" pitchFamily="34" charset="0"/>
                <a:sym typeface="Roboto Slab Bold"/>
              </a:rPr>
              <a:t>Team Captain</a:t>
            </a:r>
          </a:p>
        </p:txBody>
      </p:sp>
      <p:sp>
        <p:nvSpPr>
          <p:cNvPr id="22" name="AutoShape 2">
            <a:extLst>
              <a:ext uri="{FF2B5EF4-FFF2-40B4-BE49-F238E27FC236}">
                <a16:creationId xmlns:a16="http://schemas.microsoft.com/office/drawing/2014/main" id="{6ACA7997-0175-7C75-E018-0984056C9623}"/>
              </a:ext>
            </a:extLst>
          </p:cNvPr>
          <p:cNvSpPr/>
          <p:nvPr/>
        </p:nvSpPr>
        <p:spPr>
          <a:xfrm flipV="1">
            <a:off x="392338" y="1031789"/>
            <a:ext cx="6309360" cy="0"/>
          </a:xfrm>
          <a:prstGeom prst="line">
            <a:avLst/>
          </a:prstGeom>
          <a:ln w="50800" cap="flat">
            <a:solidFill>
              <a:srgbClr val="C79D4F"/>
            </a:solidFill>
            <a:prstDash val="solid"/>
            <a:headEnd type="none" w="sm" len="sm"/>
            <a:tailEnd type="none" w="sm" len="sm"/>
          </a:ln>
        </p:spPr>
        <p:txBody>
          <a:bodyPr/>
          <a:lstStyle/>
          <a:p>
            <a:endParaRPr lang="en-US" sz="1434">
              <a:latin typeface="Cambria" panose="02040503050406030204" pitchFamily="18" charset="0"/>
              <a:ea typeface="Cambria" panose="02040503050406030204" pitchFamily="18" charset="0"/>
              <a:cs typeface="Calibri"/>
            </a:endParaRPr>
          </a:p>
        </p:txBody>
      </p:sp>
      <p:pic>
        <p:nvPicPr>
          <p:cNvPr id="24" name="Graphic 23" descr="Wave Gesture with solid fill">
            <a:extLst>
              <a:ext uri="{FF2B5EF4-FFF2-40B4-BE49-F238E27FC236}">
                <a16:creationId xmlns:a16="http://schemas.microsoft.com/office/drawing/2014/main" id="{0F867AA5-CA1B-DAFA-E70A-BD755F91B41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086942" y="20054"/>
            <a:ext cx="2023469" cy="2023469"/>
          </a:xfrm>
          <a:prstGeom prst="rect">
            <a:avLst/>
          </a:prstGeom>
        </p:spPr>
      </p:pic>
      <p:graphicFrame>
        <p:nvGraphicFramePr>
          <p:cNvPr id="25" name="Table 24">
            <a:extLst>
              <a:ext uri="{FF2B5EF4-FFF2-40B4-BE49-F238E27FC236}">
                <a16:creationId xmlns:a16="http://schemas.microsoft.com/office/drawing/2014/main" id="{9093D0D7-5998-661D-B055-C013BFE98A28}"/>
              </a:ext>
            </a:extLst>
          </p:cNvPr>
          <p:cNvGraphicFramePr>
            <a:graphicFrameLocks noGrp="1"/>
          </p:cNvGraphicFramePr>
          <p:nvPr/>
        </p:nvGraphicFramePr>
        <p:xfrm>
          <a:off x="419582" y="2148290"/>
          <a:ext cx="5676418" cy="3977636"/>
        </p:xfrm>
        <a:graphic>
          <a:graphicData uri="http://schemas.openxmlformats.org/drawingml/2006/table">
            <a:tbl>
              <a:tblPr firstRow="1" bandRow="1">
                <a:tableStyleId>{5C22544A-7EE6-4342-B048-85BDC9FD1C3A}</a:tableStyleId>
              </a:tblPr>
              <a:tblGrid>
                <a:gridCol w="2838209">
                  <a:extLst>
                    <a:ext uri="{9D8B030D-6E8A-4147-A177-3AD203B41FA5}">
                      <a16:colId xmlns:a16="http://schemas.microsoft.com/office/drawing/2014/main" val="2124919586"/>
                    </a:ext>
                  </a:extLst>
                </a:gridCol>
                <a:gridCol w="2838209">
                  <a:extLst>
                    <a:ext uri="{9D8B030D-6E8A-4147-A177-3AD203B41FA5}">
                      <a16:colId xmlns:a16="http://schemas.microsoft.com/office/drawing/2014/main" val="3603887620"/>
                    </a:ext>
                  </a:extLst>
                </a:gridCol>
              </a:tblGrid>
              <a:tr h="380560">
                <a:tc>
                  <a:txBody>
                    <a:bodyPr/>
                    <a:lstStyle/>
                    <a:p>
                      <a:r>
                        <a:rPr lang="en-US" b="1">
                          <a:solidFill>
                            <a:srgbClr val="383F7F"/>
                          </a:solidFill>
                        </a:rPr>
                        <a:t>Daniel Chaplin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3FBFF"/>
                    </a:solidFill>
                  </a:tcPr>
                </a:tc>
                <a:tc>
                  <a:txBody>
                    <a:bodyPr/>
                    <a:lstStyle/>
                    <a:p>
                      <a:r>
                        <a:rPr lang="en-US" b="1">
                          <a:solidFill>
                            <a:srgbClr val="383F7F"/>
                          </a:solidFill>
                        </a:rPr>
                        <a:t>Alabama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3FBFF"/>
                    </a:solidFill>
                  </a:tcPr>
                </a:tc>
                <a:extLst>
                  <a:ext uri="{0D108BD9-81ED-4DB2-BD59-A6C34878D82A}">
                    <a16:rowId xmlns:a16="http://schemas.microsoft.com/office/drawing/2014/main" val="486439444"/>
                  </a:ext>
                </a:extLst>
              </a:tr>
              <a:tr h="656858">
                <a:tc>
                  <a:txBody>
                    <a:bodyPr/>
                    <a:lstStyle/>
                    <a:p>
                      <a:r>
                        <a:rPr lang="en-US" b="1">
                          <a:solidFill>
                            <a:srgbClr val="383F7F"/>
                          </a:solidFill>
                        </a:rPr>
                        <a:t>Cindy Liu &amp; Kelly Kulzer-Reyes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3FBFF"/>
                    </a:solidFill>
                  </a:tcPr>
                </a:tc>
                <a:tc>
                  <a:txBody>
                    <a:bodyPr/>
                    <a:lstStyle/>
                    <a:p>
                      <a:r>
                        <a:rPr lang="en-US" b="1">
                          <a:solidFill>
                            <a:srgbClr val="383F7F"/>
                          </a:solidFill>
                        </a:rPr>
                        <a:t>California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3FBFF"/>
                    </a:solidFill>
                  </a:tcPr>
                </a:tc>
                <a:extLst>
                  <a:ext uri="{0D108BD9-81ED-4DB2-BD59-A6C34878D82A}">
                    <a16:rowId xmlns:a16="http://schemas.microsoft.com/office/drawing/2014/main" val="3932925429"/>
                  </a:ext>
                </a:extLst>
              </a:tr>
              <a:tr h="656858">
                <a:tc>
                  <a:txBody>
                    <a:bodyPr/>
                    <a:lstStyle/>
                    <a:p>
                      <a:r>
                        <a:rPr lang="en-US" b="1">
                          <a:solidFill>
                            <a:srgbClr val="383F7F"/>
                          </a:solidFill>
                        </a:rPr>
                        <a:t>Hallie Levine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3FBFF"/>
                    </a:solidFill>
                  </a:tcPr>
                </a:tc>
                <a:tc>
                  <a:txBody>
                    <a:bodyPr/>
                    <a:lstStyle/>
                    <a:p>
                      <a:r>
                        <a:rPr lang="en-US" b="1">
                          <a:solidFill>
                            <a:srgbClr val="383F7F"/>
                          </a:solidFill>
                        </a:rPr>
                        <a:t>Connecticut &amp; New Hampshire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3FBFF"/>
                    </a:solidFill>
                  </a:tcPr>
                </a:tc>
                <a:extLst>
                  <a:ext uri="{0D108BD9-81ED-4DB2-BD59-A6C34878D82A}">
                    <a16:rowId xmlns:a16="http://schemas.microsoft.com/office/drawing/2014/main" val="1711034106"/>
                  </a:ext>
                </a:extLst>
              </a:tr>
              <a:tr h="380560">
                <a:tc>
                  <a:txBody>
                    <a:bodyPr/>
                    <a:lstStyle/>
                    <a:p>
                      <a:r>
                        <a:rPr lang="en-US" b="1">
                          <a:solidFill>
                            <a:srgbClr val="383F7F"/>
                          </a:solidFill>
                        </a:rPr>
                        <a:t>Lauren Camp Gates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3FBFF"/>
                    </a:solidFill>
                  </a:tcPr>
                </a:tc>
                <a:tc>
                  <a:txBody>
                    <a:bodyPr/>
                    <a:lstStyle/>
                    <a:p>
                      <a:r>
                        <a:rPr lang="en-US" b="1">
                          <a:solidFill>
                            <a:srgbClr val="383F7F"/>
                          </a:solidFill>
                        </a:rPr>
                        <a:t>Delaware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3FBFF"/>
                    </a:solidFill>
                  </a:tcPr>
                </a:tc>
                <a:extLst>
                  <a:ext uri="{0D108BD9-81ED-4DB2-BD59-A6C34878D82A}">
                    <a16:rowId xmlns:a16="http://schemas.microsoft.com/office/drawing/2014/main" val="235670766"/>
                  </a:ext>
                </a:extLst>
              </a:tr>
              <a:tr h="380560">
                <a:tc>
                  <a:txBody>
                    <a:bodyPr/>
                    <a:lstStyle/>
                    <a:p>
                      <a:r>
                        <a:rPr lang="en-US" b="1">
                          <a:solidFill>
                            <a:srgbClr val="383F7F"/>
                          </a:solidFill>
                        </a:rPr>
                        <a:t>David Tolleson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3FBFF"/>
                    </a:solidFill>
                  </a:tcPr>
                </a:tc>
                <a:tc>
                  <a:txBody>
                    <a:bodyPr/>
                    <a:lstStyle/>
                    <a:p>
                      <a:r>
                        <a:rPr lang="en-US" b="1">
                          <a:solidFill>
                            <a:srgbClr val="383F7F"/>
                          </a:solidFill>
                        </a:rPr>
                        <a:t>Georgia &amp; Florida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3FBFF"/>
                    </a:solidFill>
                  </a:tcPr>
                </a:tc>
                <a:extLst>
                  <a:ext uri="{0D108BD9-81ED-4DB2-BD59-A6C34878D82A}">
                    <a16:rowId xmlns:a16="http://schemas.microsoft.com/office/drawing/2014/main" val="2358104737"/>
                  </a:ext>
                </a:extLst>
              </a:tr>
              <a:tr h="380560">
                <a:tc>
                  <a:txBody>
                    <a:bodyPr/>
                    <a:lstStyle/>
                    <a:p>
                      <a:r>
                        <a:rPr lang="en-US" b="1">
                          <a:solidFill>
                            <a:srgbClr val="383F7F"/>
                          </a:solidFill>
                        </a:rPr>
                        <a:t>Bill Stumpf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3FBFF"/>
                    </a:solidFill>
                  </a:tcPr>
                </a:tc>
                <a:tc>
                  <a:txBody>
                    <a:bodyPr/>
                    <a:lstStyle/>
                    <a:p>
                      <a:r>
                        <a:rPr lang="en-US" b="1">
                          <a:solidFill>
                            <a:srgbClr val="383F7F"/>
                          </a:solidFill>
                        </a:rPr>
                        <a:t>Iowa &amp; Missouri</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3FBFF"/>
                    </a:solidFill>
                  </a:tcPr>
                </a:tc>
                <a:extLst>
                  <a:ext uri="{0D108BD9-81ED-4DB2-BD59-A6C34878D82A}">
                    <a16:rowId xmlns:a16="http://schemas.microsoft.com/office/drawing/2014/main" val="2420601531"/>
                  </a:ext>
                </a:extLst>
              </a:tr>
              <a:tr h="380560">
                <a:tc>
                  <a:txBody>
                    <a:bodyPr/>
                    <a:lstStyle/>
                    <a:p>
                      <a:r>
                        <a:rPr lang="en-US" b="1">
                          <a:solidFill>
                            <a:srgbClr val="383F7F"/>
                          </a:solidFill>
                        </a:rPr>
                        <a:t>Denise Rozell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3FBFF"/>
                    </a:solidFill>
                  </a:tcPr>
                </a:tc>
                <a:tc>
                  <a:txBody>
                    <a:bodyPr/>
                    <a:lstStyle/>
                    <a:p>
                      <a:r>
                        <a:rPr lang="en-US" b="1">
                          <a:solidFill>
                            <a:srgbClr val="383F7F"/>
                          </a:solidFill>
                        </a:rPr>
                        <a:t>Illinois &amp; Indiana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3FBFF"/>
                    </a:solidFill>
                  </a:tcPr>
                </a:tc>
                <a:extLst>
                  <a:ext uri="{0D108BD9-81ED-4DB2-BD59-A6C34878D82A}">
                    <a16:rowId xmlns:a16="http://schemas.microsoft.com/office/drawing/2014/main" val="1242106953"/>
                  </a:ext>
                </a:extLst>
              </a:tr>
              <a:tr h="380560">
                <a:tc>
                  <a:txBody>
                    <a:bodyPr/>
                    <a:lstStyle/>
                    <a:p>
                      <a:r>
                        <a:rPr lang="en-US" b="1">
                          <a:solidFill>
                            <a:srgbClr val="383F7F"/>
                          </a:solidFill>
                        </a:rPr>
                        <a:t>Lena Armstrong-Strober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3FBFF"/>
                    </a:solidFill>
                  </a:tcPr>
                </a:tc>
                <a:tc>
                  <a:txBody>
                    <a:bodyPr/>
                    <a:lstStyle/>
                    <a:p>
                      <a:r>
                        <a:rPr lang="en-US" b="1">
                          <a:solidFill>
                            <a:srgbClr val="383F7F"/>
                          </a:solidFill>
                        </a:rPr>
                        <a:t>New Mexico &amp; Idaho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3FBFF"/>
                    </a:solidFill>
                  </a:tcPr>
                </a:tc>
                <a:extLst>
                  <a:ext uri="{0D108BD9-81ED-4DB2-BD59-A6C34878D82A}">
                    <a16:rowId xmlns:a16="http://schemas.microsoft.com/office/drawing/2014/main" val="1586346797"/>
                  </a:ext>
                </a:extLst>
              </a:tr>
              <a:tr h="380560">
                <a:tc>
                  <a:txBody>
                    <a:bodyPr/>
                    <a:lstStyle/>
                    <a:p>
                      <a:r>
                        <a:rPr lang="en-US" b="1">
                          <a:solidFill>
                            <a:srgbClr val="383F7F"/>
                          </a:solidFill>
                        </a:rPr>
                        <a:t>Pat Ehrle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3FBFF"/>
                    </a:solidFill>
                  </a:tcPr>
                </a:tc>
                <a:tc>
                  <a:txBody>
                    <a:bodyPr/>
                    <a:lstStyle/>
                    <a:p>
                      <a:r>
                        <a:rPr lang="en-US" b="1">
                          <a:solidFill>
                            <a:srgbClr val="383F7F"/>
                          </a:solidFill>
                        </a:rPr>
                        <a:t>Louisiana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3FBFF"/>
                    </a:solidFill>
                  </a:tcPr>
                </a:tc>
                <a:extLst>
                  <a:ext uri="{0D108BD9-81ED-4DB2-BD59-A6C34878D82A}">
                    <a16:rowId xmlns:a16="http://schemas.microsoft.com/office/drawing/2014/main" val="62769571"/>
                  </a:ext>
                </a:extLst>
              </a:tr>
            </a:tbl>
          </a:graphicData>
        </a:graphic>
      </p:graphicFrame>
      <p:graphicFrame>
        <p:nvGraphicFramePr>
          <p:cNvPr id="42" name="Table 41">
            <a:extLst>
              <a:ext uri="{FF2B5EF4-FFF2-40B4-BE49-F238E27FC236}">
                <a16:creationId xmlns:a16="http://schemas.microsoft.com/office/drawing/2014/main" id="{8299BC5A-CD1D-3060-5776-63B81150F50C}"/>
              </a:ext>
            </a:extLst>
          </p:cNvPr>
          <p:cNvGraphicFramePr>
            <a:graphicFrameLocks noGrp="1"/>
          </p:cNvGraphicFramePr>
          <p:nvPr/>
        </p:nvGraphicFramePr>
        <p:xfrm>
          <a:off x="6447091" y="2152822"/>
          <a:ext cx="5029080" cy="3977640"/>
        </p:xfrm>
        <a:graphic>
          <a:graphicData uri="http://schemas.openxmlformats.org/drawingml/2006/table">
            <a:tbl>
              <a:tblPr firstRow="1" bandRow="1">
                <a:tableStyleId>{5C22544A-7EE6-4342-B048-85BDC9FD1C3A}</a:tableStyleId>
              </a:tblPr>
              <a:tblGrid>
                <a:gridCol w="2514540">
                  <a:extLst>
                    <a:ext uri="{9D8B030D-6E8A-4147-A177-3AD203B41FA5}">
                      <a16:colId xmlns:a16="http://schemas.microsoft.com/office/drawing/2014/main" val="2124919586"/>
                    </a:ext>
                  </a:extLst>
                </a:gridCol>
                <a:gridCol w="2514540">
                  <a:extLst>
                    <a:ext uri="{9D8B030D-6E8A-4147-A177-3AD203B41FA5}">
                      <a16:colId xmlns:a16="http://schemas.microsoft.com/office/drawing/2014/main" val="3603887620"/>
                    </a:ext>
                  </a:extLst>
                </a:gridCol>
              </a:tblGrid>
              <a:tr h="370840">
                <a:tc>
                  <a:txBody>
                    <a:bodyPr/>
                    <a:lstStyle/>
                    <a:p>
                      <a:r>
                        <a:rPr lang="en-US" b="1">
                          <a:solidFill>
                            <a:srgbClr val="383F7F"/>
                          </a:solidFill>
                        </a:rPr>
                        <a:t>Liz Zogby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3FBFF"/>
                    </a:solidFill>
                  </a:tcPr>
                </a:tc>
                <a:tc>
                  <a:txBody>
                    <a:bodyPr/>
                    <a:lstStyle/>
                    <a:p>
                      <a:r>
                        <a:rPr lang="en-US" b="1">
                          <a:solidFill>
                            <a:srgbClr val="383F7F"/>
                          </a:solidFill>
                        </a:rPr>
                        <a:t>Maryland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3FBFF"/>
                    </a:solidFill>
                  </a:tcPr>
                </a:tc>
                <a:extLst>
                  <a:ext uri="{0D108BD9-81ED-4DB2-BD59-A6C34878D82A}">
                    <a16:rowId xmlns:a16="http://schemas.microsoft.com/office/drawing/2014/main" val="1066021053"/>
                  </a:ext>
                </a:extLst>
              </a:tr>
              <a:tr h="370840">
                <a:tc>
                  <a:txBody>
                    <a:bodyPr/>
                    <a:lstStyle/>
                    <a:p>
                      <a:r>
                        <a:rPr lang="en-US" b="1">
                          <a:solidFill>
                            <a:srgbClr val="383F7F"/>
                          </a:solidFill>
                        </a:rPr>
                        <a:t>Tiffany Williams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3FBFF"/>
                    </a:solidFill>
                  </a:tcPr>
                </a:tc>
                <a:tc>
                  <a:txBody>
                    <a:bodyPr/>
                    <a:lstStyle/>
                    <a:p>
                      <a:r>
                        <a:rPr lang="en-US" b="1">
                          <a:solidFill>
                            <a:srgbClr val="383F7F"/>
                          </a:solidFill>
                        </a:rPr>
                        <a:t>North Carolina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3FBFF"/>
                    </a:solidFill>
                  </a:tcPr>
                </a:tc>
                <a:extLst>
                  <a:ext uri="{0D108BD9-81ED-4DB2-BD59-A6C34878D82A}">
                    <a16:rowId xmlns:a16="http://schemas.microsoft.com/office/drawing/2014/main" val="235670766"/>
                  </a:ext>
                </a:extLst>
              </a:tr>
              <a:tr h="370840">
                <a:tc>
                  <a:txBody>
                    <a:bodyPr/>
                    <a:lstStyle/>
                    <a:p>
                      <a:r>
                        <a:rPr lang="en-US" b="1">
                          <a:solidFill>
                            <a:srgbClr val="383F7F"/>
                          </a:solidFill>
                        </a:rPr>
                        <a:t>Jawanda Mast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3FBFF"/>
                    </a:solidFill>
                  </a:tcPr>
                </a:tc>
                <a:tc>
                  <a:txBody>
                    <a:bodyPr/>
                    <a:lstStyle/>
                    <a:p>
                      <a:r>
                        <a:rPr lang="en-US" b="1">
                          <a:solidFill>
                            <a:srgbClr val="383F7F"/>
                          </a:solidFill>
                        </a:rPr>
                        <a:t>Mississippi &amp; Kansas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3FBFF"/>
                    </a:solidFill>
                  </a:tcPr>
                </a:tc>
                <a:extLst>
                  <a:ext uri="{0D108BD9-81ED-4DB2-BD59-A6C34878D82A}">
                    <a16:rowId xmlns:a16="http://schemas.microsoft.com/office/drawing/2014/main" val="2358104737"/>
                  </a:ext>
                </a:extLst>
              </a:tr>
              <a:tr h="370840">
                <a:tc>
                  <a:txBody>
                    <a:bodyPr/>
                    <a:lstStyle/>
                    <a:p>
                      <a:r>
                        <a:rPr lang="en-US" b="1">
                          <a:solidFill>
                            <a:srgbClr val="383F7F"/>
                          </a:solidFill>
                        </a:rPr>
                        <a:t>Dria Law</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3FBFF"/>
                    </a:solidFill>
                  </a:tcPr>
                </a:tc>
                <a:tc>
                  <a:txBody>
                    <a:bodyPr/>
                    <a:lstStyle/>
                    <a:p>
                      <a:r>
                        <a:rPr lang="en-US" b="1">
                          <a:solidFill>
                            <a:srgbClr val="383F7F"/>
                          </a:solidFill>
                        </a:rPr>
                        <a:t>New Jersey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3FBFF"/>
                    </a:solidFill>
                  </a:tcPr>
                </a:tc>
                <a:extLst>
                  <a:ext uri="{0D108BD9-81ED-4DB2-BD59-A6C34878D82A}">
                    <a16:rowId xmlns:a16="http://schemas.microsoft.com/office/drawing/2014/main" val="2420601531"/>
                  </a:ext>
                </a:extLst>
              </a:tr>
              <a:tr h="370840">
                <a:tc>
                  <a:txBody>
                    <a:bodyPr/>
                    <a:lstStyle/>
                    <a:p>
                      <a:r>
                        <a:rPr lang="en-US" b="1">
                          <a:solidFill>
                            <a:srgbClr val="383F7F"/>
                          </a:solidFill>
                        </a:rPr>
                        <a:t>Mary Judge-</a:t>
                      </a:r>
                      <a:r>
                        <a:rPr lang="en-US" b="1" err="1">
                          <a:solidFill>
                            <a:srgbClr val="383F7F"/>
                          </a:solidFill>
                        </a:rPr>
                        <a:t>Diegert</a:t>
                      </a:r>
                      <a:endParaRPr lang="en-US" b="1">
                        <a:solidFill>
                          <a:srgbClr val="383F7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3FBFF"/>
                    </a:solidFill>
                  </a:tcPr>
                </a:tc>
                <a:tc>
                  <a:txBody>
                    <a:bodyPr/>
                    <a:lstStyle/>
                    <a:p>
                      <a:r>
                        <a:rPr lang="en-US" b="1">
                          <a:solidFill>
                            <a:srgbClr val="383F7F"/>
                          </a:solidFill>
                        </a:rPr>
                        <a:t>New York</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3FBFF"/>
                    </a:solidFill>
                  </a:tcPr>
                </a:tc>
                <a:extLst>
                  <a:ext uri="{0D108BD9-81ED-4DB2-BD59-A6C34878D82A}">
                    <a16:rowId xmlns:a16="http://schemas.microsoft.com/office/drawing/2014/main" val="1242106953"/>
                  </a:ext>
                </a:extLst>
              </a:tr>
              <a:tr h="370840">
                <a:tc>
                  <a:txBody>
                    <a:bodyPr/>
                    <a:lstStyle/>
                    <a:p>
                      <a:r>
                        <a:rPr lang="en-US" b="1">
                          <a:solidFill>
                            <a:srgbClr val="383F7F"/>
                          </a:solidFill>
                        </a:rPr>
                        <a:t>Jane Gerhardt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3FBFF"/>
                    </a:solidFill>
                  </a:tcPr>
                </a:tc>
                <a:tc>
                  <a:txBody>
                    <a:bodyPr/>
                    <a:lstStyle/>
                    <a:p>
                      <a:r>
                        <a:rPr lang="en-US" b="1">
                          <a:solidFill>
                            <a:srgbClr val="383F7F"/>
                          </a:solidFill>
                        </a:rPr>
                        <a:t>Ohio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3FBFF"/>
                    </a:solidFill>
                  </a:tcPr>
                </a:tc>
                <a:extLst>
                  <a:ext uri="{0D108BD9-81ED-4DB2-BD59-A6C34878D82A}">
                    <a16:rowId xmlns:a16="http://schemas.microsoft.com/office/drawing/2014/main" val="999534653"/>
                  </a:ext>
                </a:extLst>
              </a:tr>
              <a:tr h="370840">
                <a:tc>
                  <a:txBody>
                    <a:bodyPr/>
                    <a:lstStyle/>
                    <a:p>
                      <a:r>
                        <a:rPr lang="en-US" b="1">
                          <a:solidFill>
                            <a:srgbClr val="383F7F"/>
                          </a:solidFill>
                        </a:rPr>
                        <a:t>Katie Hough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3FBFF"/>
                    </a:solidFill>
                  </a:tcPr>
                </a:tc>
                <a:tc>
                  <a:txBody>
                    <a:bodyPr/>
                    <a:lstStyle/>
                    <a:p>
                      <a:r>
                        <a:rPr lang="en-US" b="1">
                          <a:solidFill>
                            <a:srgbClr val="383F7F"/>
                          </a:solidFill>
                        </a:rPr>
                        <a:t>Oklahoma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3FBFF"/>
                    </a:solidFill>
                  </a:tcPr>
                </a:tc>
                <a:extLst>
                  <a:ext uri="{0D108BD9-81ED-4DB2-BD59-A6C34878D82A}">
                    <a16:rowId xmlns:a16="http://schemas.microsoft.com/office/drawing/2014/main" val="3391851968"/>
                  </a:ext>
                </a:extLst>
              </a:tr>
              <a:tr h="370840">
                <a:tc>
                  <a:txBody>
                    <a:bodyPr/>
                    <a:lstStyle/>
                    <a:p>
                      <a:r>
                        <a:rPr lang="en-US" b="1">
                          <a:solidFill>
                            <a:srgbClr val="383F7F"/>
                          </a:solidFill>
                        </a:rPr>
                        <a:t>Mitch </a:t>
                      </a:r>
                      <a:r>
                        <a:rPr lang="en-US" b="1" err="1">
                          <a:solidFill>
                            <a:srgbClr val="383F7F"/>
                          </a:solidFill>
                        </a:rPr>
                        <a:t>Rothholz</a:t>
                      </a:r>
                      <a:endParaRPr lang="en-US" b="1">
                        <a:solidFill>
                          <a:srgbClr val="383F7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3FBFF"/>
                    </a:solidFill>
                  </a:tcPr>
                </a:tc>
                <a:tc>
                  <a:txBody>
                    <a:bodyPr/>
                    <a:lstStyle/>
                    <a:p>
                      <a:r>
                        <a:rPr lang="en-US" b="1">
                          <a:solidFill>
                            <a:srgbClr val="383F7F"/>
                          </a:solidFill>
                        </a:rPr>
                        <a:t>Pennsylvania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3FBFF"/>
                    </a:solidFill>
                  </a:tcPr>
                </a:tc>
                <a:extLst>
                  <a:ext uri="{0D108BD9-81ED-4DB2-BD59-A6C34878D82A}">
                    <a16:rowId xmlns:a16="http://schemas.microsoft.com/office/drawing/2014/main" val="2731219937"/>
                  </a:ext>
                </a:extLst>
              </a:tr>
              <a:tr h="370840">
                <a:tc>
                  <a:txBody>
                    <a:bodyPr/>
                    <a:lstStyle/>
                    <a:p>
                      <a:r>
                        <a:rPr lang="en-US" b="1">
                          <a:solidFill>
                            <a:srgbClr val="383F7F"/>
                          </a:solidFill>
                        </a:rPr>
                        <a:t>Roxane Romanick</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3FBFF"/>
                    </a:solidFill>
                  </a:tcPr>
                </a:tc>
                <a:tc>
                  <a:txBody>
                    <a:bodyPr/>
                    <a:lstStyle/>
                    <a:p>
                      <a:r>
                        <a:rPr lang="en-US" b="1">
                          <a:solidFill>
                            <a:srgbClr val="383F7F"/>
                          </a:solidFill>
                        </a:rPr>
                        <a:t>North Dakota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3FBFF"/>
                    </a:solidFill>
                  </a:tcPr>
                </a:tc>
                <a:extLst>
                  <a:ext uri="{0D108BD9-81ED-4DB2-BD59-A6C34878D82A}">
                    <a16:rowId xmlns:a16="http://schemas.microsoft.com/office/drawing/2014/main" val="2289000104"/>
                  </a:ext>
                </a:extLst>
              </a:tr>
              <a:tr h="370840">
                <a:tc>
                  <a:txBody>
                    <a:bodyPr/>
                    <a:lstStyle/>
                    <a:p>
                      <a:r>
                        <a:rPr lang="en-US" b="1">
                          <a:solidFill>
                            <a:srgbClr val="383F7F"/>
                          </a:solidFill>
                        </a:rPr>
                        <a:t>Andre Pineda &amp; Carol Kando-Pineda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3FBFF"/>
                    </a:solidFill>
                  </a:tcPr>
                </a:tc>
                <a:tc>
                  <a:txBody>
                    <a:bodyPr/>
                    <a:lstStyle/>
                    <a:p>
                      <a:r>
                        <a:rPr lang="en-US" b="1">
                          <a:solidFill>
                            <a:srgbClr val="383F7F"/>
                          </a:solidFill>
                        </a:rPr>
                        <a:t>Virginia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3FBFF"/>
                    </a:solidFill>
                  </a:tcPr>
                </a:tc>
                <a:extLst>
                  <a:ext uri="{0D108BD9-81ED-4DB2-BD59-A6C34878D82A}">
                    <a16:rowId xmlns:a16="http://schemas.microsoft.com/office/drawing/2014/main" val="265324500"/>
                  </a:ext>
                </a:extLst>
              </a:tr>
            </a:tbl>
          </a:graphicData>
        </a:graphic>
      </p:graphicFrame>
    </p:spTree>
    <p:extLst>
      <p:ext uri="{BB962C8B-B14F-4D97-AF65-F5344CB8AC3E}">
        <p14:creationId xmlns:p14="http://schemas.microsoft.com/office/powerpoint/2010/main" val="263744126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75BCCC-183F-0F2B-1AE3-E2D568E18C55}"/>
            </a:ext>
          </a:extLst>
        </p:cNvPr>
        <p:cNvGrpSpPr/>
        <p:nvPr/>
      </p:nvGrpSpPr>
      <p:grpSpPr>
        <a:xfrm>
          <a:off x="0" y="0"/>
          <a:ext cx="0" cy="0"/>
          <a:chOff x="0" y="0"/>
          <a:chExt cx="0" cy="0"/>
        </a:xfrm>
      </p:grpSpPr>
      <p:grpSp>
        <p:nvGrpSpPr>
          <p:cNvPr id="17" name="Group 9">
            <a:extLst>
              <a:ext uri="{FF2B5EF4-FFF2-40B4-BE49-F238E27FC236}">
                <a16:creationId xmlns:a16="http://schemas.microsoft.com/office/drawing/2014/main" id="{1D7486C1-FD2A-AD6A-3F6D-656B5771FAF5}"/>
              </a:ext>
            </a:extLst>
          </p:cNvPr>
          <p:cNvGrpSpPr/>
          <p:nvPr/>
        </p:nvGrpSpPr>
        <p:grpSpPr>
          <a:xfrm rot="16200000">
            <a:off x="3443205" y="-2008182"/>
            <a:ext cx="5228835" cy="11799662"/>
            <a:chOff x="0" y="0"/>
            <a:chExt cx="13751688" cy="9934715"/>
          </a:xfrm>
        </p:grpSpPr>
        <p:sp>
          <p:nvSpPr>
            <p:cNvPr id="19" name="Freeform 10">
              <a:extLst>
                <a:ext uri="{FF2B5EF4-FFF2-40B4-BE49-F238E27FC236}">
                  <a16:creationId xmlns:a16="http://schemas.microsoft.com/office/drawing/2014/main" id="{A83C4CFB-97ED-D64D-584A-19160E0BA672}"/>
                </a:ext>
              </a:extLst>
            </p:cNvPr>
            <p:cNvSpPr/>
            <p:nvPr/>
          </p:nvSpPr>
          <p:spPr>
            <a:xfrm>
              <a:off x="0" y="0"/>
              <a:ext cx="13751688" cy="9934715"/>
            </a:xfrm>
            <a:custGeom>
              <a:avLst/>
              <a:gdLst/>
              <a:ahLst/>
              <a:cxnLst/>
              <a:rect l="l" t="t" r="r" b="b"/>
              <a:pathLst>
                <a:path w="13751688" h="9934715">
                  <a:moveTo>
                    <a:pt x="13751688" y="0"/>
                  </a:moveTo>
                  <a:lnTo>
                    <a:pt x="0" y="0"/>
                  </a:lnTo>
                  <a:lnTo>
                    <a:pt x="0" y="9934715"/>
                  </a:lnTo>
                  <a:lnTo>
                    <a:pt x="13751688" y="9934715"/>
                  </a:lnTo>
                  <a:close/>
                </a:path>
              </a:pathLst>
            </a:custGeom>
            <a:solidFill>
              <a:srgbClr val="383F7F"/>
            </a:solidFill>
          </p:spPr>
          <p:txBody>
            <a:bodyPr/>
            <a:lstStyle/>
            <a:p>
              <a:endParaRPr lang="en-US" sz="1200"/>
            </a:p>
          </p:txBody>
        </p:sp>
      </p:grpSp>
      <p:sp>
        <p:nvSpPr>
          <p:cNvPr id="3" name="TextBox 23">
            <a:extLst>
              <a:ext uri="{FF2B5EF4-FFF2-40B4-BE49-F238E27FC236}">
                <a16:creationId xmlns:a16="http://schemas.microsoft.com/office/drawing/2014/main" id="{22A0086A-FAFF-0E17-48E5-8D09EB3880C9}"/>
              </a:ext>
            </a:extLst>
          </p:cNvPr>
          <p:cNvSpPr txBox="1"/>
          <p:nvPr/>
        </p:nvSpPr>
        <p:spPr>
          <a:xfrm>
            <a:off x="367565" y="1443950"/>
            <a:ext cx="11380113" cy="5287309"/>
          </a:xfrm>
          <a:prstGeom prst="rect">
            <a:avLst/>
          </a:prstGeom>
        </p:spPr>
        <p:txBody>
          <a:bodyPr lIns="0" tIns="0" rIns="0" bIns="0" rtlCol="0" anchor="t"/>
          <a:lstStyle/>
          <a:p>
            <a:pPr marL="457200" indent="-457200">
              <a:lnSpc>
                <a:spcPct val="120000"/>
              </a:lnSpc>
              <a:buAutoNum type="arabicPeriod"/>
            </a:pPr>
            <a:r>
              <a:rPr lang="en-US" sz="2400" b="1">
                <a:solidFill>
                  <a:schemeClr val="bg1"/>
                </a:solidFill>
                <a:latin typeface="Cambria"/>
                <a:ea typeface="Cambria"/>
                <a:cs typeface="Calibri"/>
                <a:sym typeface="Roboto Italics"/>
              </a:rPr>
              <a:t>Meet outside the office before checking in. </a:t>
            </a:r>
            <a:r>
              <a:rPr lang="en-US" sz="2400">
                <a:solidFill>
                  <a:schemeClr val="bg1"/>
                </a:solidFill>
                <a:latin typeface="Cambria"/>
                <a:ea typeface="Cambria"/>
                <a:cs typeface="Calibri"/>
                <a:sym typeface="Roboto Italics"/>
              </a:rPr>
              <a:t>One person lets the front desk know the NDSC group is there for its meeting.</a:t>
            </a:r>
            <a:endParaRPr lang="en-US" sz="2400">
              <a:solidFill>
                <a:schemeClr val="bg1"/>
              </a:solidFill>
              <a:latin typeface="Cambria"/>
              <a:ea typeface="Cambria"/>
              <a:cs typeface="Calibri"/>
            </a:endParaRPr>
          </a:p>
          <a:p>
            <a:pPr marL="457200" indent="-457200">
              <a:lnSpc>
                <a:spcPct val="120000"/>
              </a:lnSpc>
              <a:buAutoNum type="arabicPeriod"/>
            </a:pPr>
            <a:r>
              <a:rPr lang="en-US" sz="2400" b="1">
                <a:solidFill>
                  <a:schemeClr val="bg1"/>
                </a:solidFill>
                <a:latin typeface="Cambria"/>
                <a:ea typeface="Cambria"/>
                <a:cs typeface="Calibri"/>
                <a:sym typeface="Roboto Italics"/>
              </a:rPr>
              <a:t>Thank the staffer</a:t>
            </a:r>
            <a:r>
              <a:rPr lang="en-US" sz="2400">
                <a:solidFill>
                  <a:schemeClr val="bg1"/>
                </a:solidFill>
                <a:latin typeface="Cambria"/>
                <a:ea typeface="Cambria"/>
                <a:cs typeface="Calibri"/>
                <a:sym typeface="Roboto Italics"/>
              </a:rPr>
              <a:t> for meeting.</a:t>
            </a:r>
            <a:endParaRPr lang="en-US" sz="2400">
              <a:solidFill>
                <a:schemeClr val="bg1"/>
              </a:solidFill>
              <a:latin typeface="Cambria"/>
              <a:ea typeface="Cambria"/>
              <a:cs typeface="Calibri"/>
            </a:endParaRPr>
          </a:p>
          <a:p>
            <a:pPr marL="457200" indent="-457200">
              <a:lnSpc>
                <a:spcPct val="120000"/>
              </a:lnSpc>
              <a:buAutoNum type="arabicPeriod"/>
            </a:pPr>
            <a:r>
              <a:rPr lang="en-US" sz="2400" b="1">
                <a:solidFill>
                  <a:schemeClr val="bg1"/>
                </a:solidFill>
                <a:latin typeface="Cambria"/>
                <a:ea typeface="Cambria"/>
                <a:cs typeface="Calibri"/>
                <a:sym typeface="Roboto Italics"/>
              </a:rPr>
              <a:t>Be yourself. </a:t>
            </a:r>
            <a:r>
              <a:rPr lang="en-US" sz="2400">
                <a:solidFill>
                  <a:schemeClr val="bg1"/>
                </a:solidFill>
                <a:latin typeface="Cambria"/>
                <a:ea typeface="Cambria"/>
                <a:cs typeface="Calibri"/>
                <a:sym typeface="Roboto Italics"/>
              </a:rPr>
              <a:t>Remember the staffer represents a Member of Congress.</a:t>
            </a:r>
            <a:endParaRPr lang="en-US" sz="2400">
              <a:solidFill>
                <a:schemeClr val="bg1"/>
              </a:solidFill>
              <a:latin typeface="Cambria"/>
              <a:ea typeface="Cambria"/>
              <a:cs typeface="Calibri"/>
            </a:endParaRPr>
          </a:p>
          <a:p>
            <a:pPr marL="457200" indent="-457200">
              <a:lnSpc>
                <a:spcPct val="120000"/>
              </a:lnSpc>
              <a:buAutoNum type="arabicPeriod"/>
            </a:pPr>
            <a:r>
              <a:rPr lang="en-US" sz="2400" b="1">
                <a:solidFill>
                  <a:schemeClr val="bg1"/>
                </a:solidFill>
                <a:latin typeface="Cambria"/>
                <a:ea typeface="Cambria"/>
                <a:cs typeface="Calibri"/>
                <a:sym typeface="Roboto Italics"/>
              </a:rPr>
              <a:t>Make your Ask.</a:t>
            </a:r>
            <a:endParaRPr lang="en-US" sz="2400" b="1">
              <a:solidFill>
                <a:schemeClr val="bg1"/>
              </a:solidFill>
              <a:latin typeface="Cambria"/>
              <a:ea typeface="Cambria"/>
              <a:cs typeface="Calibri"/>
            </a:endParaRPr>
          </a:p>
          <a:p>
            <a:pPr marL="457200" indent="-457200">
              <a:lnSpc>
                <a:spcPct val="120000"/>
              </a:lnSpc>
              <a:buAutoNum type="arabicPeriod"/>
            </a:pPr>
            <a:r>
              <a:rPr lang="en-US" sz="2400" b="1">
                <a:solidFill>
                  <a:schemeClr val="bg1"/>
                </a:solidFill>
                <a:latin typeface="Cambria"/>
                <a:ea typeface="Cambria"/>
                <a:cs typeface="Calibri"/>
                <a:sym typeface="Roboto Italics"/>
              </a:rPr>
              <a:t>Respect their time.</a:t>
            </a:r>
            <a:r>
              <a:rPr lang="en-US" sz="2400">
                <a:solidFill>
                  <a:schemeClr val="bg1"/>
                </a:solidFill>
                <a:latin typeface="Cambria"/>
                <a:ea typeface="Cambria"/>
                <a:cs typeface="Calibri"/>
                <a:sym typeface="Roboto Italics"/>
              </a:rPr>
              <a:t> Keep the meeting focused and on schedule.</a:t>
            </a:r>
            <a:endParaRPr lang="en-US" sz="2400">
              <a:solidFill>
                <a:schemeClr val="bg1"/>
              </a:solidFill>
              <a:latin typeface="Cambria"/>
              <a:ea typeface="Cambria"/>
              <a:cs typeface="Calibri"/>
            </a:endParaRPr>
          </a:p>
          <a:p>
            <a:pPr marL="457200" indent="-457200">
              <a:lnSpc>
                <a:spcPct val="120000"/>
              </a:lnSpc>
              <a:buAutoNum type="arabicPeriod"/>
            </a:pPr>
            <a:r>
              <a:rPr lang="en-US" sz="2400" b="1">
                <a:solidFill>
                  <a:schemeClr val="bg1"/>
                </a:solidFill>
                <a:latin typeface="Cambria"/>
                <a:ea typeface="Cambria"/>
                <a:cs typeface="Calibri"/>
                <a:sym typeface="Roboto Italics"/>
              </a:rPr>
              <a:t>Leave behind </a:t>
            </a:r>
            <a:r>
              <a:rPr lang="en-US" sz="2400">
                <a:solidFill>
                  <a:schemeClr val="bg1"/>
                </a:solidFill>
                <a:latin typeface="Cambria"/>
                <a:ea typeface="Cambria"/>
                <a:cs typeface="Calibri"/>
                <a:sym typeface="Roboto Italics"/>
              </a:rPr>
              <a:t>materials and take notes.</a:t>
            </a:r>
            <a:endParaRPr lang="en-US" sz="2400">
              <a:solidFill>
                <a:schemeClr val="bg1"/>
              </a:solidFill>
              <a:latin typeface="Cambria"/>
              <a:ea typeface="Cambria"/>
              <a:cs typeface="Calibri"/>
            </a:endParaRPr>
          </a:p>
          <a:p>
            <a:pPr marL="457200" indent="-457200">
              <a:lnSpc>
                <a:spcPct val="120000"/>
              </a:lnSpc>
              <a:buAutoNum type="arabicPeriod"/>
            </a:pPr>
            <a:r>
              <a:rPr lang="en-US" sz="2400" b="1">
                <a:solidFill>
                  <a:schemeClr val="bg1"/>
                </a:solidFill>
                <a:latin typeface="Cambria"/>
                <a:ea typeface="Cambria"/>
                <a:cs typeface="Calibri"/>
                <a:sym typeface="Roboto Italics"/>
              </a:rPr>
              <a:t>Connect before you go.</a:t>
            </a:r>
            <a:r>
              <a:rPr lang="en-US" sz="2400">
                <a:solidFill>
                  <a:schemeClr val="bg1"/>
                </a:solidFill>
                <a:latin typeface="Cambria"/>
                <a:ea typeface="Cambria"/>
                <a:cs typeface="Calibri"/>
                <a:sym typeface="Roboto Italics"/>
              </a:rPr>
              <a:t> Ask about a photo, exchange business cards, thank them again.</a:t>
            </a:r>
            <a:endParaRPr lang="en-US" sz="2400">
              <a:solidFill>
                <a:schemeClr val="bg1"/>
              </a:solidFill>
              <a:latin typeface="Cambria"/>
              <a:ea typeface="Cambria"/>
              <a:cs typeface="Calibri"/>
            </a:endParaRPr>
          </a:p>
          <a:p>
            <a:pPr marL="457200" indent="-457200">
              <a:lnSpc>
                <a:spcPct val="120000"/>
              </a:lnSpc>
              <a:buAutoNum type="arabicPeriod"/>
            </a:pPr>
            <a:r>
              <a:rPr lang="en-US" sz="2400" b="1">
                <a:solidFill>
                  <a:schemeClr val="bg1"/>
                </a:solidFill>
                <a:latin typeface="Cambria"/>
                <a:ea typeface="Cambria"/>
                <a:cs typeface="Calibri"/>
                <a:sym typeface="Roboto Italics"/>
              </a:rPr>
              <a:t>Upload your photos and notes</a:t>
            </a:r>
            <a:r>
              <a:rPr lang="en-US" sz="2400">
                <a:solidFill>
                  <a:schemeClr val="bg1"/>
                </a:solidFill>
                <a:latin typeface="Cambria"/>
                <a:ea typeface="Cambria"/>
                <a:cs typeface="Calibri"/>
                <a:sym typeface="Roboto Italics"/>
              </a:rPr>
              <a:t> to the app.</a:t>
            </a:r>
          </a:p>
          <a:p>
            <a:pPr marL="457200" indent="-457200">
              <a:lnSpc>
                <a:spcPct val="120000"/>
              </a:lnSpc>
              <a:buAutoNum type="arabicPeriod"/>
            </a:pPr>
            <a:r>
              <a:rPr lang="en-US" sz="2400" b="1">
                <a:solidFill>
                  <a:schemeClr val="bg1"/>
                </a:solidFill>
                <a:latin typeface="Cambria"/>
                <a:ea typeface="Cambria"/>
                <a:cs typeface="Calibri"/>
                <a:sym typeface="Roboto Italics"/>
              </a:rPr>
              <a:t>Designated person sends “Thank you.” </a:t>
            </a:r>
            <a:r>
              <a:rPr lang="en-US" sz="2400">
                <a:solidFill>
                  <a:schemeClr val="bg1"/>
                </a:solidFill>
                <a:latin typeface="Cambria"/>
                <a:ea typeface="Cambria"/>
                <a:cs typeface="Calibri"/>
                <a:sym typeface="Roboto Italics"/>
              </a:rPr>
              <a:t>Copy Captain and policy@ndsccenter.org </a:t>
            </a:r>
            <a:endParaRPr lang="en-US" sz="2400" b="1">
              <a:solidFill>
                <a:schemeClr val="bg1"/>
              </a:solidFill>
              <a:latin typeface="Cambria"/>
              <a:ea typeface="Cambria"/>
              <a:cs typeface="Calibri"/>
            </a:endParaRPr>
          </a:p>
        </p:txBody>
      </p:sp>
      <p:sp>
        <p:nvSpPr>
          <p:cNvPr id="5" name="TextBox 18">
            <a:extLst>
              <a:ext uri="{FF2B5EF4-FFF2-40B4-BE49-F238E27FC236}">
                <a16:creationId xmlns:a16="http://schemas.microsoft.com/office/drawing/2014/main" id="{12246DEC-3EFD-4180-317D-A194B95D5504}"/>
              </a:ext>
            </a:extLst>
          </p:cNvPr>
          <p:cNvSpPr txBox="1"/>
          <p:nvPr/>
        </p:nvSpPr>
        <p:spPr>
          <a:xfrm>
            <a:off x="419582" y="351933"/>
            <a:ext cx="6499776" cy="1317209"/>
          </a:xfrm>
          <a:prstGeom prst="rect">
            <a:avLst/>
          </a:prstGeom>
        </p:spPr>
        <p:txBody>
          <a:bodyPr lIns="0" tIns="0" rIns="0" bIns="0" rtlCol="0" anchor="t"/>
          <a:lstStyle/>
          <a:p>
            <a:pPr>
              <a:lnSpc>
                <a:spcPts val="4799"/>
              </a:lnSpc>
            </a:pPr>
            <a:r>
              <a:rPr lang="en-US" sz="4000" b="1">
                <a:solidFill>
                  <a:srgbClr val="383F7F"/>
                </a:solidFill>
                <a:latin typeface="Cambria" panose="02040503050406030204" pitchFamily="18" charset="0"/>
                <a:ea typeface="Cambria" panose="02040503050406030204" pitchFamily="18" charset="0"/>
                <a:cs typeface="Calibri" panose="020F0502020204030204" pitchFamily="34" charset="0"/>
                <a:sym typeface="Roboto Slab Bold"/>
              </a:rPr>
              <a:t>Anatomy of a </a:t>
            </a:r>
            <a:r>
              <a:rPr lang="en-US" sz="4000" b="1" i="1">
                <a:solidFill>
                  <a:srgbClr val="BF984D"/>
                </a:solidFill>
                <a:latin typeface="Cambria" panose="02040503050406030204" pitchFamily="18" charset="0"/>
                <a:ea typeface="Cambria" panose="02040503050406030204" pitchFamily="18" charset="0"/>
                <a:cs typeface="Calibri" panose="020F0502020204030204" pitchFamily="34" charset="0"/>
                <a:sym typeface="Roboto Slab Bold"/>
              </a:rPr>
              <a:t>Hill Meeting</a:t>
            </a:r>
          </a:p>
        </p:txBody>
      </p:sp>
      <p:sp>
        <p:nvSpPr>
          <p:cNvPr id="22" name="AutoShape 2">
            <a:extLst>
              <a:ext uri="{FF2B5EF4-FFF2-40B4-BE49-F238E27FC236}">
                <a16:creationId xmlns:a16="http://schemas.microsoft.com/office/drawing/2014/main" id="{86AD9794-5B74-06E6-74F2-B9CA040C7BD9}"/>
              </a:ext>
            </a:extLst>
          </p:cNvPr>
          <p:cNvSpPr/>
          <p:nvPr/>
        </p:nvSpPr>
        <p:spPr>
          <a:xfrm flipV="1">
            <a:off x="392338" y="1031789"/>
            <a:ext cx="6309360" cy="0"/>
          </a:xfrm>
          <a:prstGeom prst="line">
            <a:avLst/>
          </a:prstGeom>
          <a:ln w="50800" cap="flat">
            <a:solidFill>
              <a:srgbClr val="C79D4F"/>
            </a:solidFill>
            <a:prstDash val="solid"/>
            <a:headEnd type="none" w="sm" len="sm"/>
            <a:tailEnd type="none" w="sm" len="sm"/>
          </a:ln>
        </p:spPr>
        <p:txBody>
          <a:bodyPr/>
          <a:lstStyle/>
          <a:p>
            <a:endParaRPr lang="en-US" sz="1434">
              <a:latin typeface="Cambria" panose="02040503050406030204" pitchFamily="18" charset="0"/>
              <a:ea typeface="Cambria" panose="02040503050406030204" pitchFamily="18" charset="0"/>
              <a:cs typeface="Calibri"/>
            </a:endParaRPr>
          </a:p>
        </p:txBody>
      </p:sp>
    </p:spTree>
    <p:extLst>
      <p:ext uri="{BB962C8B-B14F-4D97-AF65-F5344CB8AC3E}">
        <p14:creationId xmlns:p14="http://schemas.microsoft.com/office/powerpoint/2010/main" val="283311540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F25392-C347-BF99-BF72-9A58D0B94D09}"/>
            </a:ext>
          </a:extLst>
        </p:cNvPr>
        <p:cNvGrpSpPr/>
        <p:nvPr/>
      </p:nvGrpSpPr>
      <p:grpSpPr>
        <a:xfrm>
          <a:off x="0" y="0"/>
          <a:ext cx="0" cy="0"/>
          <a:chOff x="0" y="0"/>
          <a:chExt cx="0" cy="0"/>
        </a:xfrm>
      </p:grpSpPr>
      <p:grpSp>
        <p:nvGrpSpPr>
          <p:cNvPr id="9" name="Group 6">
            <a:extLst>
              <a:ext uri="{FF2B5EF4-FFF2-40B4-BE49-F238E27FC236}">
                <a16:creationId xmlns:a16="http://schemas.microsoft.com/office/drawing/2014/main" id="{758B341D-A2F4-E7BE-28E9-D20508D51687}"/>
              </a:ext>
            </a:extLst>
          </p:cNvPr>
          <p:cNvGrpSpPr/>
          <p:nvPr/>
        </p:nvGrpSpPr>
        <p:grpSpPr>
          <a:xfrm>
            <a:off x="392150" y="1427202"/>
            <a:ext cx="11407700" cy="971213"/>
            <a:chOff x="0" y="0"/>
            <a:chExt cx="4442677" cy="383689"/>
          </a:xfrm>
        </p:grpSpPr>
        <p:sp>
          <p:nvSpPr>
            <p:cNvPr id="10" name="Freeform 7">
              <a:extLst>
                <a:ext uri="{FF2B5EF4-FFF2-40B4-BE49-F238E27FC236}">
                  <a16:creationId xmlns:a16="http://schemas.microsoft.com/office/drawing/2014/main" id="{14C500B3-DFF5-DB44-E170-338EAAC3AA85}"/>
                </a:ext>
              </a:extLst>
            </p:cNvPr>
            <p:cNvSpPr/>
            <p:nvPr/>
          </p:nvSpPr>
          <p:spPr>
            <a:xfrm>
              <a:off x="0" y="0"/>
              <a:ext cx="4442676" cy="383689"/>
            </a:xfrm>
            <a:custGeom>
              <a:avLst/>
              <a:gdLst/>
              <a:ahLst/>
              <a:cxnLst/>
              <a:rect l="l" t="t" r="r" b="b"/>
              <a:pathLst>
                <a:path w="4442676" h="383689">
                  <a:moveTo>
                    <a:pt x="13769" y="0"/>
                  </a:moveTo>
                  <a:lnTo>
                    <a:pt x="4428908" y="0"/>
                  </a:lnTo>
                  <a:cubicBezTo>
                    <a:pt x="4432559" y="0"/>
                    <a:pt x="4436061" y="1451"/>
                    <a:pt x="4438644" y="4033"/>
                  </a:cubicBezTo>
                  <a:cubicBezTo>
                    <a:pt x="4441226" y="6615"/>
                    <a:pt x="4442676" y="10117"/>
                    <a:pt x="4442676" y="13769"/>
                  </a:cubicBezTo>
                  <a:lnTo>
                    <a:pt x="4442676" y="369920"/>
                  </a:lnTo>
                  <a:cubicBezTo>
                    <a:pt x="4442676" y="377524"/>
                    <a:pt x="4436512" y="383689"/>
                    <a:pt x="4428908" y="383689"/>
                  </a:cubicBezTo>
                  <a:lnTo>
                    <a:pt x="13769" y="383689"/>
                  </a:lnTo>
                  <a:cubicBezTo>
                    <a:pt x="10117" y="383689"/>
                    <a:pt x="6615" y="382238"/>
                    <a:pt x="4033" y="379656"/>
                  </a:cubicBezTo>
                  <a:cubicBezTo>
                    <a:pt x="1451" y="377074"/>
                    <a:pt x="0" y="373572"/>
                    <a:pt x="0" y="369920"/>
                  </a:cubicBezTo>
                  <a:lnTo>
                    <a:pt x="0" y="13769"/>
                  </a:lnTo>
                  <a:cubicBezTo>
                    <a:pt x="0" y="10117"/>
                    <a:pt x="1451" y="6615"/>
                    <a:pt x="4033" y="4033"/>
                  </a:cubicBezTo>
                  <a:cubicBezTo>
                    <a:pt x="6615" y="1451"/>
                    <a:pt x="10117" y="0"/>
                    <a:pt x="13769" y="0"/>
                  </a:cubicBezTo>
                  <a:close/>
                </a:path>
              </a:pathLst>
            </a:custGeom>
            <a:solidFill>
              <a:srgbClr val="E9F9FF"/>
            </a:solidFill>
          </p:spPr>
          <p:txBody>
            <a:bodyPr/>
            <a:lstStyle/>
            <a:p>
              <a:endParaRPr lang="en-US" sz="1200">
                <a:latin typeface="Cambria" panose="02040503050406030204" pitchFamily="18" charset="0"/>
                <a:ea typeface="Cambria" panose="02040503050406030204" pitchFamily="18" charset="0"/>
              </a:endParaRPr>
            </a:p>
          </p:txBody>
        </p:sp>
        <p:sp>
          <p:nvSpPr>
            <p:cNvPr id="11" name="TextBox 8">
              <a:extLst>
                <a:ext uri="{FF2B5EF4-FFF2-40B4-BE49-F238E27FC236}">
                  <a16:creationId xmlns:a16="http://schemas.microsoft.com/office/drawing/2014/main" id="{432B0A2B-633D-FA83-7ED9-E290E3E1658E}"/>
                </a:ext>
              </a:extLst>
            </p:cNvPr>
            <p:cNvSpPr txBox="1"/>
            <p:nvPr/>
          </p:nvSpPr>
          <p:spPr>
            <a:xfrm>
              <a:off x="0" y="-38100"/>
              <a:ext cx="4442677" cy="421789"/>
            </a:xfrm>
            <a:prstGeom prst="rect">
              <a:avLst/>
            </a:prstGeom>
          </p:spPr>
          <p:txBody>
            <a:bodyPr lIns="33867" tIns="33867" rIns="33867" bIns="33867" rtlCol="0" anchor="ctr"/>
            <a:lstStyle/>
            <a:p>
              <a:pPr algn="ctr">
                <a:lnSpc>
                  <a:spcPts val="1837"/>
                </a:lnSpc>
              </a:pPr>
              <a:endParaRPr sz="1200">
                <a:latin typeface="Cambria" panose="02040503050406030204" pitchFamily="18" charset="0"/>
                <a:ea typeface="Cambria" panose="02040503050406030204" pitchFamily="18" charset="0"/>
              </a:endParaRPr>
            </a:p>
          </p:txBody>
        </p:sp>
      </p:grpSp>
      <p:grpSp>
        <p:nvGrpSpPr>
          <p:cNvPr id="12" name="Group 9">
            <a:extLst>
              <a:ext uri="{FF2B5EF4-FFF2-40B4-BE49-F238E27FC236}">
                <a16:creationId xmlns:a16="http://schemas.microsoft.com/office/drawing/2014/main" id="{B6CD6031-0D42-64F1-A32A-C95147D5169A}"/>
              </a:ext>
            </a:extLst>
          </p:cNvPr>
          <p:cNvGrpSpPr/>
          <p:nvPr/>
        </p:nvGrpSpPr>
        <p:grpSpPr>
          <a:xfrm>
            <a:off x="392150" y="2646171"/>
            <a:ext cx="11407700" cy="971213"/>
            <a:chOff x="0" y="0"/>
            <a:chExt cx="4442677" cy="383689"/>
          </a:xfrm>
        </p:grpSpPr>
        <p:sp>
          <p:nvSpPr>
            <p:cNvPr id="13" name="Freeform 10">
              <a:extLst>
                <a:ext uri="{FF2B5EF4-FFF2-40B4-BE49-F238E27FC236}">
                  <a16:creationId xmlns:a16="http://schemas.microsoft.com/office/drawing/2014/main" id="{DB930D83-98D1-531F-D433-CD4CFD9AC20E}"/>
                </a:ext>
              </a:extLst>
            </p:cNvPr>
            <p:cNvSpPr/>
            <p:nvPr/>
          </p:nvSpPr>
          <p:spPr>
            <a:xfrm>
              <a:off x="0" y="0"/>
              <a:ext cx="4442676" cy="383689"/>
            </a:xfrm>
            <a:custGeom>
              <a:avLst/>
              <a:gdLst/>
              <a:ahLst/>
              <a:cxnLst/>
              <a:rect l="l" t="t" r="r" b="b"/>
              <a:pathLst>
                <a:path w="4442676" h="383689">
                  <a:moveTo>
                    <a:pt x="13769" y="0"/>
                  </a:moveTo>
                  <a:lnTo>
                    <a:pt x="4428908" y="0"/>
                  </a:lnTo>
                  <a:cubicBezTo>
                    <a:pt x="4432559" y="0"/>
                    <a:pt x="4436061" y="1451"/>
                    <a:pt x="4438644" y="4033"/>
                  </a:cubicBezTo>
                  <a:cubicBezTo>
                    <a:pt x="4441226" y="6615"/>
                    <a:pt x="4442676" y="10117"/>
                    <a:pt x="4442676" y="13769"/>
                  </a:cubicBezTo>
                  <a:lnTo>
                    <a:pt x="4442676" y="369920"/>
                  </a:lnTo>
                  <a:cubicBezTo>
                    <a:pt x="4442676" y="377524"/>
                    <a:pt x="4436512" y="383689"/>
                    <a:pt x="4428908" y="383689"/>
                  </a:cubicBezTo>
                  <a:lnTo>
                    <a:pt x="13769" y="383689"/>
                  </a:lnTo>
                  <a:cubicBezTo>
                    <a:pt x="10117" y="383689"/>
                    <a:pt x="6615" y="382238"/>
                    <a:pt x="4033" y="379656"/>
                  </a:cubicBezTo>
                  <a:cubicBezTo>
                    <a:pt x="1451" y="377074"/>
                    <a:pt x="0" y="373572"/>
                    <a:pt x="0" y="369920"/>
                  </a:cubicBezTo>
                  <a:lnTo>
                    <a:pt x="0" y="13769"/>
                  </a:lnTo>
                  <a:cubicBezTo>
                    <a:pt x="0" y="10117"/>
                    <a:pt x="1451" y="6615"/>
                    <a:pt x="4033" y="4033"/>
                  </a:cubicBezTo>
                  <a:cubicBezTo>
                    <a:pt x="6615" y="1451"/>
                    <a:pt x="10117" y="0"/>
                    <a:pt x="13769" y="0"/>
                  </a:cubicBezTo>
                  <a:close/>
                </a:path>
              </a:pathLst>
            </a:custGeom>
            <a:solidFill>
              <a:srgbClr val="E9F9FF"/>
            </a:solidFill>
          </p:spPr>
          <p:txBody>
            <a:bodyPr/>
            <a:lstStyle/>
            <a:p>
              <a:endParaRPr lang="en-US" sz="1200">
                <a:latin typeface="Cambria" panose="02040503050406030204" pitchFamily="18" charset="0"/>
                <a:ea typeface="Cambria" panose="02040503050406030204" pitchFamily="18" charset="0"/>
              </a:endParaRPr>
            </a:p>
          </p:txBody>
        </p:sp>
        <p:sp>
          <p:nvSpPr>
            <p:cNvPr id="14" name="TextBox 11">
              <a:extLst>
                <a:ext uri="{FF2B5EF4-FFF2-40B4-BE49-F238E27FC236}">
                  <a16:creationId xmlns:a16="http://schemas.microsoft.com/office/drawing/2014/main" id="{FAF87F3D-A9F9-D53A-DDF7-694886D1F4CC}"/>
                </a:ext>
              </a:extLst>
            </p:cNvPr>
            <p:cNvSpPr txBox="1"/>
            <p:nvPr/>
          </p:nvSpPr>
          <p:spPr>
            <a:xfrm>
              <a:off x="0" y="-38100"/>
              <a:ext cx="4442677" cy="421789"/>
            </a:xfrm>
            <a:prstGeom prst="rect">
              <a:avLst/>
            </a:prstGeom>
          </p:spPr>
          <p:txBody>
            <a:bodyPr lIns="33867" tIns="33867" rIns="33867" bIns="33867" rtlCol="0" anchor="ctr"/>
            <a:lstStyle/>
            <a:p>
              <a:pPr algn="ctr">
                <a:lnSpc>
                  <a:spcPts val="1837"/>
                </a:lnSpc>
              </a:pPr>
              <a:endParaRPr sz="1200">
                <a:latin typeface="Cambria" panose="02040503050406030204" pitchFamily="18" charset="0"/>
                <a:ea typeface="Cambria" panose="02040503050406030204" pitchFamily="18" charset="0"/>
              </a:endParaRPr>
            </a:p>
          </p:txBody>
        </p:sp>
      </p:grpSp>
      <p:grpSp>
        <p:nvGrpSpPr>
          <p:cNvPr id="15" name="Group 12">
            <a:extLst>
              <a:ext uri="{FF2B5EF4-FFF2-40B4-BE49-F238E27FC236}">
                <a16:creationId xmlns:a16="http://schemas.microsoft.com/office/drawing/2014/main" id="{25606DC7-03F8-982B-2BC9-2DD1467C4019}"/>
              </a:ext>
            </a:extLst>
          </p:cNvPr>
          <p:cNvGrpSpPr/>
          <p:nvPr/>
        </p:nvGrpSpPr>
        <p:grpSpPr>
          <a:xfrm>
            <a:off x="392150" y="3868685"/>
            <a:ext cx="11407700" cy="971213"/>
            <a:chOff x="0" y="0"/>
            <a:chExt cx="4442677" cy="383689"/>
          </a:xfrm>
        </p:grpSpPr>
        <p:sp>
          <p:nvSpPr>
            <p:cNvPr id="16" name="Freeform 13">
              <a:extLst>
                <a:ext uri="{FF2B5EF4-FFF2-40B4-BE49-F238E27FC236}">
                  <a16:creationId xmlns:a16="http://schemas.microsoft.com/office/drawing/2014/main" id="{8DE7ED91-C9C6-4B61-96CA-923684E5659D}"/>
                </a:ext>
              </a:extLst>
            </p:cNvPr>
            <p:cNvSpPr/>
            <p:nvPr/>
          </p:nvSpPr>
          <p:spPr>
            <a:xfrm>
              <a:off x="0" y="0"/>
              <a:ext cx="4442676" cy="383689"/>
            </a:xfrm>
            <a:custGeom>
              <a:avLst/>
              <a:gdLst/>
              <a:ahLst/>
              <a:cxnLst/>
              <a:rect l="l" t="t" r="r" b="b"/>
              <a:pathLst>
                <a:path w="4442676" h="383689">
                  <a:moveTo>
                    <a:pt x="13769" y="0"/>
                  </a:moveTo>
                  <a:lnTo>
                    <a:pt x="4428908" y="0"/>
                  </a:lnTo>
                  <a:cubicBezTo>
                    <a:pt x="4432559" y="0"/>
                    <a:pt x="4436061" y="1451"/>
                    <a:pt x="4438644" y="4033"/>
                  </a:cubicBezTo>
                  <a:cubicBezTo>
                    <a:pt x="4441226" y="6615"/>
                    <a:pt x="4442676" y="10117"/>
                    <a:pt x="4442676" y="13769"/>
                  </a:cubicBezTo>
                  <a:lnTo>
                    <a:pt x="4442676" y="369920"/>
                  </a:lnTo>
                  <a:cubicBezTo>
                    <a:pt x="4442676" y="377524"/>
                    <a:pt x="4436512" y="383689"/>
                    <a:pt x="4428908" y="383689"/>
                  </a:cubicBezTo>
                  <a:lnTo>
                    <a:pt x="13769" y="383689"/>
                  </a:lnTo>
                  <a:cubicBezTo>
                    <a:pt x="10117" y="383689"/>
                    <a:pt x="6615" y="382238"/>
                    <a:pt x="4033" y="379656"/>
                  </a:cubicBezTo>
                  <a:cubicBezTo>
                    <a:pt x="1451" y="377074"/>
                    <a:pt x="0" y="373572"/>
                    <a:pt x="0" y="369920"/>
                  </a:cubicBezTo>
                  <a:lnTo>
                    <a:pt x="0" y="13769"/>
                  </a:lnTo>
                  <a:cubicBezTo>
                    <a:pt x="0" y="10117"/>
                    <a:pt x="1451" y="6615"/>
                    <a:pt x="4033" y="4033"/>
                  </a:cubicBezTo>
                  <a:cubicBezTo>
                    <a:pt x="6615" y="1451"/>
                    <a:pt x="10117" y="0"/>
                    <a:pt x="13769" y="0"/>
                  </a:cubicBezTo>
                  <a:close/>
                </a:path>
              </a:pathLst>
            </a:custGeom>
            <a:solidFill>
              <a:srgbClr val="E9F9FF"/>
            </a:solidFill>
          </p:spPr>
          <p:txBody>
            <a:bodyPr/>
            <a:lstStyle/>
            <a:p>
              <a:endParaRPr lang="en-US" sz="1200">
                <a:latin typeface="Cambria" panose="02040503050406030204" pitchFamily="18" charset="0"/>
                <a:ea typeface="Cambria" panose="02040503050406030204" pitchFamily="18" charset="0"/>
              </a:endParaRPr>
            </a:p>
          </p:txBody>
        </p:sp>
        <p:sp>
          <p:nvSpPr>
            <p:cNvPr id="17" name="TextBox 14">
              <a:extLst>
                <a:ext uri="{FF2B5EF4-FFF2-40B4-BE49-F238E27FC236}">
                  <a16:creationId xmlns:a16="http://schemas.microsoft.com/office/drawing/2014/main" id="{1D06085A-C33B-181C-F770-914DB25B56E6}"/>
                </a:ext>
              </a:extLst>
            </p:cNvPr>
            <p:cNvSpPr txBox="1"/>
            <p:nvPr/>
          </p:nvSpPr>
          <p:spPr>
            <a:xfrm>
              <a:off x="0" y="-38100"/>
              <a:ext cx="4442677" cy="421789"/>
            </a:xfrm>
            <a:prstGeom prst="rect">
              <a:avLst/>
            </a:prstGeom>
          </p:spPr>
          <p:txBody>
            <a:bodyPr lIns="33867" tIns="33867" rIns="33867" bIns="33867" rtlCol="0" anchor="ctr"/>
            <a:lstStyle/>
            <a:p>
              <a:pPr algn="ctr">
                <a:lnSpc>
                  <a:spcPts val="1837"/>
                </a:lnSpc>
              </a:pPr>
              <a:endParaRPr sz="1200">
                <a:latin typeface="Cambria" panose="02040503050406030204" pitchFamily="18" charset="0"/>
                <a:ea typeface="Cambria" panose="02040503050406030204" pitchFamily="18" charset="0"/>
              </a:endParaRPr>
            </a:p>
          </p:txBody>
        </p:sp>
      </p:grpSp>
      <p:sp>
        <p:nvSpPr>
          <p:cNvPr id="19" name="TextBox 21">
            <a:extLst>
              <a:ext uri="{FF2B5EF4-FFF2-40B4-BE49-F238E27FC236}">
                <a16:creationId xmlns:a16="http://schemas.microsoft.com/office/drawing/2014/main" id="{822889F2-F705-3579-4C28-5C9F48BE1320}"/>
              </a:ext>
            </a:extLst>
          </p:cNvPr>
          <p:cNvSpPr txBox="1"/>
          <p:nvPr/>
        </p:nvSpPr>
        <p:spPr>
          <a:xfrm>
            <a:off x="865387" y="1636584"/>
            <a:ext cx="3088496" cy="503536"/>
          </a:xfrm>
          <a:prstGeom prst="rect">
            <a:avLst/>
          </a:prstGeom>
        </p:spPr>
        <p:txBody>
          <a:bodyPr wrap="square" lIns="0" tIns="0" rIns="0" bIns="0" rtlCol="0" anchor="t">
            <a:spAutoFit/>
          </a:bodyPr>
          <a:lstStyle/>
          <a:p>
            <a:pPr>
              <a:lnSpc>
                <a:spcPts val="4200"/>
              </a:lnSpc>
            </a:pPr>
            <a:r>
              <a:rPr lang="en-US" sz="3200" b="1">
                <a:solidFill>
                  <a:srgbClr val="383F7F"/>
                </a:solidFill>
                <a:latin typeface="Cambria" panose="02040503050406030204" pitchFamily="18" charset="0"/>
                <a:ea typeface="Cambria" panose="02040503050406030204" pitchFamily="18" charset="0"/>
                <a:cs typeface="Calibri" panose="020F0502020204030204" pitchFamily="34" charset="0"/>
                <a:sym typeface="Roboto Slab Bold"/>
              </a:rPr>
              <a:t>Heather Sachs</a:t>
            </a:r>
            <a:endParaRPr lang="en-US" sz="2999" b="1">
              <a:solidFill>
                <a:srgbClr val="383F7F"/>
              </a:solidFill>
              <a:latin typeface="Cambria" panose="02040503050406030204" pitchFamily="18" charset="0"/>
              <a:ea typeface="Cambria" panose="02040503050406030204" pitchFamily="18" charset="0"/>
              <a:cs typeface="Roboto Slab" pitchFamily="2" charset="0"/>
              <a:sym typeface="Roboto Slab Bold"/>
            </a:endParaRPr>
          </a:p>
        </p:txBody>
      </p:sp>
      <p:sp>
        <p:nvSpPr>
          <p:cNvPr id="20" name="TextBox 22">
            <a:extLst>
              <a:ext uri="{FF2B5EF4-FFF2-40B4-BE49-F238E27FC236}">
                <a16:creationId xmlns:a16="http://schemas.microsoft.com/office/drawing/2014/main" id="{6809BAE6-D284-40D7-DDD6-0B05129B0BFF}"/>
              </a:ext>
            </a:extLst>
          </p:cNvPr>
          <p:cNvSpPr txBox="1"/>
          <p:nvPr/>
        </p:nvSpPr>
        <p:spPr>
          <a:xfrm>
            <a:off x="4708786" y="1701777"/>
            <a:ext cx="6716326" cy="364074"/>
          </a:xfrm>
          <a:prstGeom prst="rect">
            <a:avLst/>
          </a:prstGeom>
        </p:spPr>
        <p:txBody>
          <a:bodyPr lIns="0" tIns="0" rIns="0" bIns="0" rtlCol="0" anchor="t">
            <a:spAutoFit/>
          </a:bodyPr>
          <a:lstStyle/>
          <a:p>
            <a:pPr>
              <a:lnSpc>
                <a:spcPts val="2987"/>
              </a:lnSpc>
            </a:pPr>
            <a:r>
              <a:rPr lang="en-US" sz="2400">
                <a:solidFill>
                  <a:srgbClr val="383F7F"/>
                </a:solidFill>
                <a:latin typeface="Cambria" panose="02040503050406030204" pitchFamily="18" charset="0"/>
                <a:ea typeface="Cambria" panose="02040503050406030204" pitchFamily="18" charset="0"/>
                <a:cs typeface="Calibri" panose="020F0502020204030204" pitchFamily="34" charset="0"/>
                <a:sym typeface="Roboto Slab Bold"/>
              </a:rPr>
              <a:t>(301) 580-8005</a:t>
            </a:r>
            <a:endParaRPr lang="en-US" sz="2133">
              <a:solidFill>
                <a:srgbClr val="383F7F"/>
              </a:solidFill>
              <a:latin typeface="Cambria" panose="02040503050406030204" pitchFamily="18" charset="0"/>
              <a:ea typeface="Cambria" panose="02040503050406030204" pitchFamily="18" charset="0"/>
              <a:cs typeface="Roboto"/>
              <a:sym typeface="Roboto"/>
            </a:endParaRPr>
          </a:p>
        </p:txBody>
      </p:sp>
      <p:sp>
        <p:nvSpPr>
          <p:cNvPr id="21" name="TextBox 23">
            <a:extLst>
              <a:ext uri="{FF2B5EF4-FFF2-40B4-BE49-F238E27FC236}">
                <a16:creationId xmlns:a16="http://schemas.microsoft.com/office/drawing/2014/main" id="{5DF27ECB-B335-7AF6-4E34-CF55E5DAF65F}"/>
              </a:ext>
            </a:extLst>
          </p:cNvPr>
          <p:cNvSpPr txBox="1"/>
          <p:nvPr/>
        </p:nvSpPr>
        <p:spPr>
          <a:xfrm>
            <a:off x="865388" y="2851204"/>
            <a:ext cx="3422324" cy="503536"/>
          </a:xfrm>
          <a:prstGeom prst="rect">
            <a:avLst/>
          </a:prstGeom>
        </p:spPr>
        <p:txBody>
          <a:bodyPr wrap="square" lIns="0" tIns="0" rIns="0" bIns="0" rtlCol="0" anchor="t">
            <a:spAutoFit/>
          </a:bodyPr>
          <a:lstStyle/>
          <a:p>
            <a:pPr>
              <a:lnSpc>
                <a:spcPts val="4200"/>
              </a:lnSpc>
            </a:pPr>
            <a:r>
              <a:rPr lang="en-US" sz="3200" b="1">
                <a:solidFill>
                  <a:srgbClr val="383F7F"/>
                </a:solidFill>
                <a:latin typeface="Cambria" panose="02040503050406030204" pitchFamily="18" charset="0"/>
                <a:ea typeface="Cambria" panose="02040503050406030204" pitchFamily="18" charset="0"/>
                <a:cs typeface="Calibri" panose="020F0502020204030204" pitchFamily="34" charset="0"/>
                <a:sym typeface="Roboto Slab Bold"/>
              </a:rPr>
              <a:t>Jawanda Mast</a:t>
            </a:r>
            <a:endParaRPr lang="en-US" sz="3000" b="1">
              <a:solidFill>
                <a:srgbClr val="383F7F"/>
              </a:solidFill>
              <a:latin typeface="Cambria" panose="02040503050406030204" pitchFamily="18" charset="0"/>
              <a:ea typeface="Cambria" panose="02040503050406030204" pitchFamily="18" charset="0"/>
              <a:cs typeface="Roboto Slab" pitchFamily="2" charset="0"/>
              <a:sym typeface="Roboto Slab Bold"/>
            </a:endParaRPr>
          </a:p>
        </p:txBody>
      </p:sp>
      <p:sp>
        <p:nvSpPr>
          <p:cNvPr id="22" name="TextBox 24">
            <a:extLst>
              <a:ext uri="{FF2B5EF4-FFF2-40B4-BE49-F238E27FC236}">
                <a16:creationId xmlns:a16="http://schemas.microsoft.com/office/drawing/2014/main" id="{806ADE06-550E-002C-900F-5309B78136C5}"/>
              </a:ext>
            </a:extLst>
          </p:cNvPr>
          <p:cNvSpPr txBox="1"/>
          <p:nvPr/>
        </p:nvSpPr>
        <p:spPr>
          <a:xfrm>
            <a:off x="4708786" y="2919572"/>
            <a:ext cx="6716326" cy="356893"/>
          </a:xfrm>
          <a:prstGeom prst="rect">
            <a:avLst/>
          </a:prstGeom>
        </p:spPr>
        <p:txBody>
          <a:bodyPr lIns="0" tIns="0" rIns="0" bIns="0" rtlCol="0" anchor="t">
            <a:spAutoFit/>
          </a:bodyPr>
          <a:lstStyle/>
          <a:p>
            <a:pPr>
              <a:lnSpc>
                <a:spcPts val="2987"/>
              </a:lnSpc>
            </a:pPr>
            <a:r>
              <a:rPr lang="en-US" sz="2133">
                <a:solidFill>
                  <a:srgbClr val="383F7F"/>
                </a:solidFill>
                <a:latin typeface="Cambria" panose="02040503050406030204" pitchFamily="18" charset="0"/>
                <a:ea typeface="Cambria" panose="02040503050406030204" pitchFamily="18" charset="0"/>
                <a:cs typeface="Roboto"/>
                <a:sym typeface="Roboto"/>
              </a:rPr>
              <a:t>(913) 940-4199</a:t>
            </a:r>
          </a:p>
        </p:txBody>
      </p:sp>
      <p:sp>
        <p:nvSpPr>
          <p:cNvPr id="23" name="TextBox 25">
            <a:extLst>
              <a:ext uri="{FF2B5EF4-FFF2-40B4-BE49-F238E27FC236}">
                <a16:creationId xmlns:a16="http://schemas.microsoft.com/office/drawing/2014/main" id="{B2BF5E64-B410-3CC9-D455-575892F502CD}"/>
              </a:ext>
            </a:extLst>
          </p:cNvPr>
          <p:cNvSpPr txBox="1"/>
          <p:nvPr/>
        </p:nvSpPr>
        <p:spPr>
          <a:xfrm>
            <a:off x="4708786" y="4166570"/>
            <a:ext cx="6716326" cy="364074"/>
          </a:xfrm>
          <a:prstGeom prst="rect">
            <a:avLst/>
          </a:prstGeom>
        </p:spPr>
        <p:txBody>
          <a:bodyPr lIns="0" tIns="0" rIns="0" bIns="0" rtlCol="0" anchor="t">
            <a:spAutoFit/>
          </a:bodyPr>
          <a:lstStyle/>
          <a:p>
            <a:pPr>
              <a:lnSpc>
                <a:spcPts val="2987"/>
              </a:lnSpc>
            </a:pPr>
            <a:r>
              <a:rPr lang="en-US" sz="2400">
                <a:solidFill>
                  <a:srgbClr val="383F7F"/>
                </a:solidFill>
                <a:latin typeface="Cambria" panose="02040503050406030204" pitchFamily="18" charset="0"/>
                <a:ea typeface="Cambria" panose="02040503050406030204" pitchFamily="18" charset="0"/>
                <a:cs typeface="Calibri" panose="020F0502020204030204" pitchFamily="34" charset="0"/>
                <a:sym typeface="Roboto Slab Bold"/>
              </a:rPr>
              <a:t>(904) 699-8306</a:t>
            </a:r>
            <a:endParaRPr lang="en-US" sz="2133">
              <a:solidFill>
                <a:srgbClr val="383F7F"/>
              </a:solidFill>
              <a:latin typeface="Cambria" panose="02040503050406030204" pitchFamily="18" charset="0"/>
              <a:ea typeface="Cambria" panose="02040503050406030204" pitchFamily="18" charset="0"/>
              <a:cs typeface="Roboto"/>
              <a:sym typeface="Roboto"/>
            </a:endParaRPr>
          </a:p>
        </p:txBody>
      </p:sp>
      <p:sp>
        <p:nvSpPr>
          <p:cNvPr id="24" name="TextBox 28">
            <a:extLst>
              <a:ext uri="{FF2B5EF4-FFF2-40B4-BE49-F238E27FC236}">
                <a16:creationId xmlns:a16="http://schemas.microsoft.com/office/drawing/2014/main" id="{FB39F6F4-01CA-4A6C-3207-5574C2C839BE}"/>
              </a:ext>
            </a:extLst>
          </p:cNvPr>
          <p:cNvSpPr txBox="1"/>
          <p:nvPr/>
        </p:nvSpPr>
        <p:spPr>
          <a:xfrm>
            <a:off x="865388" y="4074892"/>
            <a:ext cx="3422324" cy="503536"/>
          </a:xfrm>
          <a:prstGeom prst="rect">
            <a:avLst/>
          </a:prstGeom>
        </p:spPr>
        <p:txBody>
          <a:bodyPr wrap="square" lIns="0" tIns="0" rIns="0" bIns="0" rtlCol="0" anchor="t">
            <a:spAutoFit/>
          </a:bodyPr>
          <a:lstStyle/>
          <a:p>
            <a:pPr>
              <a:lnSpc>
                <a:spcPts val="4200"/>
              </a:lnSpc>
            </a:pPr>
            <a:r>
              <a:rPr lang="en-US" sz="3200" b="1">
                <a:solidFill>
                  <a:srgbClr val="383F7F"/>
                </a:solidFill>
                <a:latin typeface="Cambria" panose="02040503050406030204" pitchFamily="18" charset="0"/>
                <a:ea typeface="Cambria" panose="02040503050406030204" pitchFamily="18" charset="0"/>
                <a:cs typeface="Calibri" panose="020F0502020204030204" pitchFamily="34" charset="0"/>
                <a:sym typeface="Roboto Slab Bold"/>
              </a:rPr>
              <a:t>Kim Owens</a:t>
            </a:r>
            <a:endParaRPr lang="en-US" sz="3000" b="1">
              <a:solidFill>
                <a:srgbClr val="383F7F"/>
              </a:solidFill>
              <a:latin typeface="Cambria" panose="02040503050406030204" pitchFamily="18" charset="0"/>
              <a:ea typeface="Cambria" panose="02040503050406030204" pitchFamily="18" charset="0"/>
              <a:cs typeface="Roboto Slab" pitchFamily="2" charset="0"/>
              <a:sym typeface="Roboto Slab Bold"/>
            </a:endParaRPr>
          </a:p>
        </p:txBody>
      </p:sp>
      <p:sp>
        <p:nvSpPr>
          <p:cNvPr id="18" name="AutoShape 2">
            <a:extLst>
              <a:ext uri="{FF2B5EF4-FFF2-40B4-BE49-F238E27FC236}">
                <a16:creationId xmlns:a16="http://schemas.microsoft.com/office/drawing/2014/main" id="{3DADA63C-6749-DC46-5501-08C26F45A3AA}"/>
              </a:ext>
            </a:extLst>
          </p:cNvPr>
          <p:cNvSpPr/>
          <p:nvPr/>
        </p:nvSpPr>
        <p:spPr>
          <a:xfrm>
            <a:off x="392338" y="1021629"/>
            <a:ext cx="8478520" cy="20320"/>
          </a:xfrm>
          <a:prstGeom prst="line">
            <a:avLst/>
          </a:prstGeom>
          <a:ln w="50800" cap="flat">
            <a:solidFill>
              <a:srgbClr val="C79D4F"/>
            </a:solidFill>
            <a:prstDash val="solid"/>
            <a:headEnd type="none" w="sm" len="sm"/>
            <a:tailEnd type="none" w="sm" len="sm"/>
          </a:ln>
        </p:spPr>
        <p:txBody>
          <a:bodyPr/>
          <a:lstStyle/>
          <a:p>
            <a:endParaRPr lang="en-US" sz="1434">
              <a:latin typeface="Cambria" panose="02040503050406030204" pitchFamily="18" charset="0"/>
              <a:ea typeface="Cambria" panose="02040503050406030204" pitchFamily="18" charset="0"/>
              <a:cs typeface="Calibri"/>
            </a:endParaRPr>
          </a:p>
        </p:txBody>
      </p:sp>
      <p:sp>
        <p:nvSpPr>
          <p:cNvPr id="3" name="TextBox 18">
            <a:extLst>
              <a:ext uri="{FF2B5EF4-FFF2-40B4-BE49-F238E27FC236}">
                <a16:creationId xmlns:a16="http://schemas.microsoft.com/office/drawing/2014/main" id="{4BB330EA-AE00-28DE-25F8-9D1979960FF8}"/>
              </a:ext>
            </a:extLst>
          </p:cNvPr>
          <p:cNvSpPr txBox="1"/>
          <p:nvPr/>
        </p:nvSpPr>
        <p:spPr>
          <a:xfrm>
            <a:off x="392150" y="273553"/>
            <a:ext cx="10908792" cy="1033576"/>
          </a:xfrm>
          <a:prstGeom prst="rect">
            <a:avLst/>
          </a:prstGeom>
        </p:spPr>
        <p:txBody>
          <a:bodyPr lIns="0" tIns="0" rIns="0" bIns="0" rtlCol="0" anchor="t"/>
          <a:lstStyle/>
          <a:p>
            <a:pPr>
              <a:lnSpc>
                <a:spcPts val="4799"/>
              </a:lnSpc>
            </a:pPr>
            <a:r>
              <a:rPr lang="en-US" sz="4000" b="1">
                <a:solidFill>
                  <a:srgbClr val="383F7F"/>
                </a:solidFill>
                <a:latin typeface="Cambria" panose="02040503050406030204" pitchFamily="18" charset="0"/>
                <a:ea typeface="Cambria" panose="02040503050406030204" pitchFamily="18" charset="0"/>
                <a:cs typeface="Calibri" panose="020F0502020204030204" pitchFamily="34" charset="0"/>
                <a:sym typeface="Roboto Slab Bold"/>
              </a:rPr>
              <a:t>Immediate Assistance? </a:t>
            </a:r>
            <a:r>
              <a:rPr lang="en-US" sz="4000" i="1">
                <a:solidFill>
                  <a:srgbClr val="C79D4F"/>
                </a:solidFill>
                <a:latin typeface="Cambria" panose="02040503050406030204" pitchFamily="18" charset="0"/>
                <a:ea typeface="Cambria" panose="02040503050406030204" pitchFamily="18" charset="0"/>
                <a:cs typeface="Calibri" panose="020F0502020204030204" pitchFamily="34" charset="0"/>
                <a:sym typeface="Roboto Italics"/>
              </a:rPr>
              <a:t>Text preferred</a:t>
            </a:r>
          </a:p>
        </p:txBody>
      </p:sp>
      <p:sp>
        <p:nvSpPr>
          <p:cNvPr id="8" name="TextBox 23">
            <a:extLst>
              <a:ext uri="{FF2B5EF4-FFF2-40B4-BE49-F238E27FC236}">
                <a16:creationId xmlns:a16="http://schemas.microsoft.com/office/drawing/2014/main" id="{C37D9AD3-542A-F718-2C6C-C21DB8299E7A}"/>
              </a:ext>
            </a:extLst>
          </p:cNvPr>
          <p:cNvSpPr txBox="1"/>
          <p:nvPr/>
        </p:nvSpPr>
        <p:spPr>
          <a:xfrm>
            <a:off x="392150" y="1332826"/>
            <a:ext cx="10515600" cy="457200"/>
          </a:xfrm>
          <a:prstGeom prst="rect">
            <a:avLst/>
          </a:prstGeom>
        </p:spPr>
        <p:txBody>
          <a:bodyPr lIns="0" tIns="0" rIns="0" bIns="0" rtlCol="0" anchor="t"/>
          <a:lstStyle/>
          <a:p>
            <a:pPr>
              <a:lnSpc>
                <a:spcPts val="2399"/>
              </a:lnSpc>
            </a:pPr>
            <a:endParaRPr lang="en-US" sz="3200" i="1">
              <a:solidFill>
                <a:srgbClr val="C79D4F"/>
              </a:solidFill>
              <a:latin typeface="Cambria" panose="02040503050406030204" pitchFamily="18" charset="0"/>
              <a:ea typeface="Cambria" panose="02040503050406030204" pitchFamily="18" charset="0"/>
              <a:cs typeface="Calibri" panose="020F0502020204030204" pitchFamily="34" charset="0"/>
              <a:sym typeface="Roboto Italics"/>
            </a:endParaRPr>
          </a:p>
        </p:txBody>
      </p:sp>
      <p:grpSp>
        <p:nvGrpSpPr>
          <p:cNvPr id="30" name="Group 12">
            <a:extLst>
              <a:ext uri="{FF2B5EF4-FFF2-40B4-BE49-F238E27FC236}">
                <a16:creationId xmlns:a16="http://schemas.microsoft.com/office/drawing/2014/main" id="{49AEDD51-B7FB-174F-8872-CB776E3BECEA}"/>
              </a:ext>
            </a:extLst>
          </p:cNvPr>
          <p:cNvGrpSpPr/>
          <p:nvPr/>
        </p:nvGrpSpPr>
        <p:grpSpPr>
          <a:xfrm>
            <a:off x="392150" y="5137783"/>
            <a:ext cx="11407700" cy="971213"/>
            <a:chOff x="0" y="0"/>
            <a:chExt cx="4442677" cy="383689"/>
          </a:xfrm>
        </p:grpSpPr>
        <p:sp>
          <p:nvSpPr>
            <p:cNvPr id="31" name="Freeform 13">
              <a:extLst>
                <a:ext uri="{FF2B5EF4-FFF2-40B4-BE49-F238E27FC236}">
                  <a16:creationId xmlns:a16="http://schemas.microsoft.com/office/drawing/2014/main" id="{62892B31-F926-428F-B66C-FAF6E2C76BD3}"/>
                </a:ext>
              </a:extLst>
            </p:cNvPr>
            <p:cNvSpPr/>
            <p:nvPr/>
          </p:nvSpPr>
          <p:spPr>
            <a:xfrm>
              <a:off x="0" y="0"/>
              <a:ext cx="4442676" cy="383689"/>
            </a:xfrm>
            <a:custGeom>
              <a:avLst/>
              <a:gdLst/>
              <a:ahLst/>
              <a:cxnLst/>
              <a:rect l="l" t="t" r="r" b="b"/>
              <a:pathLst>
                <a:path w="4442676" h="383689">
                  <a:moveTo>
                    <a:pt x="13769" y="0"/>
                  </a:moveTo>
                  <a:lnTo>
                    <a:pt x="4428908" y="0"/>
                  </a:lnTo>
                  <a:cubicBezTo>
                    <a:pt x="4432559" y="0"/>
                    <a:pt x="4436061" y="1451"/>
                    <a:pt x="4438644" y="4033"/>
                  </a:cubicBezTo>
                  <a:cubicBezTo>
                    <a:pt x="4441226" y="6615"/>
                    <a:pt x="4442676" y="10117"/>
                    <a:pt x="4442676" y="13769"/>
                  </a:cubicBezTo>
                  <a:lnTo>
                    <a:pt x="4442676" y="369920"/>
                  </a:lnTo>
                  <a:cubicBezTo>
                    <a:pt x="4442676" y="377524"/>
                    <a:pt x="4436512" y="383689"/>
                    <a:pt x="4428908" y="383689"/>
                  </a:cubicBezTo>
                  <a:lnTo>
                    <a:pt x="13769" y="383689"/>
                  </a:lnTo>
                  <a:cubicBezTo>
                    <a:pt x="10117" y="383689"/>
                    <a:pt x="6615" y="382238"/>
                    <a:pt x="4033" y="379656"/>
                  </a:cubicBezTo>
                  <a:cubicBezTo>
                    <a:pt x="1451" y="377074"/>
                    <a:pt x="0" y="373572"/>
                    <a:pt x="0" y="369920"/>
                  </a:cubicBezTo>
                  <a:lnTo>
                    <a:pt x="0" y="13769"/>
                  </a:lnTo>
                  <a:cubicBezTo>
                    <a:pt x="0" y="10117"/>
                    <a:pt x="1451" y="6615"/>
                    <a:pt x="4033" y="4033"/>
                  </a:cubicBezTo>
                  <a:cubicBezTo>
                    <a:pt x="6615" y="1451"/>
                    <a:pt x="10117" y="0"/>
                    <a:pt x="13769" y="0"/>
                  </a:cubicBezTo>
                  <a:close/>
                </a:path>
              </a:pathLst>
            </a:custGeom>
            <a:solidFill>
              <a:srgbClr val="E9F9FF"/>
            </a:solidFill>
          </p:spPr>
          <p:txBody>
            <a:bodyPr/>
            <a:lstStyle/>
            <a:p>
              <a:endParaRPr lang="en-US" sz="1200">
                <a:latin typeface="Cambria" panose="02040503050406030204" pitchFamily="18" charset="0"/>
                <a:ea typeface="Cambria" panose="02040503050406030204" pitchFamily="18" charset="0"/>
              </a:endParaRPr>
            </a:p>
          </p:txBody>
        </p:sp>
        <p:sp>
          <p:nvSpPr>
            <p:cNvPr id="32" name="TextBox 14">
              <a:extLst>
                <a:ext uri="{FF2B5EF4-FFF2-40B4-BE49-F238E27FC236}">
                  <a16:creationId xmlns:a16="http://schemas.microsoft.com/office/drawing/2014/main" id="{4235F81D-9309-9B87-288C-67496F159EEC}"/>
                </a:ext>
              </a:extLst>
            </p:cNvPr>
            <p:cNvSpPr txBox="1"/>
            <p:nvPr/>
          </p:nvSpPr>
          <p:spPr>
            <a:xfrm>
              <a:off x="0" y="-38100"/>
              <a:ext cx="4442677" cy="421789"/>
            </a:xfrm>
            <a:prstGeom prst="rect">
              <a:avLst/>
            </a:prstGeom>
          </p:spPr>
          <p:txBody>
            <a:bodyPr lIns="33867" tIns="33867" rIns="33867" bIns="33867" rtlCol="0" anchor="ctr"/>
            <a:lstStyle/>
            <a:p>
              <a:pPr algn="ctr">
                <a:lnSpc>
                  <a:spcPts val="1837"/>
                </a:lnSpc>
              </a:pPr>
              <a:endParaRPr sz="1200">
                <a:latin typeface="Cambria" panose="02040503050406030204" pitchFamily="18" charset="0"/>
                <a:ea typeface="Cambria" panose="02040503050406030204" pitchFamily="18" charset="0"/>
              </a:endParaRPr>
            </a:p>
          </p:txBody>
        </p:sp>
      </p:grpSp>
      <p:sp>
        <p:nvSpPr>
          <p:cNvPr id="33" name="TextBox 25">
            <a:extLst>
              <a:ext uri="{FF2B5EF4-FFF2-40B4-BE49-F238E27FC236}">
                <a16:creationId xmlns:a16="http://schemas.microsoft.com/office/drawing/2014/main" id="{7E77E052-449C-1162-43D2-323AB550D16B}"/>
              </a:ext>
            </a:extLst>
          </p:cNvPr>
          <p:cNvSpPr txBox="1"/>
          <p:nvPr/>
        </p:nvSpPr>
        <p:spPr>
          <a:xfrm>
            <a:off x="4708786" y="5435668"/>
            <a:ext cx="7091064" cy="358688"/>
          </a:xfrm>
          <a:prstGeom prst="rect">
            <a:avLst/>
          </a:prstGeom>
        </p:spPr>
        <p:txBody>
          <a:bodyPr wrap="square" lIns="0" tIns="0" rIns="0" bIns="0" rtlCol="0" anchor="t">
            <a:spAutoFit/>
          </a:bodyPr>
          <a:lstStyle/>
          <a:p>
            <a:pPr>
              <a:lnSpc>
                <a:spcPts val="2987"/>
              </a:lnSpc>
            </a:pPr>
            <a:r>
              <a:rPr lang="en-US" sz="2400">
                <a:solidFill>
                  <a:srgbClr val="383F7F"/>
                </a:solidFill>
                <a:latin typeface="Cambria" panose="02040503050406030204" pitchFamily="18" charset="0"/>
                <a:ea typeface="Cambria" panose="02040503050406030204" pitchFamily="18" charset="0"/>
                <a:cs typeface="Calibri" panose="020F0502020204030204" pitchFamily="34" charset="0"/>
                <a:sym typeface="Roboto Slab Bold"/>
              </a:rPr>
              <a:t>More </a:t>
            </a:r>
            <a:r>
              <a:rPr lang="en-US" sz="2400">
                <a:solidFill>
                  <a:srgbClr val="383F7F"/>
                </a:solidFill>
                <a:latin typeface="Cambria" panose="02040503050406030204" pitchFamily="18" charset="0"/>
                <a:ea typeface="Cambria" panose="02040503050406030204" pitchFamily="18" charset="0"/>
                <a:cs typeface="Calibri" panose="020F0502020204030204" pitchFamily="34" charset="0"/>
                <a:sym typeface="Wingdings" panose="05000000000000000000" pitchFamily="2" charset="2"/>
              </a:rPr>
              <a:t> Support  Tap to call for immediate support</a:t>
            </a:r>
            <a:endParaRPr lang="en-US" sz="2133">
              <a:solidFill>
                <a:srgbClr val="383F7F"/>
              </a:solidFill>
              <a:latin typeface="Cambria" panose="02040503050406030204" pitchFamily="18" charset="0"/>
              <a:ea typeface="Cambria" panose="02040503050406030204" pitchFamily="18" charset="0"/>
              <a:cs typeface="Roboto"/>
              <a:sym typeface="Roboto"/>
            </a:endParaRPr>
          </a:p>
        </p:txBody>
      </p:sp>
      <p:sp>
        <p:nvSpPr>
          <p:cNvPr id="34" name="TextBox 28">
            <a:extLst>
              <a:ext uri="{FF2B5EF4-FFF2-40B4-BE49-F238E27FC236}">
                <a16:creationId xmlns:a16="http://schemas.microsoft.com/office/drawing/2014/main" id="{06823F3D-F61F-8552-DBE0-33D7404B998A}"/>
              </a:ext>
            </a:extLst>
          </p:cNvPr>
          <p:cNvSpPr txBox="1"/>
          <p:nvPr/>
        </p:nvSpPr>
        <p:spPr>
          <a:xfrm>
            <a:off x="865388" y="5343990"/>
            <a:ext cx="3422324" cy="503536"/>
          </a:xfrm>
          <a:prstGeom prst="rect">
            <a:avLst/>
          </a:prstGeom>
        </p:spPr>
        <p:txBody>
          <a:bodyPr wrap="square" lIns="0" tIns="0" rIns="0" bIns="0" rtlCol="0" anchor="t">
            <a:spAutoFit/>
          </a:bodyPr>
          <a:lstStyle/>
          <a:p>
            <a:pPr>
              <a:lnSpc>
                <a:spcPts val="4200"/>
              </a:lnSpc>
            </a:pPr>
            <a:r>
              <a:rPr lang="en-US" sz="3000" b="1">
                <a:solidFill>
                  <a:srgbClr val="383F7F"/>
                </a:solidFill>
                <a:latin typeface="Cambria" panose="02040503050406030204" pitchFamily="18" charset="0"/>
                <a:ea typeface="Cambria" panose="02040503050406030204" pitchFamily="18" charset="0"/>
                <a:cs typeface="Roboto Slab" pitchFamily="2" charset="0"/>
                <a:sym typeface="Roboto Slab Bold"/>
              </a:rPr>
              <a:t>App Support</a:t>
            </a:r>
          </a:p>
        </p:txBody>
      </p:sp>
    </p:spTree>
    <p:extLst>
      <p:ext uri="{BB962C8B-B14F-4D97-AF65-F5344CB8AC3E}">
        <p14:creationId xmlns:p14="http://schemas.microsoft.com/office/powerpoint/2010/main" val="131401939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BAEFA4-5052-6621-37CA-41958A47FA1E}"/>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BC4D5A5C-4277-9607-A5DE-BBDD587C60CF}"/>
              </a:ext>
            </a:extLst>
          </p:cNvPr>
          <p:cNvSpPr/>
          <p:nvPr/>
        </p:nvSpPr>
        <p:spPr>
          <a:xfrm>
            <a:off x="239776" y="3451352"/>
            <a:ext cx="11727688" cy="316179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Rounded Corners 20">
            <a:extLst>
              <a:ext uri="{FF2B5EF4-FFF2-40B4-BE49-F238E27FC236}">
                <a16:creationId xmlns:a16="http://schemas.microsoft.com/office/drawing/2014/main" id="{94EFC2F8-C267-DFDD-DD78-6B1FB8B54731}"/>
              </a:ext>
            </a:extLst>
          </p:cNvPr>
          <p:cNvSpPr/>
          <p:nvPr/>
        </p:nvSpPr>
        <p:spPr>
          <a:xfrm>
            <a:off x="414020" y="381461"/>
            <a:ext cx="11364133" cy="2133139"/>
          </a:xfrm>
          <a:prstGeom prst="roundRect">
            <a:avLst/>
          </a:prstGeom>
          <a:solidFill>
            <a:srgbClr val="383F7F"/>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4000" b="1" err="1">
                <a:solidFill>
                  <a:schemeClr val="bg1"/>
                </a:solidFill>
                <a:latin typeface="Cambria"/>
                <a:ea typeface="Cambria"/>
                <a:cs typeface="Calibri"/>
              </a:rPr>
              <a:t>AdvocacyDay</a:t>
            </a:r>
            <a:r>
              <a:rPr lang="en-US" sz="4000" b="1">
                <a:solidFill>
                  <a:schemeClr val="bg1"/>
                </a:solidFill>
                <a:latin typeface="Cambria"/>
                <a:ea typeface="Cambria"/>
                <a:cs typeface="Calibri"/>
              </a:rPr>
              <a:t> App</a:t>
            </a:r>
          </a:p>
          <a:p>
            <a:pPr algn="ctr"/>
            <a:r>
              <a:rPr lang="en-US" sz="4000" b="1">
                <a:solidFill>
                  <a:schemeClr val="bg1"/>
                </a:solidFill>
                <a:latin typeface="Cambria"/>
                <a:ea typeface="Cambria"/>
                <a:cs typeface="Calibri"/>
              </a:rPr>
              <a:t>Take Out Your Phones – Follow Along!</a:t>
            </a:r>
          </a:p>
        </p:txBody>
      </p:sp>
      <p:pic>
        <p:nvPicPr>
          <p:cNvPr id="8" name="Picture 7">
            <a:extLst>
              <a:ext uri="{FF2B5EF4-FFF2-40B4-BE49-F238E27FC236}">
                <a16:creationId xmlns:a16="http://schemas.microsoft.com/office/drawing/2014/main" id="{D1D386D4-2158-5B86-E053-E918D9ED4C7C}"/>
              </a:ext>
            </a:extLst>
          </p:cNvPr>
          <p:cNvPicPr>
            <a:picLocks noChangeAspect="1"/>
          </p:cNvPicPr>
          <p:nvPr/>
        </p:nvPicPr>
        <p:blipFill>
          <a:blip r:embed="rId3">
            <a:extLst>
              <a:ext uri="{28A0092B-C50C-407E-A947-70E740481C1C}">
                <a14:useLocalDpi xmlns:a14="http://schemas.microsoft.com/office/drawing/2010/main" val="0"/>
              </a:ext>
            </a:extLst>
          </a:blip>
          <a:srcRect l="27501" t="7963" r="22603" b="5562"/>
          <a:stretch>
            <a:fillRect/>
          </a:stretch>
        </p:blipFill>
        <p:spPr>
          <a:xfrm>
            <a:off x="889334" y="3751021"/>
            <a:ext cx="2786871" cy="2636797"/>
          </a:xfrm>
          <a:prstGeom prst="rect">
            <a:avLst/>
          </a:prstGeom>
        </p:spPr>
      </p:pic>
      <p:sp>
        <p:nvSpPr>
          <p:cNvPr id="10" name="TextBox 9">
            <a:extLst>
              <a:ext uri="{FF2B5EF4-FFF2-40B4-BE49-F238E27FC236}">
                <a16:creationId xmlns:a16="http://schemas.microsoft.com/office/drawing/2014/main" id="{798A570B-0175-67A8-0E75-B7CF09FCF664}"/>
              </a:ext>
            </a:extLst>
          </p:cNvPr>
          <p:cNvSpPr txBox="1"/>
          <p:nvPr/>
        </p:nvSpPr>
        <p:spPr>
          <a:xfrm>
            <a:off x="754714" y="2764378"/>
            <a:ext cx="3061191" cy="1193907"/>
          </a:xfrm>
          <a:prstGeom prst="rect">
            <a:avLst/>
          </a:prstGeom>
        </p:spPr>
        <p:txBody>
          <a:bodyPr lIns="0" tIns="0" rIns="0" bIns="0" rtlCol="0" anchor="t"/>
          <a:lstStyle/>
          <a:p>
            <a:pPr algn="ctr"/>
            <a:r>
              <a:rPr lang="en-US" sz="2800" b="1">
                <a:solidFill>
                  <a:srgbClr val="383F7F"/>
                </a:solidFill>
                <a:latin typeface="Calibri"/>
                <a:ea typeface="Calibri"/>
                <a:cs typeface="Calibri"/>
                <a:sym typeface="Roboto Italics"/>
              </a:rPr>
              <a:t>Apple App Store</a:t>
            </a:r>
          </a:p>
        </p:txBody>
      </p:sp>
      <p:pic>
        <p:nvPicPr>
          <p:cNvPr id="14" name="Picture 13">
            <a:extLst>
              <a:ext uri="{FF2B5EF4-FFF2-40B4-BE49-F238E27FC236}">
                <a16:creationId xmlns:a16="http://schemas.microsoft.com/office/drawing/2014/main" id="{83AC72C0-145B-635C-46D9-967F08001623}"/>
              </a:ext>
            </a:extLst>
          </p:cNvPr>
          <p:cNvPicPr>
            <a:picLocks noChangeAspect="1"/>
          </p:cNvPicPr>
          <p:nvPr/>
        </p:nvPicPr>
        <p:blipFill>
          <a:blip r:embed="rId4">
            <a:extLst>
              <a:ext uri="{28A0092B-C50C-407E-A947-70E740481C1C}">
                <a14:useLocalDpi xmlns:a14="http://schemas.microsoft.com/office/drawing/2010/main" val="0"/>
              </a:ext>
            </a:extLst>
          </a:blip>
          <a:srcRect l="28750" t="11667" r="28646" b="13148"/>
          <a:stretch>
            <a:fillRect/>
          </a:stretch>
        </p:blipFill>
        <p:spPr>
          <a:xfrm>
            <a:off x="4880864" y="3758184"/>
            <a:ext cx="2591793" cy="2636797"/>
          </a:xfrm>
          <a:prstGeom prst="rect">
            <a:avLst/>
          </a:prstGeom>
        </p:spPr>
      </p:pic>
      <p:sp>
        <p:nvSpPr>
          <p:cNvPr id="16" name="TextBox 15">
            <a:extLst>
              <a:ext uri="{FF2B5EF4-FFF2-40B4-BE49-F238E27FC236}">
                <a16:creationId xmlns:a16="http://schemas.microsoft.com/office/drawing/2014/main" id="{B80ECE83-E2B0-9EF5-ECD9-3E0FBD8A2BCA}"/>
              </a:ext>
            </a:extLst>
          </p:cNvPr>
          <p:cNvSpPr txBox="1"/>
          <p:nvPr/>
        </p:nvSpPr>
        <p:spPr>
          <a:xfrm>
            <a:off x="4215384" y="2767755"/>
            <a:ext cx="3923893" cy="1200003"/>
          </a:xfrm>
          <a:prstGeom prst="rect">
            <a:avLst/>
          </a:prstGeom>
        </p:spPr>
        <p:txBody>
          <a:bodyPr lIns="0" tIns="0" rIns="0" bIns="0" rtlCol="0" anchor="t"/>
          <a:lstStyle/>
          <a:p>
            <a:pPr algn="ctr"/>
            <a:r>
              <a:rPr lang="en-US" sz="2800" b="1">
                <a:solidFill>
                  <a:srgbClr val="383F7F"/>
                </a:solidFill>
                <a:latin typeface="Calibri"/>
                <a:ea typeface="Calibri"/>
                <a:cs typeface="Calibri"/>
                <a:sym typeface="Roboto Italics"/>
              </a:rPr>
              <a:t>Google Play Store</a:t>
            </a:r>
            <a:endParaRPr lang="en-US" sz="1400"/>
          </a:p>
        </p:txBody>
      </p:sp>
      <p:pic>
        <p:nvPicPr>
          <p:cNvPr id="18" name="Picture 17">
            <a:extLst>
              <a:ext uri="{FF2B5EF4-FFF2-40B4-BE49-F238E27FC236}">
                <a16:creationId xmlns:a16="http://schemas.microsoft.com/office/drawing/2014/main" id="{C3A186CB-01DE-0103-A20C-7E2574F21F65}"/>
              </a:ext>
            </a:extLst>
          </p:cNvPr>
          <p:cNvPicPr>
            <a:picLocks noChangeAspect="1"/>
          </p:cNvPicPr>
          <p:nvPr/>
        </p:nvPicPr>
        <p:blipFill>
          <a:blip r:embed="rId5">
            <a:extLst>
              <a:ext uri="{28A0092B-C50C-407E-A947-70E740481C1C}">
                <a14:useLocalDpi xmlns:a14="http://schemas.microsoft.com/office/drawing/2010/main" val="0"/>
              </a:ext>
            </a:extLst>
          </a:blip>
          <a:srcRect l="25522" t="11481" r="30624" b="10741"/>
          <a:stretch>
            <a:fillRect/>
          </a:stretch>
        </p:blipFill>
        <p:spPr>
          <a:xfrm>
            <a:off x="8793044" y="3755465"/>
            <a:ext cx="2616177" cy="2639516"/>
          </a:xfrm>
          <a:prstGeom prst="rect">
            <a:avLst/>
          </a:prstGeom>
        </p:spPr>
      </p:pic>
      <p:sp>
        <p:nvSpPr>
          <p:cNvPr id="20" name="TextBox 19">
            <a:extLst>
              <a:ext uri="{FF2B5EF4-FFF2-40B4-BE49-F238E27FC236}">
                <a16:creationId xmlns:a16="http://schemas.microsoft.com/office/drawing/2014/main" id="{FF5A758B-54FB-CA4C-E6EE-F558342D685C}"/>
              </a:ext>
            </a:extLst>
          </p:cNvPr>
          <p:cNvSpPr txBox="1"/>
          <p:nvPr/>
        </p:nvSpPr>
        <p:spPr>
          <a:xfrm>
            <a:off x="8224084" y="2761659"/>
            <a:ext cx="3754555" cy="1193907"/>
          </a:xfrm>
          <a:prstGeom prst="rect">
            <a:avLst/>
          </a:prstGeom>
        </p:spPr>
        <p:txBody>
          <a:bodyPr lIns="0" tIns="0" rIns="0" bIns="0" rtlCol="0" anchor="t"/>
          <a:lstStyle/>
          <a:p>
            <a:pPr algn="ctr"/>
            <a:r>
              <a:rPr lang="en-US" sz="2800" b="1">
                <a:solidFill>
                  <a:srgbClr val="383F7F"/>
                </a:solidFill>
                <a:latin typeface="Calibri"/>
                <a:ea typeface="Calibri"/>
                <a:cs typeface="Calibri"/>
                <a:sym typeface="Roboto Italics"/>
              </a:rPr>
              <a:t>Samsung Galaxy Store</a:t>
            </a:r>
            <a:endParaRPr lang="en-US" sz="1400"/>
          </a:p>
        </p:txBody>
      </p:sp>
    </p:spTree>
    <p:extLst>
      <p:ext uri="{BB962C8B-B14F-4D97-AF65-F5344CB8AC3E}">
        <p14:creationId xmlns:p14="http://schemas.microsoft.com/office/powerpoint/2010/main" val="93909771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060692-E3C3-DEB3-2070-82AFE9A48832}"/>
            </a:ext>
          </a:extLst>
        </p:cNvPr>
        <p:cNvGrpSpPr/>
        <p:nvPr/>
      </p:nvGrpSpPr>
      <p:grpSpPr>
        <a:xfrm>
          <a:off x="0" y="0"/>
          <a:ext cx="0" cy="0"/>
          <a:chOff x="0" y="0"/>
          <a:chExt cx="0" cy="0"/>
        </a:xfrm>
      </p:grpSpPr>
      <p:pic>
        <p:nvPicPr>
          <p:cNvPr id="11" name="Picture 10" descr="A screenshot of a welcome card&#10;&#10;Description automatically generated">
            <a:extLst>
              <a:ext uri="{FF2B5EF4-FFF2-40B4-BE49-F238E27FC236}">
                <a16:creationId xmlns:a16="http://schemas.microsoft.com/office/drawing/2014/main" id="{4F56D224-0B9C-F2E2-3B21-DA84D8F3273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5435" y="551071"/>
            <a:ext cx="2654991" cy="5755857"/>
          </a:xfrm>
          <a:prstGeom prst="rect">
            <a:avLst/>
          </a:prstGeom>
          <a:ln w="38100">
            <a:solidFill>
              <a:schemeClr val="tx1"/>
            </a:solidFill>
          </a:ln>
        </p:spPr>
      </p:pic>
      <p:sp>
        <p:nvSpPr>
          <p:cNvPr id="13" name="Rectangle 12">
            <a:extLst>
              <a:ext uri="{FF2B5EF4-FFF2-40B4-BE49-F238E27FC236}">
                <a16:creationId xmlns:a16="http://schemas.microsoft.com/office/drawing/2014/main" id="{2AEEED6B-0F1E-242A-0B77-25531BB4A339}"/>
              </a:ext>
            </a:extLst>
          </p:cNvPr>
          <p:cNvSpPr/>
          <p:nvPr/>
        </p:nvSpPr>
        <p:spPr>
          <a:xfrm flipV="1">
            <a:off x="681668" y="4219593"/>
            <a:ext cx="2868184" cy="80223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a typeface="Cambria" panose="02040503050406030204" pitchFamily="18" charset="0"/>
            </a:endParaRPr>
          </a:p>
        </p:txBody>
      </p:sp>
      <p:sp>
        <p:nvSpPr>
          <p:cNvPr id="3" name="TextBox 2">
            <a:extLst>
              <a:ext uri="{FF2B5EF4-FFF2-40B4-BE49-F238E27FC236}">
                <a16:creationId xmlns:a16="http://schemas.microsoft.com/office/drawing/2014/main" id="{608079C7-EF22-CE54-368E-D1BC00DBABD3}"/>
              </a:ext>
            </a:extLst>
          </p:cNvPr>
          <p:cNvSpPr txBox="1"/>
          <p:nvPr/>
        </p:nvSpPr>
        <p:spPr>
          <a:xfrm>
            <a:off x="4287157" y="2022358"/>
            <a:ext cx="3387814" cy="2277547"/>
          </a:xfrm>
          <a:prstGeom prst="rect">
            <a:avLst/>
          </a:prstGeom>
          <a:noFill/>
          <a:ln w="38100">
            <a:solidFill>
              <a:schemeClr val="tx1"/>
            </a:solidFill>
          </a:ln>
        </p:spPr>
        <p:txBody>
          <a:bodyPr wrap="square" rtlCol="0">
            <a:spAutoFit/>
          </a:bodyPr>
          <a:lstStyle/>
          <a:p>
            <a:pPr marL="0" marR="0"/>
            <a:r>
              <a:rPr lang="en-US" sz="1200">
                <a:effectLst/>
                <a:latin typeface="Aptos" panose="020B0004020202020204" pitchFamily="34" charset="0"/>
                <a:ea typeface="Aptos" panose="020B0004020202020204" pitchFamily="34" charset="0"/>
                <a:cs typeface="Aptos" panose="020B0004020202020204" pitchFamily="34" charset="0"/>
              </a:rPr>
              <a:t>From: </a:t>
            </a:r>
            <a:r>
              <a:rPr lang="en-US" sz="1200" b="1">
                <a:effectLst/>
                <a:latin typeface="Aptos" panose="020B0004020202020204" pitchFamily="34" charset="0"/>
                <a:ea typeface="Aptos" panose="020B0004020202020204" pitchFamily="34" charset="0"/>
                <a:cs typeface="Aptos" panose="020B0004020202020204" pitchFamily="34" charset="0"/>
              </a:rPr>
              <a:t>AdvocacyDay</a:t>
            </a:r>
            <a:r>
              <a:rPr lang="en-US" sz="1200">
                <a:effectLst/>
                <a:latin typeface="Aptos" panose="020B0004020202020204" pitchFamily="34" charset="0"/>
                <a:ea typeface="Aptos" panose="020B0004020202020204" pitchFamily="34" charset="0"/>
                <a:cs typeface="Aptos" panose="020B0004020202020204" pitchFamily="34" charset="0"/>
              </a:rPr>
              <a:t> &lt;</a:t>
            </a:r>
            <a:r>
              <a:rPr lang="en-US" sz="1200" u="sng">
                <a:solidFill>
                  <a:srgbClr val="0000FF"/>
                </a:solidFill>
                <a:effectLst/>
                <a:latin typeface="Aptos" panose="020B0004020202020204" pitchFamily="34" charset="0"/>
                <a:ea typeface="Aptos" panose="020B0004020202020204" pitchFamily="34" charset="0"/>
                <a:cs typeface="Aptos" panose="020B0004020202020204" pitchFamily="34" charset="0"/>
                <a:hlinkClick r:id="rId4"/>
              </a:rPr>
              <a:t>noreply@advocacyassociates.com</a:t>
            </a:r>
            <a:r>
              <a:rPr lang="en-US" sz="1200">
                <a:effectLst/>
                <a:latin typeface="Aptos" panose="020B0004020202020204" pitchFamily="34" charset="0"/>
                <a:ea typeface="Aptos" panose="020B0004020202020204" pitchFamily="34" charset="0"/>
                <a:cs typeface="Aptos" panose="020B0004020202020204" pitchFamily="34" charset="0"/>
              </a:rPr>
              <a:t>&gt;</a:t>
            </a:r>
            <a:br>
              <a:rPr lang="en-US" sz="1200">
                <a:effectLst/>
                <a:latin typeface="Aptos" panose="020B0004020202020204" pitchFamily="34" charset="0"/>
                <a:ea typeface="Aptos" panose="020B0004020202020204" pitchFamily="34" charset="0"/>
                <a:cs typeface="Aptos" panose="020B0004020202020204" pitchFamily="34" charset="0"/>
              </a:rPr>
            </a:br>
            <a:r>
              <a:rPr lang="en-US" sz="1200">
                <a:effectLst/>
                <a:latin typeface="Aptos" panose="020B0004020202020204" pitchFamily="34" charset="0"/>
                <a:ea typeface="Aptos" panose="020B0004020202020204" pitchFamily="34" charset="0"/>
                <a:cs typeface="Aptos" panose="020B0004020202020204" pitchFamily="34" charset="0"/>
              </a:rPr>
              <a:t>Date: Thu, Oct 31, 2024 at 1:46</a:t>
            </a:r>
            <a:r>
              <a:rPr lang="en-US" sz="1200">
                <a:effectLst/>
                <a:latin typeface="Arial" panose="020B0604020202020204" pitchFamily="34" charset="0"/>
                <a:ea typeface="Aptos" panose="020B0004020202020204" pitchFamily="34" charset="0"/>
                <a:cs typeface="Aptos" panose="020B0004020202020204" pitchFamily="34" charset="0"/>
              </a:rPr>
              <a:t> </a:t>
            </a:r>
            <a:r>
              <a:rPr lang="en-US" sz="1200">
                <a:effectLst/>
                <a:latin typeface="Aptos" panose="020B0004020202020204" pitchFamily="34" charset="0"/>
                <a:ea typeface="Aptos" panose="020B0004020202020204" pitchFamily="34" charset="0"/>
                <a:cs typeface="Aptos" panose="020B0004020202020204" pitchFamily="34" charset="0"/>
              </a:rPr>
              <a:t>PM</a:t>
            </a:r>
            <a:br>
              <a:rPr lang="en-US" sz="1200">
                <a:effectLst/>
                <a:latin typeface="Aptos" panose="020B0004020202020204" pitchFamily="34" charset="0"/>
                <a:ea typeface="Aptos" panose="020B0004020202020204" pitchFamily="34" charset="0"/>
                <a:cs typeface="Aptos" panose="020B0004020202020204" pitchFamily="34" charset="0"/>
              </a:rPr>
            </a:br>
            <a:r>
              <a:rPr lang="en-US" sz="1200">
                <a:effectLst/>
                <a:latin typeface="Aptos" panose="020B0004020202020204" pitchFamily="34" charset="0"/>
                <a:ea typeface="Aptos" panose="020B0004020202020204" pitchFamily="34" charset="0"/>
                <a:cs typeface="Aptos" panose="020B0004020202020204" pitchFamily="34" charset="0"/>
              </a:rPr>
              <a:t>Subject: Your access code is XXXXX</a:t>
            </a:r>
            <a:br>
              <a:rPr lang="en-US" sz="1200">
                <a:effectLst/>
                <a:latin typeface="Aptos" panose="020B0004020202020204" pitchFamily="34" charset="0"/>
                <a:ea typeface="Aptos" panose="020B0004020202020204" pitchFamily="34" charset="0"/>
                <a:cs typeface="Aptos" panose="020B0004020202020204" pitchFamily="34" charset="0"/>
              </a:rPr>
            </a:br>
            <a:r>
              <a:rPr lang="en-US" sz="1200">
                <a:effectLst/>
                <a:latin typeface="Aptos" panose="020B0004020202020204" pitchFamily="34" charset="0"/>
                <a:ea typeface="Aptos" panose="020B0004020202020204" pitchFamily="34" charset="0"/>
                <a:cs typeface="Aptos" panose="020B0004020202020204" pitchFamily="34" charset="0"/>
              </a:rPr>
              <a:t>To: &lt;youremailaddress&gt;</a:t>
            </a:r>
          </a:p>
          <a:p>
            <a:pPr marL="0" marR="0">
              <a:spcAft>
                <a:spcPts val="1200"/>
              </a:spcAft>
            </a:pPr>
            <a:r>
              <a:rPr lang="en-US" sz="1200">
                <a:effectLst/>
                <a:latin typeface="Aptos" panose="020B0004020202020204" pitchFamily="34" charset="0"/>
                <a:ea typeface="Aptos" panose="020B0004020202020204" pitchFamily="34" charset="0"/>
                <a:cs typeface="Aptos" panose="020B0004020202020204" pitchFamily="34" charset="0"/>
              </a:rPr>
              <a:t> </a:t>
            </a:r>
          </a:p>
          <a:p>
            <a:pPr marL="0" marR="0"/>
            <a:r>
              <a:rPr lang="en-US" sz="1200">
                <a:effectLst/>
                <a:latin typeface="Aptos" panose="020B0004020202020204" pitchFamily="34" charset="0"/>
                <a:ea typeface="Aptos" panose="020B0004020202020204" pitchFamily="34" charset="0"/>
                <a:cs typeface="Aptos" panose="020B0004020202020204" pitchFamily="34" charset="0"/>
              </a:rPr>
              <a:t>Hello,</a:t>
            </a:r>
            <a:br>
              <a:rPr lang="en-US" sz="1200">
                <a:effectLst/>
                <a:latin typeface="Aptos" panose="020B0004020202020204" pitchFamily="34" charset="0"/>
                <a:ea typeface="Aptos" panose="020B0004020202020204" pitchFamily="34" charset="0"/>
                <a:cs typeface="Aptos" panose="020B0004020202020204" pitchFamily="34" charset="0"/>
              </a:rPr>
            </a:br>
            <a:br>
              <a:rPr lang="en-US" sz="1200">
                <a:effectLst/>
                <a:latin typeface="Aptos" panose="020B0004020202020204" pitchFamily="34" charset="0"/>
                <a:ea typeface="Aptos" panose="020B0004020202020204" pitchFamily="34" charset="0"/>
                <a:cs typeface="Aptos" panose="020B0004020202020204" pitchFamily="34" charset="0"/>
              </a:rPr>
            </a:br>
            <a:r>
              <a:rPr lang="en-US" sz="1200">
                <a:effectLst/>
                <a:latin typeface="Aptos" panose="020B0004020202020204" pitchFamily="34" charset="0"/>
                <a:ea typeface="Aptos" panose="020B0004020202020204" pitchFamily="34" charset="0"/>
                <a:cs typeface="Aptos" panose="020B0004020202020204" pitchFamily="34" charset="0"/>
              </a:rPr>
              <a:t>Your 6-digit AdvocacyDay access code is XXXXXX</a:t>
            </a:r>
            <a:br>
              <a:rPr lang="en-US" sz="1200">
                <a:effectLst/>
                <a:latin typeface="Aptos" panose="020B0004020202020204" pitchFamily="34" charset="0"/>
                <a:ea typeface="Aptos" panose="020B0004020202020204" pitchFamily="34" charset="0"/>
                <a:cs typeface="Aptos" panose="020B0004020202020204" pitchFamily="34" charset="0"/>
              </a:rPr>
            </a:br>
            <a:br>
              <a:rPr lang="en-US" sz="1200">
                <a:effectLst/>
                <a:latin typeface="Aptos" panose="020B0004020202020204" pitchFamily="34" charset="0"/>
                <a:ea typeface="Aptos" panose="020B0004020202020204" pitchFamily="34" charset="0"/>
                <a:cs typeface="Aptos" panose="020B0004020202020204" pitchFamily="34" charset="0"/>
              </a:rPr>
            </a:br>
            <a:r>
              <a:rPr lang="en-US" sz="1200">
                <a:effectLst/>
                <a:latin typeface="Aptos" panose="020B0004020202020204" pitchFamily="34" charset="0"/>
                <a:ea typeface="Aptos" panose="020B0004020202020204" pitchFamily="34" charset="0"/>
                <a:cs typeface="Aptos" panose="020B0004020202020204" pitchFamily="34" charset="0"/>
              </a:rPr>
              <a:t>It is valid for 15 minutes.</a:t>
            </a:r>
          </a:p>
        </p:txBody>
      </p:sp>
      <p:pic>
        <p:nvPicPr>
          <p:cNvPr id="5" name="Picture 4" descr="A screenshot of a login page&#10;&#10;Description automatically generated">
            <a:extLst>
              <a:ext uri="{FF2B5EF4-FFF2-40B4-BE49-F238E27FC236}">
                <a16:creationId xmlns:a16="http://schemas.microsoft.com/office/drawing/2014/main" id="{01F4996F-007C-EC35-B3F3-409609B510C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006630" y="1077003"/>
            <a:ext cx="2412395" cy="5229925"/>
          </a:xfrm>
          <a:prstGeom prst="rect">
            <a:avLst/>
          </a:prstGeom>
          <a:ln w="38100">
            <a:solidFill>
              <a:schemeClr val="tx1"/>
            </a:solidFill>
          </a:ln>
        </p:spPr>
      </p:pic>
      <p:sp>
        <p:nvSpPr>
          <p:cNvPr id="7" name="Rectangle 6">
            <a:extLst>
              <a:ext uri="{FF2B5EF4-FFF2-40B4-BE49-F238E27FC236}">
                <a16:creationId xmlns:a16="http://schemas.microsoft.com/office/drawing/2014/main" id="{A27BC58B-0B14-B1F7-9A09-D817A5D1CC98}"/>
              </a:ext>
            </a:extLst>
          </p:cNvPr>
          <p:cNvSpPr/>
          <p:nvPr/>
        </p:nvSpPr>
        <p:spPr>
          <a:xfrm flipV="1">
            <a:off x="4361802" y="3557250"/>
            <a:ext cx="3313169" cy="39029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Arrow: Right 8">
            <a:extLst>
              <a:ext uri="{FF2B5EF4-FFF2-40B4-BE49-F238E27FC236}">
                <a16:creationId xmlns:a16="http://schemas.microsoft.com/office/drawing/2014/main" id="{B00A66E0-57F9-0C25-A874-C4BA20C5DAFF}"/>
              </a:ext>
            </a:extLst>
          </p:cNvPr>
          <p:cNvSpPr/>
          <p:nvPr/>
        </p:nvSpPr>
        <p:spPr>
          <a:xfrm rot="1192155">
            <a:off x="7641353" y="3836721"/>
            <a:ext cx="564641" cy="390747"/>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6076049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685E83-EC90-CF9B-09BF-E7B25B951B8E}"/>
            </a:ext>
          </a:extLst>
        </p:cNvPr>
        <p:cNvGrpSpPr/>
        <p:nvPr/>
      </p:nvGrpSpPr>
      <p:grpSpPr>
        <a:xfrm>
          <a:off x="0" y="0"/>
          <a:ext cx="0" cy="0"/>
          <a:chOff x="0" y="0"/>
          <a:chExt cx="0" cy="0"/>
        </a:xfrm>
      </p:grpSpPr>
      <p:pic>
        <p:nvPicPr>
          <p:cNvPr id="3" name="Picture 2" descr="A screenshot of a chat&#10;&#10;Description automatically generated">
            <a:extLst>
              <a:ext uri="{FF2B5EF4-FFF2-40B4-BE49-F238E27FC236}">
                <a16:creationId xmlns:a16="http://schemas.microsoft.com/office/drawing/2014/main" id="{52118BB1-741C-09A2-F470-16AB8FC805C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2412" y="300190"/>
            <a:ext cx="2891553" cy="6257620"/>
          </a:xfrm>
          <a:prstGeom prst="rect">
            <a:avLst/>
          </a:prstGeom>
          <a:ln w="38100">
            <a:solidFill>
              <a:schemeClr val="tx1"/>
            </a:solidFill>
          </a:ln>
        </p:spPr>
      </p:pic>
      <p:sp>
        <p:nvSpPr>
          <p:cNvPr id="10" name="TextBox 6">
            <a:extLst>
              <a:ext uri="{FF2B5EF4-FFF2-40B4-BE49-F238E27FC236}">
                <a16:creationId xmlns:a16="http://schemas.microsoft.com/office/drawing/2014/main" id="{AFA19BB3-914D-CFBB-881D-75FBE746D6D3}"/>
              </a:ext>
            </a:extLst>
          </p:cNvPr>
          <p:cNvSpPr txBox="1"/>
          <p:nvPr/>
        </p:nvSpPr>
        <p:spPr>
          <a:xfrm>
            <a:off x="4396610" y="1551563"/>
            <a:ext cx="7301904" cy="1631216"/>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200" b="1" u="sng">
                <a:solidFill>
                  <a:srgbClr val="383F7F"/>
                </a:solidFill>
                <a:latin typeface="Calibri"/>
                <a:ea typeface="Calibri"/>
                <a:cs typeface="Calibri"/>
              </a:rPr>
              <a:t>Main Schedule Page</a:t>
            </a:r>
            <a:endParaRPr lang="en-US" sz="1400" b="1" u="sng">
              <a:solidFill>
                <a:srgbClr val="383F7F"/>
              </a:solidFill>
              <a:latin typeface="Calibri"/>
              <a:ea typeface="Calibri"/>
              <a:cs typeface="Calibri"/>
            </a:endParaRPr>
          </a:p>
          <a:p>
            <a:pPr marL="457200" indent="-457200">
              <a:spcBef>
                <a:spcPts val="600"/>
              </a:spcBef>
              <a:buAutoNum type="arabicPeriod"/>
            </a:pPr>
            <a:r>
              <a:rPr lang="en-US" sz="3200">
                <a:solidFill>
                  <a:srgbClr val="383F7F"/>
                </a:solidFill>
                <a:latin typeface="Calibri"/>
                <a:ea typeface="Calibri"/>
                <a:cs typeface="Calibri"/>
              </a:rPr>
              <a:t>Confirm the Member’s name</a:t>
            </a:r>
          </a:p>
          <a:p>
            <a:pPr marL="457200" indent="-457200">
              <a:spcBef>
                <a:spcPts val="600"/>
              </a:spcBef>
              <a:buAutoNum type="arabicPeriod"/>
            </a:pPr>
            <a:r>
              <a:rPr lang="en-US" sz="3200">
                <a:solidFill>
                  <a:srgbClr val="383F7F"/>
                </a:solidFill>
                <a:latin typeface="Calibri"/>
                <a:ea typeface="Calibri"/>
                <a:cs typeface="Calibri"/>
              </a:rPr>
              <a:t>Confirm the time of your meeting</a:t>
            </a:r>
          </a:p>
        </p:txBody>
      </p:sp>
      <p:sp>
        <p:nvSpPr>
          <p:cNvPr id="6" name="Rectangle 5">
            <a:extLst>
              <a:ext uri="{FF2B5EF4-FFF2-40B4-BE49-F238E27FC236}">
                <a16:creationId xmlns:a16="http://schemas.microsoft.com/office/drawing/2014/main" id="{8FE24DF4-F42D-10C6-3407-48E3055BD4CD}"/>
              </a:ext>
            </a:extLst>
          </p:cNvPr>
          <p:cNvSpPr/>
          <p:nvPr/>
        </p:nvSpPr>
        <p:spPr>
          <a:xfrm>
            <a:off x="635734" y="1666447"/>
            <a:ext cx="3204908" cy="40909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5165820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EEDFF6-7406-3570-150F-77D244F4B31B}"/>
            </a:ext>
          </a:extLst>
        </p:cNvPr>
        <p:cNvGrpSpPr/>
        <p:nvPr/>
      </p:nvGrpSpPr>
      <p:grpSpPr>
        <a:xfrm>
          <a:off x="0" y="0"/>
          <a:ext cx="0" cy="0"/>
          <a:chOff x="0" y="0"/>
          <a:chExt cx="0" cy="0"/>
        </a:xfrm>
      </p:grpSpPr>
      <p:pic>
        <p:nvPicPr>
          <p:cNvPr id="3" name="Picture 2" descr="A screenshot of a chat&#10;&#10;Description automatically generated">
            <a:extLst>
              <a:ext uri="{FF2B5EF4-FFF2-40B4-BE49-F238E27FC236}">
                <a16:creationId xmlns:a16="http://schemas.microsoft.com/office/drawing/2014/main" id="{A6DC6818-5225-D017-2F71-6E27D1BD66E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2412" y="300190"/>
            <a:ext cx="2891553" cy="6257620"/>
          </a:xfrm>
          <a:prstGeom prst="rect">
            <a:avLst/>
          </a:prstGeom>
          <a:ln w="38100">
            <a:solidFill>
              <a:schemeClr val="tx1"/>
            </a:solidFill>
          </a:ln>
        </p:spPr>
      </p:pic>
      <p:sp>
        <p:nvSpPr>
          <p:cNvPr id="10" name="TextBox 6">
            <a:extLst>
              <a:ext uri="{FF2B5EF4-FFF2-40B4-BE49-F238E27FC236}">
                <a16:creationId xmlns:a16="http://schemas.microsoft.com/office/drawing/2014/main" id="{A15983B9-69F4-78FD-337C-A3F669927284}"/>
              </a:ext>
            </a:extLst>
          </p:cNvPr>
          <p:cNvSpPr txBox="1"/>
          <p:nvPr/>
        </p:nvSpPr>
        <p:spPr>
          <a:xfrm>
            <a:off x="4396610" y="1551563"/>
            <a:ext cx="7301904" cy="2200602"/>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200" b="1" u="sng">
                <a:solidFill>
                  <a:srgbClr val="383F7F"/>
                </a:solidFill>
                <a:latin typeface="Calibri"/>
                <a:ea typeface="Calibri"/>
                <a:cs typeface="Calibri"/>
              </a:rPr>
              <a:t>Main Schedule Page</a:t>
            </a:r>
            <a:endParaRPr lang="en-US" sz="1400" b="1" u="sng">
              <a:solidFill>
                <a:srgbClr val="383F7F"/>
              </a:solidFill>
              <a:latin typeface="Calibri"/>
              <a:ea typeface="Calibri"/>
              <a:cs typeface="Calibri"/>
            </a:endParaRPr>
          </a:p>
          <a:p>
            <a:pPr marL="457200" indent="-457200">
              <a:spcBef>
                <a:spcPts val="600"/>
              </a:spcBef>
              <a:buAutoNum type="arabicPeriod"/>
            </a:pPr>
            <a:r>
              <a:rPr lang="en-US" sz="3200">
                <a:solidFill>
                  <a:srgbClr val="383F7F"/>
                </a:solidFill>
                <a:latin typeface="Calibri"/>
                <a:ea typeface="Calibri"/>
                <a:cs typeface="Calibri"/>
              </a:rPr>
              <a:t>Confirm the Member’s name</a:t>
            </a:r>
          </a:p>
          <a:p>
            <a:pPr marL="457200" indent="-457200">
              <a:spcBef>
                <a:spcPts val="600"/>
              </a:spcBef>
              <a:buAutoNum type="arabicPeriod"/>
            </a:pPr>
            <a:r>
              <a:rPr lang="en-US" sz="3200">
                <a:solidFill>
                  <a:srgbClr val="383F7F"/>
                </a:solidFill>
                <a:latin typeface="Calibri"/>
                <a:ea typeface="Calibri"/>
                <a:cs typeface="Calibri"/>
              </a:rPr>
              <a:t>Confirm the time of your meeting</a:t>
            </a:r>
          </a:p>
          <a:p>
            <a:pPr marL="457200" indent="-457200">
              <a:spcBef>
                <a:spcPts val="600"/>
              </a:spcBef>
              <a:buAutoNum type="arabicPeriod"/>
            </a:pPr>
            <a:r>
              <a:rPr lang="en-US" sz="3200">
                <a:solidFill>
                  <a:srgbClr val="383F7F"/>
                </a:solidFill>
                <a:latin typeface="Calibri"/>
                <a:ea typeface="Calibri"/>
                <a:cs typeface="Calibri"/>
              </a:rPr>
              <a:t>Are you a constituent?</a:t>
            </a:r>
          </a:p>
        </p:txBody>
      </p:sp>
      <p:sp>
        <p:nvSpPr>
          <p:cNvPr id="6" name="Rectangle 5">
            <a:extLst>
              <a:ext uri="{FF2B5EF4-FFF2-40B4-BE49-F238E27FC236}">
                <a16:creationId xmlns:a16="http://schemas.microsoft.com/office/drawing/2014/main" id="{FFE43A47-EA2C-C694-0C15-4B1B385DB5C8}"/>
              </a:ext>
            </a:extLst>
          </p:cNvPr>
          <p:cNvSpPr/>
          <p:nvPr/>
        </p:nvSpPr>
        <p:spPr>
          <a:xfrm>
            <a:off x="635734" y="2043819"/>
            <a:ext cx="3204908" cy="40909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0730421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A704B9-BEA0-CAFF-9CD9-6859963E1DC5}"/>
            </a:ext>
          </a:extLst>
        </p:cNvPr>
        <p:cNvGrpSpPr/>
        <p:nvPr/>
      </p:nvGrpSpPr>
      <p:grpSpPr>
        <a:xfrm>
          <a:off x="0" y="0"/>
          <a:ext cx="0" cy="0"/>
          <a:chOff x="0" y="0"/>
          <a:chExt cx="0" cy="0"/>
        </a:xfrm>
      </p:grpSpPr>
      <p:pic>
        <p:nvPicPr>
          <p:cNvPr id="3" name="Picture 2" descr="A screenshot of a chat&#10;&#10;Description automatically generated">
            <a:extLst>
              <a:ext uri="{FF2B5EF4-FFF2-40B4-BE49-F238E27FC236}">
                <a16:creationId xmlns:a16="http://schemas.microsoft.com/office/drawing/2014/main" id="{1894699D-10ED-CA49-A97D-044CD7FDE43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2412" y="300190"/>
            <a:ext cx="2891553" cy="6257620"/>
          </a:xfrm>
          <a:prstGeom prst="rect">
            <a:avLst/>
          </a:prstGeom>
          <a:ln w="38100">
            <a:solidFill>
              <a:schemeClr val="tx1"/>
            </a:solidFill>
          </a:ln>
        </p:spPr>
      </p:pic>
      <p:sp>
        <p:nvSpPr>
          <p:cNvPr id="10" name="TextBox 6">
            <a:extLst>
              <a:ext uri="{FF2B5EF4-FFF2-40B4-BE49-F238E27FC236}">
                <a16:creationId xmlns:a16="http://schemas.microsoft.com/office/drawing/2014/main" id="{0E26B47F-2763-9FEA-EAF3-EE6C90B96B7E}"/>
              </a:ext>
            </a:extLst>
          </p:cNvPr>
          <p:cNvSpPr txBox="1"/>
          <p:nvPr/>
        </p:nvSpPr>
        <p:spPr>
          <a:xfrm>
            <a:off x="4396610" y="1551563"/>
            <a:ext cx="7301904" cy="2769989"/>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200" b="1" u="sng">
                <a:solidFill>
                  <a:srgbClr val="383F7F"/>
                </a:solidFill>
                <a:latin typeface="Calibri"/>
                <a:ea typeface="Calibri"/>
                <a:cs typeface="Calibri"/>
              </a:rPr>
              <a:t>Main Schedule Page</a:t>
            </a:r>
            <a:endParaRPr lang="en-US" sz="1400" b="1" u="sng">
              <a:solidFill>
                <a:srgbClr val="383F7F"/>
              </a:solidFill>
              <a:latin typeface="Calibri"/>
              <a:ea typeface="Calibri"/>
              <a:cs typeface="Calibri"/>
            </a:endParaRPr>
          </a:p>
          <a:p>
            <a:pPr marL="457200" indent="-457200">
              <a:spcBef>
                <a:spcPts val="600"/>
              </a:spcBef>
              <a:buAutoNum type="arabicPeriod"/>
            </a:pPr>
            <a:r>
              <a:rPr lang="en-US" sz="3200">
                <a:solidFill>
                  <a:srgbClr val="383F7F"/>
                </a:solidFill>
                <a:latin typeface="Calibri"/>
                <a:ea typeface="Calibri"/>
                <a:cs typeface="Calibri"/>
              </a:rPr>
              <a:t>Confirm the Member’s name</a:t>
            </a:r>
          </a:p>
          <a:p>
            <a:pPr marL="457200" indent="-457200">
              <a:spcBef>
                <a:spcPts val="600"/>
              </a:spcBef>
              <a:buAutoNum type="arabicPeriod"/>
            </a:pPr>
            <a:r>
              <a:rPr lang="en-US" sz="3200">
                <a:solidFill>
                  <a:srgbClr val="383F7F"/>
                </a:solidFill>
                <a:latin typeface="Calibri"/>
                <a:ea typeface="Calibri"/>
                <a:cs typeface="Calibri"/>
              </a:rPr>
              <a:t>Confirm the time of your meeting</a:t>
            </a:r>
          </a:p>
          <a:p>
            <a:pPr marL="457200" indent="-457200">
              <a:spcBef>
                <a:spcPts val="600"/>
              </a:spcBef>
              <a:buAutoNum type="arabicPeriod"/>
            </a:pPr>
            <a:r>
              <a:rPr lang="en-US" sz="3200">
                <a:solidFill>
                  <a:srgbClr val="383F7F"/>
                </a:solidFill>
                <a:latin typeface="Calibri"/>
                <a:ea typeface="Calibri"/>
                <a:cs typeface="Calibri"/>
              </a:rPr>
              <a:t>Are you a constituent?</a:t>
            </a:r>
          </a:p>
          <a:p>
            <a:pPr marL="457200" indent="-457200">
              <a:spcBef>
                <a:spcPts val="600"/>
              </a:spcBef>
              <a:buAutoNum type="arabicPeriod"/>
            </a:pPr>
            <a:r>
              <a:rPr lang="en-US" sz="3200">
                <a:solidFill>
                  <a:srgbClr val="383F7F"/>
                </a:solidFill>
                <a:latin typeface="Calibri"/>
                <a:ea typeface="Calibri"/>
                <a:cs typeface="Calibri"/>
              </a:rPr>
              <a:t>Confirm the location</a:t>
            </a:r>
          </a:p>
        </p:txBody>
      </p:sp>
      <p:sp>
        <p:nvSpPr>
          <p:cNvPr id="6" name="Rectangle 5">
            <a:extLst>
              <a:ext uri="{FF2B5EF4-FFF2-40B4-BE49-F238E27FC236}">
                <a16:creationId xmlns:a16="http://schemas.microsoft.com/office/drawing/2014/main" id="{AB8CBD62-3007-9237-086D-5B0B9A6FECF5}"/>
              </a:ext>
            </a:extLst>
          </p:cNvPr>
          <p:cNvSpPr/>
          <p:nvPr/>
        </p:nvSpPr>
        <p:spPr>
          <a:xfrm>
            <a:off x="635734" y="3959705"/>
            <a:ext cx="3204908" cy="40909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5526591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E05C6F-7A24-C65D-C374-3B8504C73E81}"/>
            </a:ext>
          </a:extLst>
        </p:cNvPr>
        <p:cNvGrpSpPr/>
        <p:nvPr/>
      </p:nvGrpSpPr>
      <p:grpSpPr>
        <a:xfrm>
          <a:off x="0" y="0"/>
          <a:ext cx="0" cy="0"/>
          <a:chOff x="0" y="0"/>
          <a:chExt cx="0" cy="0"/>
        </a:xfrm>
      </p:grpSpPr>
      <p:pic>
        <p:nvPicPr>
          <p:cNvPr id="3" name="Picture 2" descr="A screenshot of a chat&#10;&#10;Description automatically generated">
            <a:extLst>
              <a:ext uri="{FF2B5EF4-FFF2-40B4-BE49-F238E27FC236}">
                <a16:creationId xmlns:a16="http://schemas.microsoft.com/office/drawing/2014/main" id="{2BF99ADF-1FF0-FE15-5F4D-EB8F6ED3044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2412" y="300190"/>
            <a:ext cx="2891553" cy="6257620"/>
          </a:xfrm>
          <a:prstGeom prst="rect">
            <a:avLst/>
          </a:prstGeom>
          <a:ln w="38100">
            <a:solidFill>
              <a:schemeClr val="tx1"/>
            </a:solidFill>
          </a:ln>
        </p:spPr>
      </p:pic>
      <p:sp>
        <p:nvSpPr>
          <p:cNvPr id="10" name="TextBox 6">
            <a:extLst>
              <a:ext uri="{FF2B5EF4-FFF2-40B4-BE49-F238E27FC236}">
                <a16:creationId xmlns:a16="http://schemas.microsoft.com/office/drawing/2014/main" id="{D820F945-C26D-EFAC-3981-2ABE4F3D8862}"/>
              </a:ext>
            </a:extLst>
          </p:cNvPr>
          <p:cNvSpPr txBox="1"/>
          <p:nvPr/>
        </p:nvSpPr>
        <p:spPr>
          <a:xfrm>
            <a:off x="4396610" y="1551563"/>
            <a:ext cx="7301904" cy="3831818"/>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200" b="1" u="sng">
                <a:solidFill>
                  <a:srgbClr val="383F7F"/>
                </a:solidFill>
                <a:latin typeface="Calibri"/>
                <a:ea typeface="Calibri"/>
                <a:cs typeface="Calibri"/>
              </a:rPr>
              <a:t>Main Schedule Page</a:t>
            </a:r>
            <a:endParaRPr lang="en-US" sz="1400" b="1" u="sng">
              <a:solidFill>
                <a:srgbClr val="383F7F"/>
              </a:solidFill>
              <a:latin typeface="Calibri"/>
              <a:ea typeface="Calibri"/>
              <a:cs typeface="Calibri"/>
            </a:endParaRPr>
          </a:p>
          <a:p>
            <a:pPr marL="457200" indent="-457200">
              <a:spcBef>
                <a:spcPts val="600"/>
              </a:spcBef>
              <a:buAutoNum type="arabicPeriod"/>
            </a:pPr>
            <a:r>
              <a:rPr lang="en-US" sz="3200">
                <a:solidFill>
                  <a:srgbClr val="383F7F"/>
                </a:solidFill>
                <a:latin typeface="Calibri"/>
                <a:ea typeface="Calibri"/>
                <a:cs typeface="Calibri"/>
              </a:rPr>
              <a:t>Confirm the Member’s name</a:t>
            </a:r>
          </a:p>
          <a:p>
            <a:pPr marL="457200" indent="-457200">
              <a:spcBef>
                <a:spcPts val="600"/>
              </a:spcBef>
              <a:buAutoNum type="arabicPeriod"/>
            </a:pPr>
            <a:r>
              <a:rPr lang="en-US" sz="3200">
                <a:solidFill>
                  <a:srgbClr val="383F7F"/>
                </a:solidFill>
                <a:latin typeface="Calibri"/>
                <a:ea typeface="Calibri"/>
                <a:cs typeface="Calibri"/>
              </a:rPr>
              <a:t>Confirm the time of your meeting</a:t>
            </a:r>
          </a:p>
          <a:p>
            <a:pPr marL="457200" indent="-457200">
              <a:spcBef>
                <a:spcPts val="600"/>
              </a:spcBef>
              <a:buAutoNum type="arabicPeriod"/>
            </a:pPr>
            <a:r>
              <a:rPr lang="en-US" sz="3200">
                <a:solidFill>
                  <a:srgbClr val="383F7F"/>
                </a:solidFill>
                <a:latin typeface="Calibri"/>
                <a:ea typeface="Calibri"/>
                <a:cs typeface="Calibri"/>
              </a:rPr>
              <a:t>Are you a constituent?</a:t>
            </a:r>
          </a:p>
          <a:p>
            <a:pPr marL="457200" indent="-457200">
              <a:spcBef>
                <a:spcPts val="600"/>
              </a:spcBef>
              <a:buAutoNum type="arabicPeriod"/>
            </a:pPr>
            <a:r>
              <a:rPr lang="en-US" sz="3200">
                <a:solidFill>
                  <a:srgbClr val="383F7F"/>
                </a:solidFill>
                <a:latin typeface="Calibri"/>
                <a:ea typeface="Calibri"/>
                <a:cs typeface="Calibri"/>
              </a:rPr>
              <a:t>Confirm the location</a:t>
            </a:r>
          </a:p>
          <a:p>
            <a:pPr marL="457200" indent="-457200">
              <a:spcBef>
                <a:spcPts val="600"/>
              </a:spcBef>
              <a:buAutoNum type="arabicPeriod"/>
            </a:pPr>
            <a:r>
              <a:rPr lang="en-US" sz="3200">
                <a:solidFill>
                  <a:srgbClr val="383F7F"/>
                </a:solidFill>
                <a:latin typeface="Calibri"/>
                <a:ea typeface="Calibri"/>
                <a:cs typeface="Calibri"/>
              </a:rPr>
              <a:t>How much time do you have before your next meeting</a:t>
            </a:r>
          </a:p>
        </p:txBody>
      </p:sp>
      <p:sp>
        <p:nvSpPr>
          <p:cNvPr id="6" name="Rectangle 5">
            <a:extLst>
              <a:ext uri="{FF2B5EF4-FFF2-40B4-BE49-F238E27FC236}">
                <a16:creationId xmlns:a16="http://schemas.microsoft.com/office/drawing/2014/main" id="{EF2A2494-2B7D-2EFD-C615-FCC4E26E83B6}"/>
              </a:ext>
            </a:extLst>
          </p:cNvPr>
          <p:cNvSpPr/>
          <p:nvPr/>
        </p:nvSpPr>
        <p:spPr>
          <a:xfrm>
            <a:off x="635734" y="3019904"/>
            <a:ext cx="3204908" cy="40909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9ECA713D-DA6C-6EFF-2FF4-DD08844D63E8}"/>
              </a:ext>
            </a:extLst>
          </p:cNvPr>
          <p:cNvSpPr/>
          <p:nvPr/>
        </p:nvSpPr>
        <p:spPr>
          <a:xfrm>
            <a:off x="635734" y="1713109"/>
            <a:ext cx="3204908" cy="40909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9459219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AB2A78-85AE-7F13-1DC9-2EFAF777617E}"/>
            </a:ext>
          </a:extLst>
        </p:cNvPr>
        <p:cNvGrpSpPr/>
        <p:nvPr/>
      </p:nvGrpSpPr>
      <p:grpSpPr>
        <a:xfrm>
          <a:off x="0" y="0"/>
          <a:ext cx="0" cy="0"/>
          <a:chOff x="0" y="0"/>
          <a:chExt cx="0" cy="0"/>
        </a:xfrm>
      </p:grpSpPr>
      <p:pic>
        <p:nvPicPr>
          <p:cNvPr id="15" name="Picture 14" descr="A screenshot of a chat&#10;&#10;Description automatically generated">
            <a:extLst>
              <a:ext uri="{FF2B5EF4-FFF2-40B4-BE49-F238E27FC236}">
                <a16:creationId xmlns:a16="http://schemas.microsoft.com/office/drawing/2014/main" id="{CBD21C27-95BA-B974-1322-0D55ED6D30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2412" y="300190"/>
            <a:ext cx="2891553" cy="6257620"/>
          </a:xfrm>
          <a:prstGeom prst="rect">
            <a:avLst/>
          </a:prstGeom>
          <a:ln w="38100">
            <a:solidFill>
              <a:schemeClr val="tx1"/>
            </a:solidFill>
          </a:ln>
        </p:spPr>
      </p:pic>
      <p:sp>
        <p:nvSpPr>
          <p:cNvPr id="10" name="TextBox 6">
            <a:extLst>
              <a:ext uri="{FF2B5EF4-FFF2-40B4-BE49-F238E27FC236}">
                <a16:creationId xmlns:a16="http://schemas.microsoft.com/office/drawing/2014/main" id="{C3A4D114-73DA-7CD7-238A-DA1F3899CE87}"/>
              </a:ext>
            </a:extLst>
          </p:cNvPr>
          <p:cNvSpPr txBox="1"/>
          <p:nvPr/>
        </p:nvSpPr>
        <p:spPr>
          <a:xfrm>
            <a:off x="4396610" y="1551563"/>
            <a:ext cx="7301904" cy="4401205"/>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200" b="1" u="sng">
                <a:solidFill>
                  <a:srgbClr val="383F7F"/>
                </a:solidFill>
                <a:latin typeface="Calibri"/>
                <a:ea typeface="Calibri"/>
                <a:cs typeface="Calibri"/>
              </a:rPr>
              <a:t>Main Schedule Page</a:t>
            </a:r>
            <a:endParaRPr lang="en-US" sz="1400" b="1" u="sng">
              <a:solidFill>
                <a:srgbClr val="383F7F"/>
              </a:solidFill>
              <a:latin typeface="Calibri"/>
              <a:ea typeface="Calibri"/>
              <a:cs typeface="Calibri"/>
            </a:endParaRPr>
          </a:p>
          <a:p>
            <a:pPr marL="457200" indent="-457200">
              <a:spcBef>
                <a:spcPts val="600"/>
              </a:spcBef>
              <a:buAutoNum type="arabicPeriod"/>
            </a:pPr>
            <a:r>
              <a:rPr lang="en-US" sz="3200">
                <a:solidFill>
                  <a:srgbClr val="383F7F"/>
                </a:solidFill>
                <a:latin typeface="Calibri"/>
                <a:ea typeface="Calibri"/>
                <a:cs typeface="Calibri"/>
              </a:rPr>
              <a:t>Confirm the Member’s name</a:t>
            </a:r>
          </a:p>
          <a:p>
            <a:pPr marL="457200" indent="-457200">
              <a:spcBef>
                <a:spcPts val="600"/>
              </a:spcBef>
              <a:buAutoNum type="arabicPeriod"/>
            </a:pPr>
            <a:r>
              <a:rPr lang="en-US" sz="3200">
                <a:solidFill>
                  <a:srgbClr val="383F7F"/>
                </a:solidFill>
                <a:latin typeface="Calibri"/>
                <a:ea typeface="Calibri"/>
                <a:cs typeface="Calibri"/>
              </a:rPr>
              <a:t>Confirm the time of your meeting</a:t>
            </a:r>
          </a:p>
          <a:p>
            <a:pPr marL="457200" indent="-457200">
              <a:spcBef>
                <a:spcPts val="600"/>
              </a:spcBef>
              <a:buAutoNum type="arabicPeriod"/>
            </a:pPr>
            <a:r>
              <a:rPr lang="en-US" sz="3200">
                <a:solidFill>
                  <a:srgbClr val="383F7F"/>
                </a:solidFill>
                <a:latin typeface="Calibri"/>
                <a:ea typeface="Calibri"/>
                <a:cs typeface="Calibri"/>
              </a:rPr>
              <a:t>Are you a constituent?</a:t>
            </a:r>
          </a:p>
          <a:p>
            <a:pPr marL="457200" indent="-457200">
              <a:spcBef>
                <a:spcPts val="600"/>
              </a:spcBef>
              <a:buAutoNum type="arabicPeriod"/>
            </a:pPr>
            <a:r>
              <a:rPr lang="en-US" sz="3200">
                <a:solidFill>
                  <a:srgbClr val="383F7F"/>
                </a:solidFill>
                <a:latin typeface="Calibri"/>
                <a:ea typeface="Calibri"/>
                <a:cs typeface="Calibri"/>
              </a:rPr>
              <a:t>Confirm the location</a:t>
            </a:r>
          </a:p>
          <a:p>
            <a:pPr marL="457200" indent="-457200">
              <a:spcBef>
                <a:spcPts val="600"/>
              </a:spcBef>
              <a:buAutoNum type="arabicPeriod"/>
            </a:pPr>
            <a:r>
              <a:rPr lang="en-US" sz="3200">
                <a:solidFill>
                  <a:srgbClr val="383F7F"/>
                </a:solidFill>
                <a:latin typeface="Calibri"/>
                <a:ea typeface="Calibri"/>
                <a:cs typeface="Calibri"/>
              </a:rPr>
              <a:t>How much time do you have before your next meeting</a:t>
            </a:r>
          </a:p>
          <a:p>
            <a:pPr marL="457200" indent="-457200">
              <a:spcBef>
                <a:spcPts val="600"/>
              </a:spcBef>
              <a:buAutoNum type="arabicPeriod"/>
            </a:pPr>
            <a:r>
              <a:rPr lang="en-US" sz="3200">
                <a:solidFill>
                  <a:srgbClr val="383F7F"/>
                </a:solidFill>
                <a:latin typeface="Calibri"/>
                <a:ea typeface="Calibri"/>
                <a:cs typeface="Calibri"/>
              </a:rPr>
              <a:t>Tap anywhere to learn more</a:t>
            </a:r>
          </a:p>
        </p:txBody>
      </p:sp>
      <p:sp>
        <p:nvSpPr>
          <p:cNvPr id="8" name="Rectangle 7">
            <a:extLst>
              <a:ext uri="{FF2B5EF4-FFF2-40B4-BE49-F238E27FC236}">
                <a16:creationId xmlns:a16="http://schemas.microsoft.com/office/drawing/2014/main" id="{8FAFB396-874F-A6A2-92C9-FAD68A0C3B33}"/>
              </a:ext>
            </a:extLst>
          </p:cNvPr>
          <p:cNvSpPr/>
          <p:nvPr/>
        </p:nvSpPr>
        <p:spPr>
          <a:xfrm>
            <a:off x="769760" y="2970129"/>
            <a:ext cx="2934242" cy="1747181"/>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2090828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F1AEED-7204-9C30-2EDF-9F075301F3A7}"/>
            </a:ext>
          </a:extLst>
        </p:cNvPr>
        <p:cNvGrpSpPr/>
        <p:nvPr/>
      </p:nvGrpSpPr>
      <p:grpSpPr>
        <a:xfrm>
          <a:off x="0" y="0"/>
          <a:ext cx="0" cy="0"/>
          <a:chOff x="0" y="0"/>
          <a:chExt cx="0" cy="0"/>
        </a:xfrm>
      </p:grpSpPr>
      <p:sp>
        <p:nvSpPr>
          <p:cNvPr id="10" name="TextBox 6">
            <a:extLst>
              <a:ext uri="{FF2B5EF4-FFF2-40B4-BE49-F238E27FC236}">
                <a16:creationId xmlns:a16="http://schemas.microsoft.com/office/drawing/2014/main" id="{15E49C8D-7410-A2BD-65A1-6A8AFBDC6DA9}"/>
              </a:ext>
            </a:extLst>
          </p:cNvPr>
          <p:cNvSpPr txBox="1"/>
          <p:nvPr/>
        </p:nvSpPr>
        <p:spPr>
          <a:xfrm>
            <a:off x="4396610" y="1551563"/>
            <a:ext cx="7301904" cy="1061829"/>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200" b="1" u="sng">
                <a:solidFill>
                  <a:srgbClr val="383F7F"/>
                </a:solidFill>
                <a:latin typeface="Calibri"/>
                <a:ea typeface="Calibri"/>
                <a:cs typeface="Calibri"/>
              </a:rPr>
              <a:t>Specific Meeting Details</a:t>
            </a:r>
            <a:endParaRPr lang="en-US" sz="1400" b="1" u="sng">
              <a:solidFill>
                <a:srgbClr val="383F7F"/>
              </a:solidFill>
              <a:latin typeface="Calibri"/>
              <a:ea typeface="Calibri"/>
              <a:cs typeface="Calibri"/>
            </a:endParaRPr>
          </a:p>
          <a:p>
            <a:pPr marL="457200" indent="-457200">
              <a:spcBef>
                <a:spcPts val="600"/>
              </a:spcBef>
              <a:buAutoNum type="arabicPeriod"/>
            </a:pPr>
            <a:r>
              <a:rPr lang="en-US" sz="3200">
                <a:solidFill>
                  <a:srgbClr val="383F7F"/>
                </a:solidFill>
                <a:latin typeface="Calibri"/>
                <a:ea typeface="Calibri"/>
                <a:cs typeface="Calibri"/>
              </a:rPr>
              <a:t>Date/Time/Meeting With/Location</a:t>
            </a:r>
          </a:p>
        </p:txBody>
      </p:sp>
      <p:pic>
        <p:nvPicPr>
          <p:cNvPr id="3" name="Picture 2" descr="A screenshot of a map&#10;&#10;Description automatically generated">
            <a:extLst>
              <a:ext uri="{FF2B5EF4-FFF2-40B4-BE49-F238E27FC236}">
                <a16:creationId xmlns:a16="http://schemas.microsoft.com/office/drawing/2014/main" id="{9F081DBC-63F6-8204-FEE9-FC0150806D9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3439" y="279400"/>
            <a:ext cx="2948443" cy="6380735"/>
          </a:xfrm>
          <a:prstGeom prst="rect">
            <a:avLst/>
          </a:prstGeom>
          <a:ln w="38100">
            <a:solidFill>
              <a:schemeClr val="tx1"/>
            </a:solidFill>
          </a:ln>
        </p:spPr>
      </p:pic>
      <p:sp>
        <p:nvSpPr>
          <p:cNvPr id="6" name="Rectangle 5">
            <a:extLst>
              <a:ext uri="{FF2B5EF4-FFF2-40B4-BE49-F238E27FC236}">
                <a16:creationId xmlns:a16="http://schemas.microsoft.com/office/drawing/2014/main" id="{5833F88A-EF30-77AB-7E73-DF0ACCE7271B}"/>
              </a:ext>
            </a:extLst>
          </p:cNvPr>
          <p:cNvSpPr/>
          <p:nvPr/>
        </p:nvSpPr>
        <p:spPr>
          <a:xfrm>
            <a:off x="1348738" y="1451076"/>
            <a:ext cx="2343146" cy="1520612"/>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6555979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480D00-7A9E-04BB-E2F8-4D0284DBA3CC}"/>
            </a:ext>
          </a:extLst>
        </p:cNvPr>
        <p:cNvGrpSpPr/>
        <p:nvPr/>
      </p:nvGrpSpPr>
      <p:grpSpPr>
        <a:xfrm>
          <a:off x="0" y="0"/>
          <a:ext cx="0" cy="0"/>
          <a:chOff x="0" y="0"/>
          <a:chExt cx="0" cy="0"/>
        </a:xfrm>
      </p:grpSpPr>
      <p:sp>
        <p:nvSpPr>
          <p:cNvPr id="10" name="TextBox 6">
            <a:extLst>
              <a:ext uri="{FF2B5EF4-FFF2-40B4-BE49-F238E27FC236}">
                <a16:creationId xmlns:a16="http://schemas.microsoft.com/office/drawing/2014/main" id="{7E2EE880-1AB9-E538-DA6C-1C9117F892EB}"/>
              </a:ext>
            </a:extLst>
          </p:cNvPr>
          <p:cNvSpPr txBox="1"/>
          <p:nvPr/>
        </p:nvSpPr>
        <p:spPr>
          <a:xfrm>
            <a:off x="4396610" y="1551563"/>
            <a:ext cx="7301904" cy="1631216"/>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200" b="1" u="sng">
                <a:solidFill>
                  <a:srgbClr val="383F7F"/>
                </a:solidFill>
                <a:latin typeface="Calibri"/>
                <a:ea typeface="Calibri"/>
                <a:cs typeface="Calibri"/>
              </a:rPr>
              <a:t>Specific Meeting Details</a:t>
            </a:r>
            <a:endParaRPr lang="en-US" sz="1400" b="1" u="sng">
              <a:solidFill>
                <a:srgbClr val="383F7F"/>
              </a:solidFill>
              <a:latin typeface="Calibri"/>
              <a:ea typeface="Calibri"/>
              <a:cs typeface="Calibri"/>
            </a:endParaRPr>
          </a:p>
          <a:p>
            <a:pPr marL="457200" indent="-457200">
              <a:spcBef>
                <a:spcPts val="600"/>
              </a:spcBef>
              <a:buAutoNum type="arabicPeriod"/>
            </a:pPr>
            <a:r>
              <a:rPr lang="en-US" sz="3200">
                <a:solidFill>
                  <a:srgbClr val="383F7F"/>
                </a:solidFill>
                <a:latin typeface="Calibri"/>
                <a:ea typeface="Calibri"/>
                <a:cs typeface="Calibri"/>
              </a:rPr>
              <a:t>Date/Time/Meeting With/Location</a:t>
            </a:r>
          </a:p>
          <a:p>
            <a:pPr marL="457200" indent="-457200">
              <a:spcBef>
                <a:spcPts val="600"/>
              </a:spcBef>
              <a:buAutoNum type="arabicPeriod"/>
            </a:pPr>
            <a:r>
              <a:rPr lang="en-US" sz="3200">
                <a:solidFill>
                  <a:srgbClr val="383F7F"/>
                </a:solidFill>
                <a:latin typeface="Calibri"/>
                <a:ea typeface="Calibri"/>
                <a:cs typeface="Calibri"/>
              </a:rPr>
              <a:t>Tap on the map to get walking directions</a:t>
            </a:r>
          </a:p>
        </p:txBody>
      </p:sp>
      <p:pic>
        <p:nvPicPr>
          <p:cNvPr id="3" name="Picture 2" descr="A screenshot of a map&#10;&#10;Description automatically generated">
            <a:extLst>
              <a:ext uri="{FF2B5EF4-FFF2-40B4-BE49-F238E27FC236}">
                <a16:creationId xmlns:a16="http://schemas.microsoft.com/office/drawing/2014/main" id="{B0DD60DD-E8B7-A2C3-CA27-FD5115C1E41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3439" y="279400"/>
            <a:ext cx="2948443" cy="6380735"/>
          </a:xfrm>
          <a:prstGeom prst="rect">
            <a:avLst/>
          </a:prstGeom>
          <a:ln w="38100">
            <a:solidFill>
              <a:schemeClr val="tx1"/>
            </a:solidFill>
          </a:ln>
        </p:spPr>
      </p:pic>
      <p:sp>
        <p:nvSpPr>
          <p:cNvPr id="6" name="Rectangle 5">
            <a:extLst>
              <a:ext uri="{FF2B5EF4-FFF2-40B4-BE49-F238E27FC236}">
                <a16:creationId xmlns:a16="http://schemas.microsoft.com/office/drawing/2014/main" id="{25E3EBD9-006E-FAF4-3582-315CF8009F76}"/>
              </a:ext>
            </a:extLst>
          </p:cNvPr>
          <p:cNvSpPr/>
          <p:nvPr/>
        </p:nvSpPr>
        <p:spPr>
          <a:xfrm>
            <a:off x="743439" y="2936976"/>
            <a:ext cx="2948443" cy="1520612"/>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7096363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34BE45-198F-6A39-C97E-2329C3FA6783}"/>
            </a:ext>
          </a:extLst>
        </p:cNvPr>
        <p:cNvGrpSpPr/>
        <p:nvPr/>
      </p:nvGrpSpPr>
      <p:grpSpPr>
        <a:xfrm>
          <a:off x="0" y="0"/>
          <a:ext cx="0" cy="0"/>
          <a:chOff x="0" y="0"/>
          <a:chExt cx="0" cy="0"/>
        </a:xfrm>
      </p:grpSpPr>
      <p:pic>
        <p:nvPicPr>
          <p:cNvPr id="4" name="Picture 3" descr="A screenshot of a phone&#10;&#10;Description automatically generated">
            <a:extLst>
              <a:ext uri="{FF2B5EF4-FFF2-40B4-BE49-F238E27FC236}">
                <a16:creationId xmlns:a16="http://schemas.microsoft.com/office/drawing/2014/main" id="{844519E2-D70E-AEB7-55A4-10D419741B3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3439" y="252884"/>
            <a:ext cx="2967687" cy="6433765"/>
          </a:xfrm>
          <a:prstGeom prst="rect">
            <a:avLst/>
          </a:prstGeom>
          <a:ln w="38100">
            <a:solidFill>
              <a:schemeClr val="tx1"/>
            </a:solidFill>
          </a:ln>
        </p:spPr>
      </p:pic>
      <p:sp>
        <p:nvSpPr>
          <p:cNvPr id="10" name="TextBox 6">
            <a:extLst>
              <a:ext uri="{FF2B5EF4-FFF2-40B4-BE49-F238E27FC236}">
                <a16:creationId xmlns:a16="http://schemas.microsoft.com/office/drawing/2014/main" id="{AC21038A-AAE3-B9CE-3121-EF36EB78590B}"/>
              </a:ext>
            </a:extLst>
          </p:cNvPr>
          <p:cNvSpPr txBox="1"/>
          <p:nvPr/>
        </p:nvSpPr>
        <p:spPr>
          <a:xfrm>
            <a:off x="4396610" y="1551563"/>
            <a:ext cx="7301904" cy="2693045"/>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200" b="1" u="sng">
                <a:solidFill>
                  <a:srgbClr val="383F7F"/>
                </a:solidFill>
                <a:latin typeface="Calibri"/>
                <a:ea typeface="Calibri"/>
                <a:cs typeface="Calibri"/>
              </a:rPr>
              <a:t>Specific Meeting Details</a:t>
            </a:r>
            <a:endParaRPr lang="en-US" sz="1400" b="1" u="sng">
              <a:solidFill>
                <a:srgbClr val="383F7F"/>
              </a:solidFill>
              <a:latin typeface="Calibri"/>
              <a:ea typeface="Calibri"/>
              <a:cs typeface="Calibri"/>
            </a:endParaRPr>
          </a:p>
          <a:p>
            <a:pPr marL="457200" indent="-457200">
              <a:spcBef>
                <a:spcPts val="600"/>
              </a:spcBef>
              <a:buAutoNum type="arabicPeriod"/>
            </a:pPr>
            <a:r>
              <a:rPr lang="en-US" sz="3200">
                <a:solidFill>
                  <a:srgbClr val="383F7F"/>
                </a:solidFill>
                <a:latin typeface="Calibri"/>
                <a:ea typeface="Calibri"/>
                <a:cs typeface="Calibri"/>
              </a:rPr>
              <a:t>Date/Time/Meeting With/Location</a:t>
            </a:r>
          </a:p>
          <a:p>
            <a:pPr marL="457200" indent="-457200">
              <a:spcBef>
                <a:spcPts val="600"/>
              </a:spcBef>
              <a:buAutoNum type="arabicPeriod"/>
            </a:pPr>
            <a:r>
              <a:rPr lang="en-US" sz="3200">
                <a:solidFill>
                  <a:srgbClr val="383F7F"/>
                </a:solidFill>
                <a:latin typeface="Calibri"/>
                <a:ea typeface="Calibri"/>
                <a:cs typeface="Calibri"/>
              </a:rPr>
              <a:t>Tap on the map to get walking directions</a:t>
            </a:r>
          </a:p>
          <a:p>
            <a:pPr marL="457200" indent="-457200">
              <a:spcBef>
                <a:spcPts val="600"/>
              </a:spcBef>
              <a:buAutoNum type="arabicPeriod"/>
            </a:pPr>
            <a:r>
              <a:rPr lang="en-US" sz="3200">
                <a:solidFill>
                  <a:srgbClr val="383F7F"/>
                </a:solidFill>
                <a:latin typeface="Calibri"/>
                <a:ea typeface="Calibri"/>
                <a:cs typeface="Calibri"/>
              </a:rPr>
              <a:t>Scroll down for attendees/talking points/leave behinds/more</a:t>
            </a:r>
          </a:p>
        </p:txBody>
      </p:sp>
    </p:spTree>
    <p:extLst>
      <p:ext uri="{BB962C8B-B14F-4D97-AF65-F5344CB8AC3E}">
        <p14:creationId xmlns:p14="http://schemas.microsoft.com/office/powerpoint/2010/main" val="221723652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69742F-9BDF-9A4A-1BFF-DB22A46D0108}"/>
            </a:ext>
          </a:extLst>
        </p:cNvPr>
        <p:cNvGrpSpPr/>
        <p:nvPr/>
      </p:nvGrpSpPr>
      <p:grpSpPr>
        <a:xfrm>
          <a:off x="0" y="0"/>
          <a:ext cx="0" cy="0"/>
          <a:chOff x="0" y="0"/>
          <a:chExt cx="0" cy="0"/>
        </a:xfrm>
      </p:grpSpPr>
      <p:pic>
        <p:nvPicPr>
          <p:cNvPr id="4" name="Picture 3" descr="A screenshot of a phone&#10;&#10;Description automatically generated">
            <a:extLst>
              <a:ext uri="{FF2B5EF4-FFF2-40B4-BE49-F238E27FC236}">
                <a16:creationId xmlns:a16="http://schemas.microsoft.com/office/drawing/2014/main" id="{CCE44AA2-F68D-563C-36CC-AF8719BEF0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9439" y="543196"/>
            <a:ext cx="2723503" cy="5904389"/>
          </a:xfrm>
          <a:prstGeom prst="rect">
            <a:avLst/>
          </a:prstGeom>
          <a:ln w="38100">
            <a:solidFill>
              <a:schemeClr val="tx1"/>
            </a:solidFill>
          </a:ln>
        </p:spPr>
      </p:pic>
      <p:sp>
        <p:nvSpPr>
          <p:cNvPr id="3" name="Rectangle 2">
            <a:extLst>
              <a:ext uri="{FF2B5EF4-FFF2-40B4-BE49-F238E27FC236}">
                <a16:creationId xmlns:a16="http://schemas.microsoft.com/office/drawing/2014/main" id="{1BC42496-1FC5-9413-445B-0BD5E45C0788}"/>
              </a:ext>
            </a:extLst>
          </p:cNvPr>
          <p:cNvSpPr/>
          <p:nvPr/>
        </p:nvSpPr>
        <p:spPr>
          <a:xfrm>
            <a:off x="498269" y="3495390"/>
            <a:ext cx="2705841" cy="61771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screenshot of a phone&#10;&#10;Description automatically generated">
            <a:extLst>
              <a:ext uri="{FF2B5EF4-FFF2-40B4-BE49-F238E27FC236}">
                <a16:creationId xmlns:a16="http://schemas.microsoft.com/office/drawing/2014/main" id="{EE38D04A-912F-0B97-499F-11578FFBE25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39910" y="543196"/>
            <a:ext cx="2729690" cy="5907331"/>
          </a:xfrm>
          <a:prstGeom prst="rect">
            <a:avLst/>
          </a:prstGeom>
          <a:ln w="38100">
            <a:solidFill>
              <a:schemeClr val="tx1"/>
            </a:solidFill>
          </a:ln>
        </p:spPr>
      </p:pic>
      <p:pic>
        <p:nvPicPr>
          <p:cNvPr id="8" name="Picture 7" descr="A screenshot of a phone&#10;&#10;Description automatically generated">
            <a:extLst>
              <a:ext uri="{FF2B5EF4-FFF2-40B4-BE49-F238E27FC236}">
                <a16:creationId xmlns:a16="http://schemas.microsoft.com/office/drawing/2014/main" id="{74154203-00A7-5B6F-B7FF-41D6E7A7FB7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40614" y="543196"/>
            <a:ext cx="2729691" cy="5907331"/>
          </a:xfrm>
          <a:prstGeom prst="rect">
            <a:avLst/>
          </a:prstGeom>
          <a:ln w="38100">
            <a:solidFill>
              <a:schemeClr val="tx1"/>
            </a:solidFill>
          </a:ln>
        </p:spPr>
      </p:pic>
      <p:sp>
        <p:nvSpPr>
          <p:cNvPr id="11" name="Rectangle 10">
            <a:extLst>
              <a:ext uri="{FF2B5EF4-FFF2-40B4-BE49-F238E27FC236}">
                <a16:creationId xmlns:a16="http://schemas.microsoft.com/office/drawing/2014/main" id="{B4E8CE53-A581-9ACF-BFF1-3BC9302C675C}"/>
              </a:ext>
            </a:extLst>
          </p:cNvPr>
          <p:cNvSpPr/>
          <p:nvPr/>
        </p:nvSpPr>
        <p:spPr>
          <a:xfrm>
            <a:off x="4032766" y="2003231"/>
            <a:ext cx="2723503" cy="809553"/>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7BEDBCF-C366-4C2C-F9E4-750CA8D26F6A}"/>
              </a:ext>
            </a:extLst>
          </p:cNvPr>
          <p:cNvSpPr/>
          <p:nvPr/>
        </p:nvSpPr>
        <p:spPr>
          <a:xfrm>
            <a:off x="8010513" y="1275961"/>
            <a:ext cx="2788483" cy="51474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1185458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F20F65-6F51-185A-2EFF-154E00205DDC}"/>
            </a:ext>
          </a:extLst>
        </p:cNvPr>
        <p:cNvGrpSpPr/>
        <p:nvPr/>
      </p:nvGrpSpPr>
      <p:grpSpPr>
        <a:xfrm>
          <a:off x="0" y="0"/>
          <a:ext cx="0" cy="0"/>
          <a:chOff x="0" y="0"/>
          <a:chExt cx="0" cy="0"/>
        </a:xfrm>
      </p:grpSpPr>
      <p:pic>
        <p:nvPicPr>
          <p:cNvPr id="4" name="Picture 3" descr="A screenshot of a phone&#10;&#10;Description automatically generated">
            <a:extLst>
              <a:ext uri="{FF2B5EF4-FFF2-40B4-BE49-F238E27FC236}">
                <a16:creationId xmlns:a16="http://schemas.microsoft.com/office/drawing/2014/main" id="{FB9D448D-7DF4-D5D7-A70C-736BD4A4C36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3439" y="252884"/>
            <a:ext cx="2967687" cy="6433765"/>
          </a:xfrm>
          <a:prstGeom prst="rect">
            <a:avLst/>
          </a:prstGeom>
          <a:ln w="38100">
            <a:solidFill>
              <a:schemeClr val="tx1"/>
            </a:solidFill>
          </a:ln>
        </p:spPr>
      </p:pic>
      <p:sp>
        <p:nvSpPr>
          <p:cNvPr id="10" name="TextBox 6">
            <a:extLst>
              <a:ext uri="{FF2B5EF4-FFF2-40B4-BE49-F238E27FC236}">
                <a16:creationId xmlns:a16="http://schemas.microsoft.com/office/drawing/2014/main" id="{01DA53CB-8EEE-6BA2-9F8E-ECED0A4DE128}"/>
              </a:ext>
            </a:extLst>
          </p:cNvPr>
          <p:cNvSpPr txBox="1"/>
          <p:nvPr/>
        </p:nvSpPr>
        <p:spPr>
          <a:xfrm>
            <a:off x="4396610" y="1551563"/>
            <a:ext cx="7301904" cy="3754874"/>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200" b="1" u="sng">
                <a:solidFill>
                  <a:srgbClr val="383F7F"/>
                </a:solidFill>
                <a:latin typeface="Calibri"/>
                <a:ea typeface="Calibri"/>
                <a:cs typeface="Calibri"/>
              </a:rPr>
              <a:t>Specific Meeting Details</a:t>
            </a:r>
            <a:endParaRPr lang="en-US" sz="1400" b="1" u="sng">
              <a:solidFill>
                <a:srgbClr val="383F7F"/>
              </a:solidFill>
              <a:latin typeface="Calibri"/>
              <a:ea typeface="Calibri"/>
              <a:cs typeface="Calibri"/>
            </a:endParaRPr>
          </a:p>
          <a:p>
            <a:pPr marL="457200" indent="-457200">
              <a:spcBef>
                <a:spcPts val="600"/>
              </a:spcBef>
              <a:buAutoNum type="arabicPeriod"/>
            </a:pPr>
            <a:r>
              <a:rPr lang="en-US" sz="3200">
                <a:solidFill>
                  <a:srgbClr val="383F7F"/>
                </a:solidFill>
                <a:latin typeface="Calibri"/>
                <a:ea typeface="Calibri"/>
                <a:cs typeface="Calibri"/>
              </a:rPr>
              <a:t>Date/Time/Meeting With/Location</a:t>
            </a:r>
          </a:p>
          <a:p>
            <a:pPr marL="457200" indent="-457200">
              <a:spcBef>
                <a:spcPts val="600"/>
              </a:spcBef>
              <a:buAutoNum type="arabicPeriod"/>
            </a:pPr>
            <a:r>
              <a:rPr lang="en-US" sz="3200">
                <a:solidFill>
                  <a:srgbClr val="383F7F"/>
                </a:solidFill>
                <a:latin typeface="Calibri"/>
                <a:ea typeface="Calibri"/>
                <a:cs typeface="Calibri"/>
              </a:rPr>
              <a:t>Tap on the map to get walking directions</a:t>
            </a:r>
          </a:p>
          <a:p>
            <a:pPr marL="457200" indent="-457200">
              <a:spcBef>
                <a:spcPts val="600"/>
              </a:spcBef>
              <a:buAutoNum type="arabicPeriod"/>
            </a:pPr>
            <a:r>
              <a:rPr lang="en-US" sz="3200">
                <a:solidFill>
                  <a:srgbClr val="383F7F"/>
                </a:solidFill>
                <a:latin typeface="Calibri"/>
                <a:ea typeface="Calibri"/>
                <a:cs typeface="Calibri"/>
              </a:rPr>
              <a:t>Scroll down for attendees/talking points/leave behinds/more</a:t>
            </a:r>
          </a:p>
          <a:p>
            <a:pPr marL="457200" indent="-457200">
              <a:spcBef>
                <a:spcPts val="600"/>
              </a:spcBef>
              <a:buFontTx/>
              <a:buAutoNum type="arabicPeriod"/>
            </a:pPr>
            <a:r>
              <a:rPr lang="en-US" sz="3200">
                <a:solidFill>
                  <a:srgbClr val="383F7F"/>
                </a:solidFill>
                <a:latin typeface="Calibri"/>
                <a:ea typeface="Calibri"/>
                <a:cs typeface="Calibri"/>
              </a:rPr>
              <a:t>Complete meeting report form &amp; upload Photos</a:t>
            </a:r>
          </a:p>
        </p:txBody>
      </p:sp>
      <p:sp>
        <p:nvSpPr>
          <p:cNvPr id="3" name="Rectangle 2">
            <a:extLst>
              <a:ext uri="{FF2B5EF4-FFF2-40B4-BE49-F238E27FC236}">
                <a16:creationId xmlns:a16="http://schemas.microsoft.com/office/drawing/2014/main" id="{61C9C937-EE09-CDE9-A50C-8695EF7ED074}"/>
              </a:ext>
            </a:extLst>
          </p:cNvPr>
          <p:cNvSpPr/>
          <p:nvPr/>
        </p:nvSpPr>
        <p:spPr>
          <a:xfrm>
            <a:off x="624828" y="4031861"/>
            <a:ext cx="3204908" cy="1060839"/>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6059976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1E4558-0FAF-BD9A-C2A9-7F17B77C4066}"/>
            </a:ext>
          </a:extLst>
        </p:cNvPr>
        <p:cNvGrpSpPr/>
        <p:nvPr/>
      </p:nvGrpSpPr>
      <p:grpSpPr>
        <a:xfrm>
          <a:off x="0" y="0"/>
          <a:ext cx="0" cy="0"/>
          <a:chOff x="0" y="0"/>
          <a:chExt cx="0" cy="0"/>
        </a:xfrm>
      </p:grpSpPr>
      <p:pic>
        <p:nvPicPr>
          <p:cNvPr id="4" name="Picture 3" descr="A screenshot of a phone&#10;&#10;Description automatically generated">
            <a:extLst>
              <a:ext uri="{FF2B5EF4-FFF2-40B4-BE49-F238E27FC236}">
                <a16:creationId xmlns:a16="http://schemas.microsoft.com/office/drawing/2014/main" id="{C97E64F6-9C41-275C-B7A9-F4B9AD29CDB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3439" y="252884"/>
            <a:ext cx="2967687" cy="6433765"/>
          </a:xfrm>
          <a:prstGeom prst="rect">
            <a:avLst/>
          </a:prstGeom>
          <a:ln w="38100">
            <a:solidFill>
              <a:schemeClr val="tx1"/>
            </a:solidFill>
          </a:ln>
        </p:spPr>
      </p:pic>
      <p:sp>
        <p:nvSpPr>
          <p:cNvPr id="10" name="TextBox 6">
            <a:extLst>
              <a:ext uri="{FF2B5EF4-FFF2-40B4-BE49-F238E27FC236}">
                <a16:creationId xmlns:a16="http://schemas.microsoft.com/office/drawing/2014/main" id="{D5239E2E-B94D-DE27-ACA5-BDBE0BDA0479}"/>
              </a:ext>
            </a:extLst>
          </p:cNvPr>
          <p:cNvSpPr txBox="1"/>
          <p:nvPr/>
        </p:nvSpPr>
        <p:spPr>
          <a:xfrm>
            <a:off x="4396610" y="1551563"/>
            <a:ext cx="7301904" cy="4401205"/>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200" b="1" u="sng">
                <a:solidFill>
                  <a:srgbClr val="383F7F"/>
                </a:solidFill>
                <a:latin typeface="Calibri"/>
                <a:ea typeface="Calibri"/>
                <a:cs typeface="Calibri"/>
              </a:rPr>
              <a:t>Specific Meeting Details</a:t>
            </a:r>
            <a:endParaRPr lang="en-US" sz="1400" b="1" u="sng">
              <a:solidFill>
                <a:srgbClr val="383F7F"/>
              </a:solidFill>
              <a:latin typeface="Calibri"/>
              <a:ea typeface="Calibri"/>
              <a:cs typeface="Calibri"/>
            </a:endParaRPr>
          </a:p>
          <a:p>
            <a:pPr marL="457200" indent="-457200">
              <a:spcBef>
                <a:spcPts val="600"/>
              </a:spcBef>
              <a:buAutoNum type="arabicPeriod"/>
            </a:pPr>
            <a:r>
              <a:rPr lang="en-US" sz="3200">
                <a:solidFill>
                  <a:srgbClr val="383F7F"/>
                </a:solidFill>
                <a:latin typeface="Calibri"/>
                <a:ea typeface="Calibri"/>
                <a:cs typeface="Calibri"/>
              </a:rPr>
              <a:t>Date/Time/Meeting With/Location</a:t>
            </a:r>
          </a:p>
          <a:p>
            <a:pPr marL="457200" indent="-457200">
              <a:spcBef>
                <a:spcPts val="600"/>
              </a:spcBef>
              <a:buAutoNum type="arabicPeriod"/>
            </a:pPr>
            <a:r>
              <a:rPr lang="en-US" sz="3200">
                <a:solidFill>
                  <a:srgbClr val="383F7F"/>
                </a:solidFill>
                <a:latin typeface="Calibri"/>
                <a:ea typeface="Calibri"/>
                <a:cs typeface="Calibri"/>
              </a:rPr>
              <a:t>Tap on the map to get walking directions</a:t>
            </a:r>
          </a:p>
          <a:p>
            <a:pPr marL="457200" indent="-457200">
              <a:spcBef>
                <a:spcPts val="600"/>
              </a:spcBef>
              <a:buAutoNum type="arabicPeriod"/>
            </a:pPr>
            <a:r>
              <a:rPr lang="en-US" sz="3200">
                <a:solidFill>
                  <a:srgbClr val="383F7F"/>
                </a:solidFill>
                <a:latin typeface="Calibri"/>
                <a:ea typeface="Calibri"/>
                <a:cs typeface="Calibri"/>
              </a:rPr>
              <a:t>Scroll down for attendees/talking points/leave behinds/more</a:t>
            </a:r>
          </a:p>
          <a:p>
            <a:pPr marL="457200" indent="-457200">
              <a:spcBef>
                <a:spcPts val="600"/>
              </a:spcBef>
              <a:buFontTx/>
              <a:buAutoNum type="arabicPeriod"/>
            </a:pPr>
            <a:r>
              <a:rPr lang="en-US" sz="3200">
                <a:solidFill>
                  <a:srgbClr val="383F7F"/>
                </a:solidFill>
                <a:latin typeface="Calibri"/>
                <a:ea typeface="Calibri"/>
                <a:cs typeface="Calibri"/>
              </a:rPr>
              <a:t>Give Feedback &amp; Submit Photos</a:t>
            </a:r>
          </a:p>
          <a:p>
            <a:pPr marL="457200" indent="-457200">
              <a:spcBef>
                <a:spcPts val="600"/>
              </a:spcBef>
              <a:buFontTx/>
              <a:buAutoNum type="arabicPeriod"/>
            </a:pPr>
            <a:r>
              <a:rPr lang="en-US" sz="3200">
                <a:solidFill>
                  <a:srgbClr val="383F7F"/>
                </a:solidFill>
                <a:latin typeface="Calibri"/>
                <a:ea typeface="Calibri"/>
                <a:cs typeface="Calibri"/>
              </a:rPr>
              <a:t>Thank you template (always personalize)</a:t>
            </a:r>
          </a:p>
          <a:p>
            <a:pPr marL="457200" indent="-457200">
              <a:spcBef>
                <a:spcPts val="600"/>
              </a:spcBef>
              <a:buAutoNum type="arabicPeriod"/>
            </a:pPr>
            <a:endParaRPr lang="en-US" sz="3200">
              <a:solidFill>
                <a:srgbClr val="383F7F"/>
              </a:solidFill>
              <a:latin typeface="Calibri"/>
              <a:ea typeface="Calibri"/>
              <a:cs typeface="Calibri"/>
            </a:endParaRPr>
          </a:p>
        </p:txBody>
      </p:sp>
      <p:sp>
        <p:nvSpPr>
          <p:cNvPr id="3" name="Rectangle 2">
            <a:extLst>
              <a:ext uri="{FF2B5EF4-FFF2-40B4-BE49-F238E27FC236}">
                <a16:creationId xmlns:a16="http://schemas.microsoft.com/office/drawing/2014/main" id="{E662BC4B-B8C8-4E6E-ECA0-50F4E2E6A862}"/>
              </a:ext>
            </a:extLst>
          </p:cNvPr>
          <p:cNvSpPr/>
          <p:nvPr/>
        </p:nvSpPr>
        <p:spPr>
          <a:xfrm>
            <a:off x="624828" y="5149461"/>
            <a:ext cx="3204908" cy="527439"/>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8426327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FA4B5F-DC9C-AECD-EEC6-FECB17C953F0}"/>
            </a:ext>
          </a:extLst>
        </p:cNvPr>
        <p:cNvGrpSpPr/>
        <p:nvPr/>
      </p:nvGrpSpPr>
      <p:grpSpPr>
        <a:xfrm>
          <a:off x="0" y="0"/>
          <a:ext cx="0" cy="0"/>
          <a:chOff x="0" y="0"/>
          <a:chExt cx="0" cy="0"/>
        </a:xfrm>
      </p:grpSpPr>
      <p:pic>
        <p:nvPicPr>
          <p:cNvPr id="4" name="Picture 3" descr="A screenshot of a computer&#10;&#10;AI-generated content may be incorrect.">
            <a:extLst>
              <a:ext uri="{FF2B5EF4-FFF2-40B4-BE49-F238E27FC236}">
                <a16:creationId xmlns:a16="http://schemas.microsoft.com/office/drawing/2014/main" id="{9E59134B-6273-6E3B-DB4D-8472148AAF5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5648" y="202031"/>
            <a:ext cx="2915482" cy="6320588"/>
          </a:xfrm>
          <a:prstGeom prst="rect">
            <a:avLst/>
          </a:prstGeom>
          <a:ln w="38100">
            <a:solidFill>
              <a:schemeClr val="tx1"/>
            </a:solidFill>
          </a:ln>
        </p:spPr>
      </p:pic>
      <p:sp>
        <p:nvSpPr>
          <p:cNvPr id="7" name="Rectangle 6">
            <a:extLst>
              <a:ext uri="{FF2B5EF4-FFF2-40B4-BE49-F238E27FC236}">
                <a16:creationId xmlns:a16="http://schemas.microsoft.com/office/drawing/2014/main" id="{D4E5DD1F-13C6-BEC1-4CB8-B6F45915C99C}"/>
              </a:ext>
            </a:extLst>
          </p:cNvPr>
          <p:cNvSpPr/>
          <p:nvPr/>
        </p:nvSpPr>
        <p:spPr>
          <a:xfrm>
            <a:off x="330935" y="2457061"/>
            <a:ext cx="3204908" cy="590939"/>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6">
            <a:extLst>
              <a:ext uri="{FF2B5EF4-FFF2-40B4-BE49-F238E27FC236}">
                <a16:creationId xmlns:a16="http://schemas.microsoft.com/office/drawing/2014/main" id="{1CAA812E-EFF3-0AEF-CEA6-B0A9FD906406}"/>
              </a:ext>
            </a:extLst>
          </p:cNvPr>
          <p:cNvSpPr txBox="1"/>
          <p:nvPr/>
        </p:nvSpPr>
        <p:spPr>
          <a:xfrm>
            <a:off x="4396610" y="1551563"/>
            <a:ext cx="5757040" cy="1061829"/>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200" b="1" u="sng">
                <a:solidFill>
                  <a:srgbClr val="383F7F"/>
                </a:solidFill>
                <a:latin typeface="Calibri"/>
                <a:ea typeface="Calibri"/>
                <a:cs typeface="Calibri"/>
              </a:rPr>
              <a:t>Coordinate with Other Advocates</a:t>
            </a:r>
            <a:endParaRPr lang="en-US" sz="1400" b="1" u="sng">
              <a:solidFill>
                <a:srgbClr val="383F7F"/>
              </a:solidFill>
              <a:latin typeface="Calibri"/>
              <a:ea typeface="Calibri"/>
              <a:cs typeface="Calibri"/>
            </a:endParaRPr>
          </a:p>
          <a:p>
            <a:pPr marL="457200" indent="-457200">
              <a:spcBef>
                <a:spcPts val="600"/>
              </a:spcBef>
              <a:buAutoNum type="arabicPeriod"/>
            </a:pPr>
            <a:r>
              <a:rPr lang="en-US" sz="3200">
                <a:solidFill>
                  <a:srgbClr val="383F7F"/>
                </a:solidFill>
                <a:latin typeface="Calibri"/>
                <a:ea typeface="Calibri"/>
                <a:cs typeface="Calibri"/>
              </a:rPr>
              <a:t>Take meeting notes</a:t>
            </a:r>
          </a:p>
        </p:txBody>
      </p:sp>
    </p:spTree>
    <p:extLst>
      <p:ext uri="{BB962C8B-B14F-4D97-AF65-F5344CB8AC3E}">
        <p14:creationId xmlns:p14="http://schemas.microsoft.com/office/powerpoint/2010/main" val="132744115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0780E6-C2B6-9ED5-5140-BFAC158C8E08}"/>
            </a:ext>
          </a:extLst>
        </p:cNvPr>
        <p:cNvGrpSpPr/>
        <p:nvPr/>
      </p:nvGrpSpPr>
      <p:grpSpPr>
        <a:xfrm>
          <a:off x="0" y="0"/>
          <a:ext cx="0" cy="0"/>
          <a:chOff x="0" y="0"/>
          <a:chExt cx="0" cy="0"/>
        </a:xfrm>
      </p:grpSpPr>
      <p:pic>
        <p:nvPicPr>
          <p:cNvPr id="4" name="Picture 3" descr="A screenshot of a computer&#10;&#10;AI-generated content may be incorrect.">
            <a:extLst>
              <a:ext uri="{FF2B5EF4-FFF2-40B4-BE49-F238E27FC236}">
                <a16:creationId xmlns:a16="http://schemas.microsoft.com/office/drawing/2014/main" id="{4335A9C6-2040-75BC-6AB6-725A796C84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5648" y="202031"/>
            <a:ext cx="2915482" cy="6320588"/>
          </a:xfrm>
          <a:prstGeom prst="rect">
            <a:avLst/>
          </a:prstGeom>
          <a:ln w="38100">
            <a:solidFill>
              <a:schemeClr val="tx1"/>
            </a:solidFill>
          </a:ln>
        </p:spPr>
      </p:pic>
      <p:sp>
        <p:nvSpPr>
          <p:cNvPr id="7" name="Rectangle 6">
            <a:extLst>
              <a:ext uri="{FF2B5EF4-FFF2-40B4-BE49-F238E27FC236}">
                <a16:creationId xmlns:a16="http://schemas.microsoft.com/office/drawing/2014/main" id="{82FA8B27-8CB7-0960-4738-B406A12579CA}"/>
              </a:ext>
            </a:extLst>
          </p:cNvPr>
          <p:cNvSpPr/>
          <p:nvPr/>
        </p:nvSpPr>
        <p:spPr>
          <a:xfrm>
            <a:off x="330935" y="2946400"/>
            <a:ext cx="3204908" cy="106680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6">
            <a:extLst>
              <a:ext uri="{FF2B5EF4-FFF2-40B4-BE49-F238E27FC236}">
                <a16:creationId xmlns:a16="http://schemas.microsoft.com/office/drawing/2014/main" id="{F5C58EBE-2235-90D8-FC02-934F7C9C015F}"/>
              </a:ext>
            </a:extLst>
          </p:cNvPr>
          <p:cNvSpPr txBox="1"/>
          <p:nvPr/>
        </p:nvSpPr>
        <p:spPr>
          <a:xfrm>
            <a:off x="4396610" y="1551563"/>
            <a:ext cx="7566790" cy="2693045"/>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200" b="1" u="sng">
                <a:solidFill>
                  <a:srgbClr val="383F7F"/>
                </a:solidFill>
                <a:latin typeface="Calibri"/>
                <a:ea typeface="Calibri"/>
                <a:cs typeface="Calibri"/>
              </a:rPr>
              <a:t>Coordinate with Other Advocates</a:t>
            </a:r>
            <a:endParaRPr lang="en-US" sz="1400" b="1" u="sng">
              <a:solidFill>
                <a:srgbClr val="383F7F"/>
              </a:solidFill>
              <a:latin typeface="Calibri"/>
              <a:ea typeface="Calibri"/>
              <a:cs typeface="Calibri"/>
            </a:endParaRPr>
          </a:p>
          <a:p>
            <a:pPr marL="457200" indent="-457200">
              <a:spcBef>
                <a:spcPts val="600"/>
              </a:spcBef>
              <a:buAutoNum type="arabicPeriod"/>
            </a:pPr>
            <a:r>
              <a:rPr lang="en-US" sz="3200">
                <a:solidFill>
                  <a:srgbClr val="383F7F"/>
                </a:solidFill>
                <a:latin typeface="Calibri"/>
                <a:ea typeface="Calibri"/>
                <a:cs typeface="Calibri"/>
              </a:rPr>
              <a:t>Take meeting notes</a:t>
            </a:r>
          </a:p>
          <a:p>
            <a:pPr marL="457200" indent="-457200">
              <a:spcBef>
                <a:spcPts val="600"/>
              </a:spcBef>
              <a:buAutoNum type="arabicPeriod"/>
            </a:pPr>
            <a:r>
              <a:rPr lang="en-US" sz="3200">
                <a:solidFill>
                  <a:srgbClr val="383F7F"/>
                </a:solidFill>
                <a:latin typeface="Calibri"/>
                <a:ea typeface="Calibri"/>
                <a:cs typeface="Calibri"/>
              </a:rPr>
              <a:t>Confirm who attended – remember, marathon, not sprint</a:t>
            </a:r>
          </a:p>
          <a:p>
            <a:pPr marL="457200" indent="-457200">
              <a:spcBef>
                <a:spcPts val="600"/>
              </a:spcBef>
              <a:buAutoNum type="arabicPeriod"/>
            </a:pPr>
            <a:r>
              <a:rPr lang="en-US" sz="3200">
                <a:solidFill>
                  <a:srgbClr val="383F7F"/>
                </a:solidFill>
                <a:latin typeface="Calibri"/>
                <a:ea typeface="Calibri"/>
                <a:cs typeface="Calibri"/>
              </a:rPr>
              <a:t>Share your photos!</a:t>
            </a:r>
          </a:p>
        </p:txBody>
      </p:sp>
    </p:spTree>
    <p:extLst>
      <p:ext uri="{BB962C8B-B14F-4D97-AF65-F5344CB8AC3E}">
        <p14:creationId xmlns:p14="http://schemas.microsoft.com/office/powerpoint/2010/main" val="395715267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045EE4-01F8-AE16-BA4A-2ED74E03CF7F}"/>
            </a:ext>
          </a:extLst>
        </p:cNvPr>
        <p:cNvGrpSpPr/>
        <p:nvPr/>
      </p:nvGrpSpPr>
      <p:grpSpPr>
        <a:xfrm>
          <a:off x="0" y="0"/>
          <a:ext cx="0" cy="0"/>
          <a:chOff x="0" y="0"/>
          <a:chExt cx="0" cy="0"/>
        </a:xfrm>
      </p:grpSpPr>
      <p:pic>
        <p:nvPicPr>
          <p:cNvPr id="3" name="Picture 2" descr="A screenshot of a phone&#10;&#10;Description automatically generated">
            <a:extLst>
              <a:ext uri="{FF2B5EF4-FFF2-40B4-BE49-F238E27FC236}">
                <a16:creationId xmlns:a16="http://schemas.microsoft.com/office/drawing/2014/main" id="{DF8F327E-70C5-8499-4792-ECD37111F54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5648" y="202031"/>
            <a:ext cx="2837482" cy="6140601"/>
          </a:xfrm>
          <a:prstGeom prst="rect">
            <a:avLst/>
          </a:prstGeom>
          <a:ln w="38100">
            <a:solidFill>
              <a:schemeClr val="tx1"/>
            </a:solidFill>
          </a:ln>
        </p:spPr>
      </p:pic>
      <p:sp>
        <p:nvSpPr>
          <p:cNvPr id="6" name="Rectangle 5">
            <a:extLst>
              <a:ext uri="{FF2B5EF4-FFF2-40B4-BE49-F238E27FC236}">
                <a16:creationId xmlns:a16="http://schemas.microsoft.com/office/drawing/2014/main" id="{C38BD52D-6048-71C5-5799-2FF1B10A22D1}"/>
              </a:ext>
            </a:extLst>
          </p:cNvPr>
          <p:cNvSpPr/>
          <p:nvPr/>
        </p:nvSpPr>
        <p:spPr>
          <a:xfrm>
            <a:off x="2802594" y="5592556"/>
            <a:ext cx="593704" cy="676563"/>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51E80629-A1ED-59DA-4D65-E132439AFBA8}"/>
              </a:ext>
            </a:extLst>
          </p:cNvPr>
          <p:cNvSpPr/>
          <p:nvPr/>
        </p:nvSpPr>
        <p:spPr>
          <a:xfrm>
            <a:off x="475647" y="3885409"/>
            <a:ext cx="2816304" cy="513347"/>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6">
            <a:extLst>
              <a:ext uri="{FF2B5EF4-FFF2-40B4-BE49-F238E27FC236}">
                <a16:creationId xmlns:a16="http://schemas.microsoft.com/office/drawing/2014/main" id="{A3EB61FF-5726-5316-5CF0-E414594DDF82}"/>
              </a:ext>
            </a:extLst>
          </p:cNvPr>
          <p:cNvSpPr txBox="1"/>
          <p:nvPr/>
        </p:nvSpPr>
        <p:spPr>
          <a:xfrm>
            <a:off x="4396610" y="1551563"/>
            <a:ext cx="7490590" cy="2462213"/>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200" b="1" u="sng">
                <a:solidFill>
                  <a:srgbClr val="383F7F"/>
                </a:solidFill>
                <a:latin typeface="Calibri"/>
                <a:ea typeface="Calibri"/>
                <a:cs typeface="Calibri"/>
              </a:rPr>
              <a:t>Need Help?</a:t>
            </a:r>
          </a:p>
          <a:p>
            <a:pPr marL="514350" indent="-514350">
              <a:buAutoNum type="arabicPeriod"/>
            </a:pPr>
            <a:r>
              <a:rPr lang="en-US" sz="3200">
                <a:solidFill>
                  <a:srgbClr val="383F7F"/>
                </a:solidFill>
                <a:latin typeface="Calibri"/>
                <a:ea typeface="Calibri"/>
                <a:cs typeface="Calibri"/>
              </a:rPr>
              <a:t>On-call support person</a:t>
            </a:r>
          </a:p>
          <a:p>
            <a:pPr marL="514350" indent="-514350">
              <a:buAutoNum type="arabicPeriod"/>
            </a:pPr>
            <a:r>
              <a:rPr lang="en-US" sz="3200">
                <a:solidFill>
                  <a:srgbClr val="383F7F"/>
                </a:solidFill>
                <a:latin typeface="Calibri"/>
                <a:ea typeface="Calibri"/>
                <a:cs typeface="Calibri"/>
              </a:rPr>
              <a:t>Email </a:t>
            </a:r>
            <a:r>
              <a:rPr lang="en-US" sz="3200">
                <a:solidFill>
                  <a:srgbClr val="383F7F"/>
                </a:solidFill>
                <a:latin typeface="Calibri"/>
                <a:ea typeface="Calibri"/>
                <a:cs typeface="Calibri"/>
                <a:hlinkClick r:id="rId4">
                  <a:extLst>
                    <a:ext uri="{A12FA001-AC4F-418D-AE19-62706E023703}">
                      <ahyp:hlinkClr xmlns:ahyp="http://schemas.microsoft.com/office/drawing/2018/hyperlinkcolor" val="tx"/>
                    </a:ext>
                  </a:extLst>
                </a:hlinkClick>
              </a:rPr>
              <a:t>policy@ndsccenter.org</a:t>
            </a:r>
            <a:r>
              <a:rPr lang="en-US" sz="3200">
                <a:solidFill>
                  <a:srgbClr val="383F7F"/>
                </a:solidFill>
                <a:latin typeface="Calibri"/>
                <a:ea typeface="Calibri"/>
                <a:cs typeface="Calibri"/>
              </a:rPr>
              <a:t> or reach out to Heather, Jawanda, or Kim</a:t>
            </a:r>
          </a:p>
          <a:p>
            <a:pPr marL="514350" indent="-514350">
              <a:buAutoNum type="arabicPeriod"/>
            </a:pPr>
            <a:r>
              <a:rPr lang="en-US" sz="3200">
                <a:solidFill>
                  <a:srgbClr val="383F7F"/>
                </a:solidFill>
                <a:latin typeface="Calibri"/>
                <a:ea typeface="Calibri"/>
                <a:cs typeface="Calibri"/>
              </a:rPr>
              <a:t>Be ready to adapt!</a:t>
            </a:r>
          </a:p>
        </p:txBody>
      </p:sp>
    </p:spTree>
    <p:extLst>
      <p:ext uri="{BB962C8B-B14F-4D97-AF65-F5344CB8AC3E}">
        <p14:creationId xmlns:p14="http://schemas.microsoft.com/office/powerpoint/2010/main" val="332334171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FEC69E-2CCD-281C-DCF3-8430A5DC8206}"/>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C38155E8-549E-E04A-AF18-CC0745E01404}"/>
              </a:ext>
            </a:extLst>
          </p:cNvPr>
          <p:cNvSpPr txBox="1"/>
          <p:nvPr/>
        </p:nvSpPr>
        <p:spPr>
          <a:xfrm>
            <a:off x="735129" y="528297"/>
            <a:ext cx="8432020" cy="772712"/>
          </a:xfrm>
          <a:prstGeom prst="rect">
            <a:avLst/>
          </a:prstGeom>
        </p:spPr>
        <p:txBody>
          <a:bodyPr wrap="square" lIns="0" tIns="0" rIns="0" bIns="0" rtlCol="0" anchor="t">
            <a:spAutoFit/>
          </a:bodyPr>
          <a:lstStyle/>
          <a:p>
            <a:pPr marL="0" marR="0" lvl="0" indent="0" algn="l" defTabSz="914400" rtl="0" eaLnBrk="1" fontAlgn="auto" latinLnBrk="0" hangingPunct="1">
              <a:lnSpc>
                <a:spcPts val="6745"/>
              </a:lnSpc>
              <a:spcBef>
                <a:spcPts val="0"/>
              </a:spcBef>
              <a:spcAft>
                <a:spcPts val="0"/>
              </a:spcAft>
              <a:buClrTx/>
              <a:buSzTx/>
              <a:buFontTx/>
              <a:buNone/>
              <a:tabLst/>
              <a:defRPr/>
            </a:pPr>
            <a:r>
              <a:rPr kumimoji="0" lang="en-US" sz="4400" b="1" i="0" u="none" strike="noStrike" kern="1200" cap="none" spc="0" normalizeH="0" baseline="0" noProof="0">
                <a:ln>
                  <a:noFill/>
                </a:ln>
                <a:solidFill>
                  <a:srgbClr val="383F7F"/>
                </a:solidFill>
                <a:effectLst/>
                <a:uLnTx/>
                <a:uFillTx/>
                <a:latin typeface="Cambria"/>
                <a:ea typeface="Cambria"/>
                <a:cs typeface="Calibri"/>
              </a:rPr>
              <a:t>Final Reminders for </a:t>
            </a:r>
            <a:r>
              <a:rPr kumimoji="0" lang="en-US" sz="4400" b="1" i="0" u="none" strike="noStrike" kern="1200" cap="none" spc="0" normalizeH="0" baseline="0" noProof="0">
                <a:ln>
                  <a:noFill/>
                </a:ln>
                <a:solidFill>
                  <a:srgbClr val="BF984D"/>
                </a:solidFill>
                <a:effectLst/>
                <a:uLnTx/>
                <a:uFillTx/>
                <a:latin typeface="Cambria"/>
                <a:ea typeface="Cambria"/>
                <a:cs typeface="Calibri"/>
              </a:rPr>
              <a:t>Tomorrow</a:t>
            </a:r>
            <a:endParaRPr kumimoji="0" lang="en-US" sz="4400" b="1" i="0" u="none" strike="noStrike" kern="1200" cap="none" spc="0" normalizeH="0" baseline="0" noProof="0">
              <a:ln>
                <a:noFill/>
              </a:ln>
              <a:solidFill>
                <a:srgbClr val="BF984D"/>
              </a:solidFill>
              <a:effectLst/>
              <a:uLnTx/>
              <a:uFillTx/>
              <a:latin typeface="Cambria"/>
              <a:ea typeface="Cambria"/>
              <a:cs typeface="Calibri" panose="020F0502020204030204" pitchFamily="34" charset="0"/>
            </a:endParaRPr>
          </a:p>
        </p:txBody>
      </p:sp>
      <p:sp>
        <p:nvSpPr>
          <p:cNvPr id="3" name="TextBox 6">
            <a:extLst>
              <a:ext uri="{FF2B5EF4-FFF2-40B4-BE49-F238E27FC236}">
                <a16:creationId xmlns:a16="http://schemas.microsoft.com/office/drawing/2014/main" id="{657D3B8C-380A-4B0F-0E9F-E87856C05ED4}"/>
              </a:ext>
            </a:extLst>
          </p:cNvPr>
          <p:cNvSpPr txBox="1"/>
          <p:nvPr/>
        </p:nvSpPr>
        <p:spPr>
          <a:xfrm>
            <a:off x="1020217" y="1789627"/>
            <a:ext cx="10151565" cy="2462213"/>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457200" marR="0" lvl="0" indent="-457200" algn="l" defTabSz="914400" rtl="0" eaLnBrk="1" fontAlgn="auto" latinLnBrk="0" hangingPunct="1">
              <a:lnSpc>
                <a:spcPct val="100000"/>
              </a:lnSpc>
              <a:spcBef>
                <a:spcPts val="0"/>
              </a:spcBef>
              <a:spcAft>
                <a:spcPts val="0"/>
              </a:spcAft>
              <a:buClrTx/>
              <a:buSzTx/>
              <a:buFont typeface="Arial"/>
              <a:buChar char="•"/>
              <a:tabLst/>
              <a:defRPr/>
            </a:pPr>
            <a:r>
              <a:rPr kumimoji="0" lang="en-US" sz="3200" b="0" i="0" u="none" strike="noStrike" kern="1200" cap="none" spc="0" normalizeH="0" baseline="0" noProof="0">
                <a:ln>
                  <a:noFill/>
                </a:ln>
                <a:solidFill>
                  <a:srgbClr val="383F7F"/>
                </a:solidFill>
                <a:effectLst/>
                <a:uLnTx/>
                <a:uFillTx/>
                <a:latin typeface="Cambria"/>
                <a:ea typeface="Cambria"/>
                <a:cs typeface="Calibri"/>
              </a:rPr>
              <a:t>There is no wrap-up at the end of the day</a:t>
            </a:r>
            <a:r>
              <a:rPr lang="en-US" sz="3200">
                <a:solidFill>
                  <a:srgbClr val="383F7F"/>
                </a:solidFill>
                <a:latin typeface="Cambria"/>
                <a:ea typeface="Cambria"/>
                <a:cs typeface="Calibri"/>
              </a:rPr>
              <a:t>. Leave when you’re done with meetings. </a:t>
            </a:r>
            <a:r>
              <a:rPr lang="en-US" sz="3200" i="1">
                <a:solidFill>
                  <a:srgbClr val="383F7F"/>
                </a:solidFill>
                <a:latin typeface="Cambria"/>
                <a:ea typeface="Cambria"/>
                <a:cs typeface="Calibri"/>
              </a:rPr>
              <a:t>Don’t forget your luggage!</a:t>
            </a:r>
            <a:endParaRPr lang="en-US" sz="3200">
              <a:solidFill>
                <a:srgbClr val="383F7F"/>
              </a:solidFill>
              <a:latin typeface="Cambria"/>
              <a:ea typeface="Cambria"/>
              <a:cs typeface="Calibri"/>
            </a:endParaRPr>
          </a:p>
          <a:p>
            <a:pPr marL="457200" marR="0" lvl="0" indent="-457200" algn="l" defTabSz="914400" rtl="0" eaLnBrk="1" fontAlgn="auto" latinLnBrk="0" hangingPunct="1">
              <a:lnSpc>
                <a:spcPct val="100000"/>
              </a:lnSpc>
              <a:spcBef>
                <a:spcPts val="0"/>
              </a:spcBef>
              <a:spcAft>
                <a:spcPts val="0"/>
              </a:spcAft>
              <a:buClrTx/>
              <a:buSzTx/>
              <a:buFont typeface="Arial"/>
              <a:buChar char="•"/>
              <a:tabLst/>
              <a:defRPr/>
            </a:pPr>
            <a:r>
              <a:rPr kumimoji="0" lang="en-US" sz="3200" b="0" i="0" u="none" strike="noStrike" kern="1200" cap="none" spc="0" normalizeH="0" baseline="0" noProof="0">
                <a:ln>
                  <a:noFill/>
                </a:ln>
                <a:solidFill>
                  <a:srgbClr val="383F7F"/>
                </a:solidFill>
                <a:effectLst/>
                <a:uLnTx/>
                <a:uFillTx/>
                <a:latin typeface="Cambria"/>
                <a:ea typeface="Cambria"/>
                <a:cs typeface="Calibri"/>
              </a:rPr>
              <a:t>Lunch and dinner are on your own.</a:t>
            </a:r>
          </a:p>
          <a:p>
            <a:pPr marL="457200" marR="0" lvl="0" indent="-457200" algn="l" defTabSz="914400" rtl="0" eaLnBrk="1" fontAlgn="auto" latinLnBrk="0" hangingPunct="1">
              <a:lnSpc>
                <a:spcPct val="100000"/>
              </a:lnSpc>
              <a:spcBef>
                <a:spcPts val="0"/>
              </a:spcBef>
              <a:spcAft>
                <a:spcPts val="0"/>
              </a:spcAft>
              <a:buClrTx/>
              <a:buSzTx/>
              <a:buFont typeface="Arial"/>
              <a:buChar char="•"/>
              <a:tabLst/>
              <a:defRPr/>
            </a:pPr>
            <a:r>
              <a:rPr lang="en-US" sz="3200">
                <a:solidFill>
                  <a:srgbClr val="383F7F"/>
                </a:solidFill>
                <a:latin typeface="Cambria"/>
                <a:ea typeface="Cambria"/>
                <a:cs typeface="Calibri"/>
              </a:rPr>
              <a:t>Coordinate your thank you notes and social posts</a:t>
            </a:r>
            <a:endParaRPr lang="en-US">
              <a:solidFill>
                <a:srgbClr val="000000"/>
              </a:solidFill>
              <a:latin typeface="Cambria"/>
              <a:ea typeface="Cambria"/>
              <a:cs typeface="Calibri"/>
            </a:endParaRPr>
          </a:p>
          <a:p>
            <a:pPr marL="457200" marR="0" lvl="0" indent="-457200" algn="l" defTabSz="914400" rtl="0" eaLnBrk="1" fontAlgn="auto" latinLnBrk="0" hangingPunct="1">
              <a:lnSpc>
                <a:spcPct val="100000"/>
              </a:lnSpc>
              <a:spcBef>
                <a:spcPts val="0"/>
              </a:spcBef>
              <a:spcAft>
                <a:spcPts val="0"/>
              </a:spcAft>
              <a:buClrTx/>
              <a:buSzTx/>
              <a:buFont typeface="Arial"/>
              <a:buChar char="•"/>
              <a:tabLst/>
              <a:defRPr/>
            </a:pPr>
            <a:r>
              <a:rPr kumimoji="0" lang="en-US" sz="3200" b="0" i="0" u="none" strike="noStrike" kern="1200" cap="none" spc="0" normalizeH="0" baseline="0" noProof="0">
                <a:ln>
                  <a:noFill/>
                </a:ln>
                <a:solidFill>
                  <a:srgbClr val="383F7F"/>
                </a:solidFill>
                <a:effectLst/>
                <a:uLnTx/>
                <a:uFillTx/>
                <a:latin typeface="Cambria"/>
                <a:ea typeface="Cambria"/>
                <a:cs typeface="Calibri"/>
              </a:rPr>
              <a:t>Treat yourself – You deserve it!</a:t>
            </a:r>
          </a:p>
        </p:txBody>
      </p:sp>
      <p:sp>
        <p:nvSpPr>
          <p:cNvPr id="4" name="AutoShape 2">
            <a:extLst>
              <a:ext uri="{FF2B5EF4-FFF2-40B4-BE49-F238E27FC236}">
                <a16:creationId xmlns:a16="http://schemas.microsoft.com/office/drawing/2014/main" id="{F6239950-9D24-697F-89BC-EB4F1EFEC7C8}"/>
              </a:ext>
            </a:extLst>
          </p:cNvPr>
          <p:cNvSpPr/>
          <p:nvPr/>
        </p:nvSpPr>
        <p:spPr>
          <a:xfrm flipV="1">
            <a:off x="735129" y="1357765"/>
            <a:ext cx="9052560" cy="0"/>
          </a:xfrm>
          <a:prstGeom prst="line">
            <a:avLst/>
          </a:prstGeom>
          <a:ln w="50800" cap="flat">
            <a:solidFill>
              <a:srgbClr val="C79D4F"/>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34"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cs typeface="Calibri"/>
            </a:endParaRPr>
          </a:p>
        </p:txBody>
      </p:sp>
    </p:spTree>
    <p:extLst>
      <p:ext uri="{BB962C8B-B14F-4D97-AF65-F5344CB8AC3E}">
        <p14:creationId xmlns:p14="http://schemas.microsoft.com/office/powerpoint/2010/main" val="277618311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A53F39-5CEB-48DA-4092-D9E552BDC9AB}"/>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9396FC08-9E43-9D53-21BD-2AE3B31F9E5F}"/>
              </a:ext>
            </a:extLst>
          </p:cNvPr>
          <p:cNvSpPr txBox="1"/>
          <p:nvPr/>
        </p:nvSpPr>
        <p:spPr>
          <a:xfrm>
            <a:off x="735129" y="528297"/>
            <a:ext cx="8432020" cy="772712"/>
          </a:xfrm>
          <a:prstGeom prst="rect">
            <a:avLst/>
          </a:prstGeom>
        </p:spPr>
        <p:txBody>
          <a:bodyPr wrap="square" lIns="0" tIns="0" rIns="0" bIns="0" rtlCol="0" anchor="t">
            <a:spAutoFit/>
          </a:bodyPr>
          <a:lstStyle/>
          <a:p>
            <a:pPr marL="0" marR="0" lvl="0" indent="0" algn="l" defTabSz="914400" rtl="0" eaLnBrk="1" fontAlgn="auto" latinLnBrk="0" hangingPunct="1">
              <a:lnSpc>
                <a:spcPts val="6745"/>
              </a:lnSpc>
              <a:spcBef>
                <a:spcPts val="0"/>
              </a:spcBef>
              <a:spcAft>
                <a:spcPts val="0"/>
              </a:spcAft>
              <a:buClrTx/>
              <a:buSzTx/>
              <a:buFontTx/>
              <a:buNone/>
              <a:tabLst/>
              <a:defRPr/>
            </a:pPr>
            <a:r>
              <a:rPr kumimoji="0" lang="en-US" sz="4400" b="1" i="0" u="none" strike="noStrike" kern="1200" cap="none" spc="0" normalizeH="0" baseline="0" noProof="0">
                <a:ln>
                  <a:noFill/>
                </a:ln>
                <a:solidFill>
                  <a:srgbClr val="383F7F"/>
                </a:solidFill>
                <a:effectLst/>
                <a:uLnTx/>
                <a:uFillTx/>
                <a:latin typeface="Cambria"/>
                <a:ea typeface="Cambria"/>
                <a:cs typeface="Calibri"/>
              </a:rPr>
              <a:t>Final Reminders for </a:t>
            </a:r>
            <a:r>
              <a:rPr kumimoji="0" lang="en-US" sz="4400" b="1" i="0" u="none" strike="noStrike" kern="1200" cap="none" spc="0" normalizeH="0" baseline="0" noProof="0">
                <a:ln>
                  <a:noFill/>
                </a:ln>
                <a:solidFill>
                  <a:srgbClr val="BF984D"/>
                </a:solidFill>
                <a:effectLst/>
                <a:uLnTx/>
                <a:uFillTx/>
                <a:latin typeface="Cambria"/>
                <a:ea typeface="Cambria"/>
                <a:cs typeface="Calibri"/>
              </a:rPr>
              <a:t>Today</a:t>
            </a:r>
            <a:endParaRPr kumimoji="0" lang="en-US" sz="4400" b="1" i="0" u="none" strike="noStrike" kern="1200" cap="none" spc="0" normalizeH="0" baseline="0" noProof="0">
              <a:ln>
                <a:noFill/>
              </a:ln>
              <a:solidFill>
                <a:srgbClr val="BF984D"/>
              </a:solidFill>
              <a:effectLst/>
              <a:uLnTx/>
              <a:uFillTx/>
              <a:latin typeface="Cambria"/>
              <a:ea typeface="Cambria"/>
              <a:cs typeface="Calibri" panose="020F0502020204030204" pitchFamily="34" charset="0"/>
            </a:endParaRPr>
          </a:p>
        </p:txBody>
      </p:sp>
      <p:sp>
        <p:nvSpPr>
          <p:cNvPr id="3" name="TextBox 6">
            <a:extLst>
              <a:ext uri="{FF2B5EF4-FFF2-40B4-BE49-F238E27FC236}">
                <a16:creationId xmlns:a16="http://schemas.microsoft.com/office/drawing/2014/main" id="{1C857EC9-ECD0-F6A6-1AF1-177F40CF050B}"/>
              </a:ext>
            </a:extLst>
          </p:cNvPr>
          <p:cNvSpPr txBox="1"/>
          <p:nvPr/>
        </p:nvSpPr>
        <p:spPr>
          <a:xfrm>
            <a:off x="1020217" y="1789627"/>
            <a:ext cx="10151565" cy="2462213"/>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457200" marR="0" lvl="0" indent="-457200" algn="l" defTabSz="914400" rtl="0" eaLnBrk="1" fontAlgn="auto" latinLnBrk="0" hangingPunct="1">
              <a:lnSpc>
                <a:spcPct val="100000"/>
              </a:lnSpc>
              <a:spcBef>
                <a:spcPts val="0"/>
              </a:spcBef>
              <a:spcAft>
                <a:spcPts val="0"/>
              </a:spcAft>
              <a:buClrTx/>
              <a:buSzTx/>
              <a:buFont typeface="Arial"/>
              <a:buChar char="•"/>
              <a:tabLst/>
              <a:defRPr/>
            </a:pPr>
            <a:r>
              <a:rPr kumimoji="0" lang="en-US" sz="3200" b="0" i="0" u="none" strike="noStrike" kern="1200" cap="none" spc="0" normalizeH="0" baseline="0" noProof="0">
                <a:ln>
                  <a:noFill/>
                </a:ln>
                <a:solidFill>
                  <a:srgbClr val="383F7F"/>
                </a:solidFill>
                <a:effectLst/>
                <a:uLnTx/>
                <a:uFillTx/>
                <a:latin typeface="Cambria"/>
                <a:ea typeface="Cambria"/>
                <a:cs typeface="Calibri"/>
              </a:rPr>
              <a:t>There is no wrap-up at the end of the day.</a:t>
            </a:r>
            <a:r>
              <a:rPr lang="en-US">
                <a:solidFill>
                  <a:srgbClr val="000000"/>
                </a:solidFill>
                <a:latin typeface="Cambria"/>
                <a:ea typeface="Cambria"/>
                <a:cs typeface="Calibri"/>
              </a:rPr>
              <a:t> </a:t>
            </a:r>
            <a:r>
              <a:rPr kumimoji="0" lang="en-US" sz="3200" b="0" i="0" u="none" strike="noStrike" kern="1200" cap="none" spc="0" normalizeH="0" baseline="0" noProof="0">
                <a:ln>
                  <a:noFill/>
                </a:ln>
                <a:solidFill>
                  <a:srgbClr val="383F7F"/>
                </a:solidFill>
                <a:effectLst/>
                <a:uLnTx/>
                <a:uFillTx/>
                <a:latin typeface="Cambria"/>
                <a:ea typeface="Cambria"/>
                <a:cs typeface="Calibri"/>
              </a:rPr>
              <a:t>Just leave when you're ready to leave (and get an early night’s rest).</a:t>
            </a:r>
            <a:endParaRPr kumimoji="0" lang="en-US" sz="1800" b="0" i="0" u="none" strike="noStrike" kern="1200" cap="none" spc="0" normalizeH="0" baseline="0" noProof="0">
              <a:ln>
                <a:noFill/>
              </a:ln>
              <a:solidFill>
                <a:srgbClr val="000000"/>
              </a:solidFill>
              <a:effectLst/>
              <a:uLnTx/>
              <a:uFillTx/>
              <a:latin typeface="Cambria"/>
              <a:ea typeface="Cambria"/>
              <a:cs typeface="Calibri"/>
            </a:endParaRPr>
          </a:p>
          <a:p>
            <a:pPr marL="457200" marR="0" lvl="0" indent="-457200" algn="l" defTabSz="914400" rtl="0" eaLnBrk="1" fontAlgn="auto" latinLnBrk="0" hangingPunct="1">
              <a:lnSpc>
                <a:spcPct val="100000"/>
              </a:lnSpc>
              <a:spcBef>
                <a:spcPts val="0"/>
              </a:spcBef>
              <a:spcAft>
                <a:spcPts val="0"/>
              </a:spcAft>
              <a:buClrTx/>
              <a:buSzTx/>
              <a:buFont typeface="Arial"/>
              <a:buChar char="•"/>
              <a:tabLst/>
              <a:defRPr/>
            </a:pPr>
            <a:r>
              <a:rPr kumimoji="0" lang="en-US" sz="3200" b="0" i="0" u="none" strike="noStrike" kern="1200" cap="none" spc="0" normalizeH="0" baseline="0" noProof="0">
                <a:ln>
                  <a:noFill/>
                </a:ln>
                <a:solidFill>
                  <a:srgbClr val="383F7F"/>
                </a:solidFill>
                <a:effectLst/>
                <a:uLnTx/>
                <a:uFillTx/>
                <a:latin typeface="Cambria"/>
                <a:ea typeface="Cambria"/>
                <a:cs typeface="Calibri"/>
              </a:rPr>
              <a:t>Dinner on your own.</a:t>
            </a:r>
            <a:endParaRPr kumimoji="0" lang="en-US" sz="1800" b="0" i="0" u="none" strike="noStrike" kern="1200" cap="none" spc="0" normalizeH="0" baseline="0" noProof="0">
              <a:ln>
                <a:noFill/>
              </a:ln>
              <a:solidFill>
                <a:srgbClr val="000000"/>
              </a:solidFill>
              <a:effectLst/>
              <a:uLnTx/>
              <a:uFillTx/>
              <a:latin typeface="Cambria"/>
              <a:ea typeface="Cambria"/>
              <a:cs typeface="Calibri"/>
            </a:endParaRPr>
          </a:p>
          <a:p>
            <a:pPr marL="457200" marR="0" lvl="0" indent="-457200" algn="l" defTabSz="914400" rtl="0" eaLnBrk="1" fontAlgn="auto" latinLnBrk="0" hangingPunct="1">
              <a:lnSpc>
                <a:spcPct val="100000"/>
              </a:lnSpc>
              <a:spcBef>
                <a:spcPts val="0"/>
              </a:spcBef>
              <a:spcAft>
                <a:spcPts val="0"/>
              </a:spcAft>
              <a:buClrTx/>
              <a:buSzTx/>
              <a:buFont typeface="Arial"/>
              <a:buChar char="•"/>
              <a:tabLst/>
              <a:defRPr/>
            </a:pPr>
            <a:r>
              <a:rPr kumimoji="0" lang="en-US" sz="3200" b="0" i="0" u="none" strike="noStrike" kern="1200" cap="none" spc="0" normalizeH="0" baseline="0" noProof="0">
                <a:ln>
                  <a:noFill/>
                </a:ln>
                <a:solidFill>
                  <a:srgbClr val="383F7F"/>
                </a:solidFill>
                <a:effectLst/>
                <a:uLnTx/>
                <a:uFillTx/>
                <a:latin typeface="Cambria"/>
                <a:ea typeface="Cambria"/>
                <a:cs typeface="Calibri"/>
              </a:rPr>
              <a:t>After huddles: evening reception: 5:30 – 6:30pm.</a:t>
            </a:r>
          </a:p>
        </p:txBody>
      </p:sp>
      <p:sp>
        <p:nvSpPr>
          <p:cNvPr id="4" name="AutoShape 2">
            <a:extLst>
              <a:ext uri="{FF2B5EF4-FFF2-40B4-BE49-F238E27FC236}">
                <a16:creationId xmlns:a16="http://schemas.microsoft.com/office/drawing/2014/main" id="{6B2EE5A6-C42C-1B99-40E4-474DDD1D6AEE}"/>
              </a:ext>
            </a:extLst>
          </p:cNvPr>
          <p:cNvSpPr/>
          <p:nvPr/>
        </p:nvSpPr>
        <p:spPr>
          <a:xfrm flipV="1">
            <a:off x="735129" y="1357765"/>
            <a:ext cx="9052560" cy="0"/>
          </a:xfrm>
          <a:prstGeom prst="line">
            <a:avLst/>
          </a:prstGeom>
          <a:ln w="50800" cap="flat">
            <a:solidFill>
              <a:srgbClr val="C79D4F"/>
            </a:solidFill>
            <a:prstDash val="solid"/>
            <a:headEnd type="none" w="sm" len="sm"/>
            <a:tailEnd type="none" w="sm" len="sm"/>
          </a:ln>
        </p:spPr>
        <p:txBody>
          <a:bodyPr/>
          <a:lstStyle/>
          <a:p>
            <a:endParaRPr lang="en-US" sz="1434">
              <a:latin typeface="Cambria" panose="02040503050406030204" pitchFamily="18" charset="0"/>
              <a:ea typeface="Cambria" panose="02040503050406030204" pitchFamily="18" charset="0"/>
              <a:cs typeface="Calibri"/>
            </a:endParaRPr>
          </a:p>
        </p:txBody>
      </p:sp>
    </p:spTree>
    <p:extLst>
      <p:ext uri="{BB962C8B-B14F-4D97-AF65-F5344CB8AC3E}">
        <p14:creationId xmlns:p14="http://schemas.microsoft.com/office/powerpoint/2010/main" val="114834304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8518"/>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3" name="Freeform 3"/>
          <p:cNvSpPr/>
          <p:nvPr/>
        </p:nvSpPr>
        <p:spPr>
          <a:xfrm>
            <a:off x="0" y="3889945"/>
            <a:ext cx="12192000" cy="4267200"/>
          </a:xfrm>
          <a:custGeom>
            <a:avLst/>
            <a:gdLst/>
            <a:ahLst/>
            <a:cxnLst/>
            <a:rect l="l" t="t" r="r" b="b"/>
            <a:pathLst>
              <a:path w="18288000" h="6400800">
                <a:moveTo>
                  <a:pt x="0" y="0"/>
                </a:moveTo>
                <a:lnTo>
                  <a:pt x="18288000" y="0"/>
                </a:lnTo>
                <a:lnTo>
                  <a:pt x="18288000" y="6400800"/>
                </a:lnTo>
                <a:lnTo>
                  <a:pt x="0" y="6400800"/>
                </a:lnTo>
                <a:lnTo>
                  <a:pt x="0" y="0"/>
                </a:lnTo>
                <a:close/>
              </a:path>
            </a:pathLst>
          </a:custGeom>
          <a:blipFill>
            <a:blip r:embed="rId3"/>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grpSp>
        <p:nvGrpSpPr>
          <p:cNvPr id="4" name="Group 4"/>
          <p:cNvGrpSpPr/>
          <p:nvPr/>
        </p:nvGrpSpPr>
        <p:grpSpPr>
          <a:xfrm>
            <a:off x="237311" y="2041124"/>
            <a:ext cx="4254915" cy="2342239"/>
            <a:chOff x="0" y="0"/>
            <a:chExt cx="1680954" cy="925329"/>
          </a:xfrm>
        </p:grpSpPr>
        <p:sp>
          <p:nvSpPr>
            <p:cNvPr id="5" name="Freeform 5"/>
            <p:cNvSpPr/>
            <p:nvPr/>
          </p:nvSpPr>
          <p:spPr>
            <a:xfrm>
              <a:off x="0" y="0"/>
              <a:ext cx="1680954" cy="925329"/>
            </a:xfrm>
            <a:custGeom>
              <a:avLst/>
              <a:gdLst/>
              <a:ahLst/>
              <a:cxnLst/>
              <a:rect l="l" t="t" r="r" b="b"/>
              <a:pathLst>
                <a:path w="1680954" h="925329">
                  <a:moveTo>
                    <a:pt x="21834" y="0"/>
                  </a:moveTo>
                  <a:lnTo>
                    <a:pt x="1659119" y="0"/>
                  </a:lnTo>
                  <a:cubicBezTo>
                    <a:pt x="1671178" y="0"/>
                    <a:pt x="1680954" y="9776"/>
                    <a:pt x="1680954" y="21834"/>
                  </a:cubicBezTo>
                  <a:lnTo>
                    <a:pt x="1680954" y="903494"/>
                  </a:lnTo>
                  <a:cubicBezTo>
                    <a:pt x="1680954" y="909285"/>
                    <a:pt x="1678653" y="914839"/>
                    <a:pt x="1674559" y="918934"/>
                  </a:cubicBezTo>
                  <a:cubicBezTo>
                    <a:pt x="1670464" y="923028"/>
                    <a:pt x="1664910" y="925329"/>
                    <a:pt x="1659119" y="925329"/>
                  </a:cubicBezTo>
                  <a:lnTo>
                    <a:pt x="21834" y="925329"/>
                  </a:lnTo>
                  <a:cubicBezTo>
                    <a:pt x="16043" y="925329"/>
                    <a:pt x="10490" y="923028"/>
                    <a:pt x="6395" y="918934"/>
                  </a:cubicBezTo>
                  <a:cubicBezTo>
                    <a:pt x="2300" y="914839"/>
                    <a:pt x="0" y="909285"/>
                    <a:pt x="0" y="903494"/>
                  </a:cubicBezTo>
                  <a:lnTo>
                    <a:pt x="0" y="21834"/>
                  </a:lnTo>
                  <a:cubicBezTo>
                    <a:pt x="0" y="16043"/>
                    <a:pt x="2300" y="10490"/>
                    <a:pt x="6395" y="6395"/>
                  </a:cubicBezTo>
                  <a:cubicBezTo>
                    <a:pt x="10490" y="2300"/>
                    <a:pt x="16043" y="0"/>
                    <a:pt x="21834" y="0"/>
                  </a:cubicBezTo>
                  <a:close/>
                </a:path>
              </a:pathLst>
            </a:custGeom>
            <a:solidFill>
              <a:srgbClr val="383F7F"/>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6" name="TextBox 6"/>
            <p:cNvSpPr txBox="1"/>
            <p:nvPr/>
          </p:nvSpPr>
          <p:spPr>
            <a:xfrm>
              <a:off x="0" y="-9525"/>
              <a:ext cx="1680954" cy="934854"/>
            </a:xfrm>
            <a:prstGeom prst="rect">
              <a:avLst/>
            </a:prstGeom>
          </p:spPr>
          <p:txBody>
            <a:bodyPr lIns="33867" tIns="33867" rIns="33867" bIns="33867"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1919"/>
                </a:lnSpc>
              </a:pPr>
              <a:endParaRPr sz="800"/>
            </a:p>
          </p:txBody>
        </p:sp>
      </p:grpSp>
      <p:grpSp>
        <p:nvGrpSpPr>
          <p:cNvPr id="7" name="Group 7"/>
          <p:cNvGrpSpPr/>
          <p:nvPr/>
        </p:nvGrpSpPr>
        <p:grpSpPr>
          <a:xfrm>
            <a:off x="237312" y="159663"/>
            <a:ext cx="9506458" cy="1697871"/>
            <a:chOff x="0" y="0"/>
            <a:chExt cx="3615584" cy="670764"/>
          </a:xfrm>
        </p:grpSpPr>
        <p:sp>
          <p:nvSpPr>
            <p:cNvPr id="8" name="Freeform 8"/>
            <p:cNvSpPr/>
            <p:nvPr/>
          </p:nvSpPr>
          <p:spPr>
            <a:xfrm>
              <a:off x="0" y="0"/>
              <a:ext cx="3615584" cy="670764"/>
            </a:xfrm>
            <a:custGeom>
              <a:avLst/>
              <a:gdLst/>
              <a:ahLst/>
              <a:cxnLst/>
              <a:rect l="l" t="t" r="r" b="b"/>
              <a:pathLst>
                <a:path w="3615584" h="670764">
                  <a:moveTo>
                    <a:pt x="10151" y="0"/>
                  </a:moveTo>
                  <a:lnTo>
                    <a:pt x="3605433" y="0"/>
                  </a:lnTo>
                  <a:cubicBezTo>
                    <a:pt x="3611040" y="0"/>
                    <a:pt x="3615584" y="4545"/>
                    <a:pt x="3615584" y="10151"/>
                  </a:cubicBezTo>
                  <a:lnTo>
                    <a:pt x="3615584" y="660613"/>
                  </a:lnTo>
                  <a:cubicBezTo>
                    <a:pt x="3615584" y="666219"/>
                    <a:pt x="3611040" y="670764"/>
                    <a:pt x="3605433" y="670764"/>
                  </a:cubicBezTo>
                  <a:lnTo>
                    <a:pt x="10151" y="670764"/>
                  </a:lnTo>
                  <a:cubicBezTo>
                    <a:pt x="4545" y="670764"/>
                    <a:pt x="0" y="666219"/>
                    <a:pt x="0" y="660613"/>
                  </a:cubicBezTo>
                  <a:lnTo>
                    <a:pt x="0" y="10151"/>
                  </a:lnTo>
                  <a:cubicBezTo>
                    <a:pt x="0" y="4545"/>
                    <a:pt x="4545" y="0"/>
                    <a:pt x="10151" y="0"/>
                  </a:cubicBezTo>
                  <a:close/>
                </a:path>
              </a:pathLst>
            </a:custGeom>
            <a:solidFill>
              <a:srgbClr val="383F7F"/>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9" name="TextBox 9"/>
            <p:cNvSpPr txBox="1"/>
            <p:nvPr/>
          </p:nvSpPr>
          <p:spPr>
            <a:xfrm>
              <a:off x="0" y="-9525"/>
              <a:ext cx="3615584" cy="680289"/>
            </a:xfrm>
            <a:prstGeom prst="rect">
              <a:avLst/>
            </a:prstGeom>
          </p:spPr>
          <p:txBody>
            <a:bodyPr lIns="33867" tIns="33867" rIns="33867" bIns="33867"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1919"/>
                </a:lnSpc>
              </a:pPr>
              <a:endParaRPr sz="800"/>
            </a:p>
          </p:txBody>
        </p:sp>
      </p:grpSp>
      <p:sp>
        <p:nvSpPr>
          <p:cNvPr id="10" name="TextBox 10"/>
          <p:cNvSpPr txBox="1"/>
          <p:nvPr/>
        </p:nvSpPr>
        <p:spPr>
          <a:xfrm>
            <a:off x="531622" y="502920"/>
            <a:ext cx="9506458" cy="1096326"/>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lnSpc>
                <a:spcPts val="8145"/>
              </a:lnSpc>
            </a:pPr>
            <a:r>
              <a:rPr lang="en-US" sz="9932" b="1">
                <a:solidFill>
                  <a:srgbClr val="FFFFFF"/>
                </a:solidFill>
                <a:latin typeface="Roboto Slab" pitchFamily="2" charset="0"/>
                <a:ea typeface="Roboto Slab" pitchFamily="2" charset="0"/>
                <a:cs typeface="Roboto Slab" pitchFamily="2" charset="0"/>
                <a:sym typeface="Roboto Slab Bold"/>
              </a:rPr>
              <a:t>You’re Invited!</a:t>
            </a:r>
          </a:p>
        </p:txBody>
      </p:sp>
      <p:sp>
        <p:nvSpPr>
          <p:cNvPr id="11" name="TextBox 11"/>
          <p:cNvSpPr txBox="1"/>
          <p:nvPr/>
        </p:nvSpPr>
        <p:spPr>
          <a:xfrm>
            <a:off x="501142" y="2194317"/>
            <a:ext cx="3816858" cy="2047483"/>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lnSpc>
                <a:spcPts val="4065"/>
              </a:lnSpc>
            </a:pPr>
            <a:r>
              <a:rPr lang="en-US" sz="2903" b="1">
                <a:solidFill>
                  <a:srgbClr val="FFFFFF"/>
                </a:solidFill>
                <a:latin typeface="Roboto Slab" pitchFamily="2" charset="0"/>
                <a:ea typeface="Roboto Slab" pitchFamily="2" charset="0"/>
                <a:cs typeface="Roboto Slab" pitchFamily="2" charset="0"/>
                <a:sym typeface="Roboto Slab Bold"/>
              </a:rPr>
              <a:t>Evening Reception</a:t>
            </a:r>
          </a:p>
          <a:p>
            <a:pPr algn="l">
              <a:lnSpc>
                <a:spcPts val="4065"/>
              </a:lnSpc>
            </a:pPr>
            <a:r>
              <a:rPr lang="en-US" sz="2903">
                <a:solidFill>
                  <a:srgbClr val="FFFFFF"/>
                </a:solidFill>
                <a:latin typeface="Roboto Slab" pitchFamily="2" charset="0"/>
                <a:ea typeface="Roboto Slab" pitchFamily="2" charset="0"/>
                <a:cs typeface="Roboto Slab" pitchFamily="2" charset="0"/>
                <a:sym typeface="Roboto Slab"/>
              </a:rPr>
              <a:t>Blue Terrace</a:t>
            </a:r>
          </a:p>
          <a:p>
            <a:pPr algn="l">
              <a:lnSpc>
                <a:spcPts val="4065"/>
              </a:lnSpc>
            </a:pPr>
            <a:r>
              <a:rPr lang="en-US" sz="2903">
                <a:solidFill>
                  <a:srgbClr val="FFFFFF"/>
                </a:solidFill>
                <a:latin typeface="Roboto Slab" pitchFamily="2" charset="0"/>
                <a:ea typeface="Roboto Slab" pitchFamily="2" charset="0"/>
                <a:cs typeface="Roboto Slab" pitchFamily="2" charset="0"/>
                <a:sym typeface="Roboto Slab"/>
              </a:rPr>
              <a:t>5:30 PM - 6:30 PM</a:t>
            </a:r>
          </a:p>
          <a:p>
            <a:pPr algn="l">
              <a:lnSpc>
                <a:spcPts val="4065"/>
              </a:lnSpc>
            </a:pPr>
            <a:r>
              <a:rPr lang="en-US" sz="2903">
                <a:solidFill>
                  <a:srgbClr val="FFFFFF"/>
                </a:solidFill>
                <a:latin typeface="Roboto Slab" pitchFamily="2" charset="0"/>
                <a:ea typeface="Roboto Slab" pitchFamily="2" charset="0"/>
                <a:cs typeface="Roboto Slab" pitchFamily="2" charset="0"/>
                <a:sym typeface="Roboto Slab"/>
              </a:rPr>
              <a:t>Dinner: On your own</a:t>
            </a:r>
          </a:p>
        </p:txBody>
      </p:sp>
    </p:spTree>
    <p:extLst>
      <p:ext uri="{BB962C8B-B14F-4D97-AF65-F5344CB8AC3E}">
        <p14:creationId xmlns:p14="http://schemas.microsoft.com/office/powerpoint/2010/main" val="112688296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43440" b="-78658"/>
            </a:stretch>
          </a:blipFill>
        </p:spPr>
        <p:txBody>
          <a:bodyPr/>
          <a:lstStyle/>
          <a:p>
            <a:pPr defTabSz="609630"/>
            <a:endParaRPr lang="en-US" sz="1200">
              <a:solidFill>
                <a:prstClr val="black"/>
              </a:solidFill>
              <a:latin typeface="Calibri"/>
            </a:endParaRPr>
          </a:p>
        </p:txBody>
      </p:sp>
      <p:grpSp>
        <p:nvGrpSpPr>
          <p:cNvPr id="3" name="Group 3"/>
          <p:cNvGrpSpPr/>
          <p:nvPr/>
        </p:nvGrpSpPr>
        <p:grpSpPr>
          <a:xfrm>
            <a:off x="2751794" y="4185340"/>
            <a:ext cx="6688412" cy="2475424"/>
            <a:chOff x="0" y="0"/>
            <a:chExt cx="2642336" cy="977945"/>
          </a:xfrm>
        </p:grpSpPr>
        <p:sp>
          <p:nvSpPr>
            <p:cNvPr id="4" name="Freeform 4"/>
            <p:cNvSpPr/>
            <p:nvPr/>
          </p:nvSpPr>
          <p:spPr>
            <a:xfrm>
              <a:off x="0" y="0"/>
              <a:ext cx="2642336" cy="977945"/>
            </a:xfrm>
            <a:custGeom>
              <a:avLst/>
              <a:gdLst/>
              <a:ahLst/>
              <a:cxnLst/>
              <a:rect l="l" t="t" r="r" b="b"/>
              <a:pathLst>
                <a:path w="2642336" h="977945">
                  <a:moveTo>
                    <a:pt x="24694" y="0"/>
                  </a:moveTo>
                  <a:lnTo>
                    <a:pt x="2617642" y="0"/>
                  </a:lnTo>
                  <a:cubicBezTo>
                    <a:pt x="2631280" y="0"/>
                    <a:pt x="2642336" y="11056"/>
                    <a:pt x="2642336" y="24694"/>
                  </a:cubicBezTo>
                  <a:lnTo>
                    <a:pt x="2642336" y="953252"/>
                  </a:lnTo>
                  <a:cubicBezTo>
                    <a:pt x="2642336" y="966890"/>
                    <a:pt x="2631280" y="977945"/>
                    <a:pt x="2617642" y="977945"/>
                  </a:cubicBezTo>
                  <a:lnTo>
                    <a:pt x="24694" y="977945"/>
                  </a:lnTo>
                  <a:cubicBezTo>
                    <a:pt x="11056" y="977945"/>
                    <a:pt x="0" y="966890"/>
                    <a:pt x="0" y="953252"/>
                  </a:cubicBezTo>
                  <a:lnTo>
                    <a:pt x="0" y="24694"/>
                  </a:lnTo>
                  <a:cubicBezTo>
                    <a:pt x="0" y="11056"/>
                    <a:pt x="11056" y="0"/>
                    <a:pt x="24694" y="0"/>
                  </a:cubicBezTo>
                  <a:close/>
                </a:path>
              </a:pathLst>
            </a:custGeom>
            <a:solidFill>
              <a:srgbClr val="FFFFFF"/>
            </a:solidFill>
          </p:spPr>
          <p:txBody>
            <a:bodyPr/>
            <a:lstStyle/>
            <a:p>
              <a:pPr defTabSz="609630"/>
              <a:endParaRPr lang="en-US" sz="1200">
                <a:solidFill>
                  <a:prstClr val="black"/>
                </a:solidFill>
                <a:latin typeface="Calibri"/>
              </a:endParaRPr>
            </a:p>
          </p:txBody>
        </p:sp>
        <p:sp>
          <p:nvSpPr>
            <p:cNvPr id="5" name="TextBox 5"/>
            <p:cNvSpPr txBox="1"/>
            <p:nvPr/>
          </p:nvSpPr>
          <p:spPr>
            <a:xfrm>
              <a:off x="0" y="-38100"/>
              <a:ext cx="2642336" cy="1016045"/>
            </a:xfrm>
            <a:prstGeom prst="rect">
              <a:avLst/>
            </a:prstGeom>
          </p:spPr>
          <p:txBody>
            <a:bodyPr lIns="33867" tIns="33867" rIns="33867" bIns="33867" rtlCol="0" anchor="ctr"/>
            <a:lstStyle/>
            <a:p>
              <a:pPr algn="ctr" defTabSz="609630">
                <a:lnSpc>
                  <a:spcPts val="2233"/>
                </a:lnSpc>
              </a:pPr>
              <a:endParaRPr sz="1200">
                <a:solidFill>
                  <a:prstClr val="black"/>
                </a:solidFill>
                <a:latin typeface="Calibri"/>
              </a:endParaRPr>
            </a:p>
          </p:txBody>
        </p:sp>
      </p:grpSp>
      <p:sp>
        <p:nvSpPr>
          <p:cNvPr id="6" name="TextBox 6"/>
          <p:cNvSpPr txBox="1"/>
          <p:nvPr/>
        </p:nvSpPr>
        <p:spPr>
          <a:xfrm>
            <a:off x="2233063" y="4343407"/>
            <a:ext cx="7725875" cy="1094787"/>
          </a:xfrm>
          <a:prstGeom prst="rect">
            <a:avLst/>
          </a:prstGeom>
        </p:spPr>
        <p:txBody>
          <a:bodyPr lIns="0" tIns="0" rIns="0" bIns="0" rtlCol="0" anchor="t">
            <a:spAutoFit/>
          </a:bodyPr>
          <a:lstStyle/>
          <a:p>
            <a:pPr algn="ctr" defTabSz="609630">
              <a:lnSpc>
                <a:spcPts val="5292"/>
              </a:lnSpc>
            </a:pPr>
            <a:r>
              <a:rPr lang="en-US" sz="3780" b="1">
                <a:solidFill>
                  <a:srgbClr val="3585A7"/>
                </a:solidFill>
                <a:latin typeface="Roboto Slab" pitchFamily="2" charset="0"/>
                <a:ea typeface="Roboto Slab" pitchFamily="2" charset="0"/>
                <a:cs typeface="Roboto Slab" pitchFamily="2" charset="0"/>
                <a:sym typeface="Roboto Slab Bold"/>
              </a:rPr>
              <a:t>Team Planning Huddles</a:t>
            </a:r>
          </a:p>
          <a:p>
            <a:pPr algn="ctr" defTabSz="609630">
              <a:lnSpc>
                <a:spcPts val="3473"/>
              </a:lnSpc>
            </a:pPr>
            <a:r>
              <a:rPr lang="en-US" sz="2481">
                <a:solidFill>
                  <a:srgbClr val="3585A7"/>
                </a:solidFill>
                <a:latin typeface="Roboto Slab" pitchFamily="2" charset="0"/>
                <a:ea typeface="Roboto Slab" pitchFamily="2" charset="0"/>
                <a:cs typeface="Roboto Slab" pitchFamily="2" charset="0"/>
                <a:sym typeface="Roboto Slab"/>
              </a:rPr>
              <a:t>Team information available on tables</a:t>
            </a:r>
          </a:p>
        </p:txBody>
      </p:sp>
      <p:sp>
        <p:nvSpPr>
          <p:cNvPr id="7" name="TextBox 7"/>
          <p:cNvSpPr txBox="1"/>
          <p:nvPr/>
        </p:nvSpPr>
        <p:spPr>
          <a:xfrm>
            <a:off x="2233063" y="5786342"/>
            <a:ext cx="7725875" cy="629275"/>
          </a:xfrm>
          <a:prstGeom prst="rect">
            <a:avLst/>
          </a:prstGeom>
        </p:spPr>
        <p:txBody>
          <a:bodyPr lIns="0" tIns="0" rIns="0" bIns="0" rtlCol="0" anchor="t">
            <a:spAutoFit/>
          </a:bodyPr>
          <a:lstStyle/>
          <a:p>
            <a:pPr algn="ctr" defTabSz="609630">
              <a:lnSpc>
                <a:spcPts val="5292"/>
              </a:lnSpc>
            </a:pPr>
            <a:r>
              <a:rPr lang="en-US" sz="3780" b="1">
                <a:solidFill>
                  <a:srgbClr val="3585A7"/>
                </a:solidFill>
                <a:latin typeface="Roboto Slab" pitchFamily="2" charset="0"/>
                <a:ea typeface="Roboto Slab" pitchFamily="2" charset="0"/>
                <a:cs typeface="Roboto Slab" pitchFamily="2" charset="0"/>
                <a:sym typeface="Roboto Slab Bold"/>
              </a:rPr>
              <a:t>4:00 PM - 4:45 PM</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BF0DD1-28CD-FD1A-73CD-28D9534C70BD}"/>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9F66EFCF-D622-3169-CFD4-C4DAFB21DA5E}"/>
              </a:ext>
            </a:extLst>
          </p:cNvPr>
          <p:cNvSpPr txBox="1"/>
          <p:nvPr/>
        </p:nvSpPr>
        <p:spPr>
          <a:xfrm>
            <a:off x="674169" y="690857"/>
            <a:ext cx="8432020" cy="917302"/>
          </a:xfrm>
          <a:prstGeom prst="rect">
            <a:avLst/>
          </a:prstGeom>
        </p:spPr>
        <p:txBody>
          <a:bodyPr wrap="square" lIns="0" tIns="0" rIns="0" bIns="0" rtlCol="0" anchor="t">
            <a:spAutoFit/>
          </a:bodyPr>
          <a:lstStyle/>
          <a:p>
            <a:pPr>
              <a:lnSpc>
                <a:spcPts val="6745"/>
              </a:lnSpc>
              <a:defRPr/>
            </a:pPr>
            <a:r>
              <a:rPr lang="en-US" sz="8000" b="1">
                <a:solidFill>
                  <a:srgbClr val="383F7F"/>
                </a:solidFill>
                <a:latin typeface="Cambria"/>
                <a:ea typeface="Cambria"/>
                <a:cs typeface="Calibri"/>
              </a:rPr>
              <a:t>Thank </a:t>
            </a:r>
            <a:r>
              <a:rPr lang="en-US" sz="8000" b="1">
                <a:solidFill>
                  <a:srgbClr val="BF984D"/>
                </a:solidFill>
                <a:latin typeface="Cambria"/>
                <a:ea typeface="Cambria"/>
                <a:cs typeface="Calibri"/>
              </a:rPr>
              <a:t>You!</a:t>
            </a:r>
            <a:endParaRPr lang="en-US" sz="4000">
              <a:solidFill>
                <a:srgbClr val="BF984D"/>
              </a:solidFill>
            </a:endParaRPr>
          </a:p>
        </p:txBody>
      </p:sp>
      <p:sp>
        <p:nvSpPr>
          <p:cNvPr id="4" name="AutoShape 2">
            <a:extLst>
              <a:ext uri="{FF2B5EF4-FFF2-40B4-BE49-F238E27FC236}">
                <a16:creationId xmlns:a16="http://schemas.microsoft.com/office/drawing/2014/main" id="{C71F8B66-AAD5-BEC8-836A-D8E684A96CD4}"/>
              </a:ext>
            </a:extLst>
          </p:cNvPr>
          <p:cNvSpPr/>
          <p:nvPr/>
        </p:nvSpPr>
        <p:spPr>
          <a:xfrm flipV="1">
            <a:off x="674169" y="1845445"/>
            <a:ext cx="9052560" cy="0"/>
          </a:xfrm>
          <a:prstGeom prst="line">
            <a:avLst/>
          </a:prstGeom>
          <a:ln w="50800" cap="flat">
            <a:solidFill>
              <a:srgbClr val="C79D4F"/>
            </a:solidFill>
            <a:prstDash val="solid"/>
            <a:headEnd type="none" w="sm" len="sm"/>
            <a:tailEnd type="none" w="sm" len="sm"/>
          </a:ln>
        </p:spPr>
        <p:txBody>
          <a:bodyPr/>
          <a:lstStyle/>
          <a:p>
            <a:endParaRPr lang="en-US" sz="1434">
              <a:latin typeface="Cambria" panose="02040503050406030204" pitchFamily="18" charset="0"/>
              <a:ea typeface="Cambria" panose="02040503050406030204" pitchFamily="18" charset="0"/>
              <a:cs typeface="Calibri"/>
            </a:endParaRPr>
          </a:p>
        </p:txBody>
      </p:sp>
      <p:sp>
        <p:nvSpPr>
          <p:cNvPr id="6" name="Freeform 3">
            <a:extLst>
              <a:ext uri="{FF2B5EF4-FFF2-40B4-BE49-F238E27FC236}">
                <a16:creationId xmlns:a16="http://schemas.microsoft.com/office/drawing/2014/main" id="{03916DEC-C9AE-D836-9404-1380E310F3D5}"/>
              </a:ext>
            </a:extLst>
          </p:cNvPr>
          <p:cNvSpPr/>
          <p:nvPr/>
        </p:nvSpPr>
        <p:spPr>
          <a:xfrm>
            <a:off x="3514004" y="2044678"/>
            <a:ext cx="5163992" cy="4566963"/>
          </a:xfrm>
          <a:custGeom>
            <a:avLst/>
            <a:gdLst/>
            <a:ahLst/>
            <a:cxnLst/>
            <a:rect l="l" t="t" r="r" b="b"/>
            <a:pathLst>
              <a:path w="11373108" h="10675684">
                <a:moveTo>
                  <a:pt x="0" y="0"/>
                </a:moveTo>
                <a:lnTo>
                  <a:pt x="11373108" y="0"/>
                </a:lnTo>
                <a:lnTo>
                  <a:pt x="11373108" y="10675684"/>
                </a:lnTo>
                <a:lnTo>
                  <a:pt x="0" y="10675684"/>
                </a:lnTo>
                <a:lnTo>
                  <a:pt x="0" y="0"/>
                </a:lnTo>
                <a:close/>
              </a:path>
            </a:pathLst>
          </a:custGeom>
          <a:blipFill>
            <a:blip r:embed="rId3"/>
            <a:stretch>
              <a:fillRect b="-33166"/>
            </a:stretch>
          </a:blipFill>
        </p:spPr>
        <p:txBody>
          <a:bodyPr/>
          <a:lstStyle/>
          <a:p>
            <a:pPr defTabSz="609630"/>
            <a:endParaRPr lang="en-US" sz="1200">
              <a:solidFill>
                <a:prstClr val="black"/>
              </a:solidFill>
              <a:latin typeface="Calibri"/>
            </a:endParaRPr>
          </a:p>
        </p:txBody>
      </p:sp>
    </p:spTree>
    <p:extLst>
      <p:ext uri="{BB962C8B-B14F-4D97-AF65-F5344CB8AC3E}">
        <p14:creationId xmlns:p14="http://schemas.microsoft.com/office/powerpoint/2010/main" val="2118924696"/>
      </p:ext>
    </p:extLst>
  </p:cSld>
  <p:clrMapOvr>
    <a:masterClrMapping/>
  </p:clrMapOvr>
</p:sld>
</file>

<file path=ppt/theme/theme1.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6D838A97BBDDA64BAFE926C1E1FD1678" ma:contentTypeVersion="18" ma:contentTypeDescription="Create a new document." ma:contentTypeScope="" ma:versionID="ff834d147519dc27d0f4d402f57741c3">
  <xsd:schema xmlns:xsd="http://www.w3.org/2001/XMLSchema" xmlns:xs="http://www.w3.org/2001/XMLSchema" xmlns:p="http://schemas.microsoft.com/office/2006/metadata/properties" xmlns:ns2="6e0e227d-66a9-4839-ac63-1359af84a10b" xmlns:ns3="8ce2d35f-2ec9-40a5-ba4a-a6f38d28ebd2" targetNamespace="http://schemas.microsoft.com/office/2006/metadata/properties" ma:root="true" ma:fieldsID="fadf637937de4b259021aadb570a6b7b" ns2:_="" ns3:_="">
    <xsd:import namespace="6e0e227d-66a9-4839-ac63-1359af84a10b"/>
    <xsd:import namespace="8ce2d35f-2ec9-40a5-ba4a-a6f38d28ebd2"/>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MediaServiceAutoKeyPoints" minOccurs="0"/>
                <xsd:element ref="ns2:MediaServiceKeyPoint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Location"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e0e227d-66a9-4839-ac63-1359af84a10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d6d96783-f69f-464d-b4f6-7e0963237b59"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Location" ma:index="22" nillable="true" ma:displayName="Location" ma:internalName="MediaServiceLocation" ma:readOnly="true">
      <xsd:simpleType>
        <xsd:restriction base="dms:Text"/>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BillingMetadata" ma:index="25"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ce2d35f-2ec9-40a5-ba4a-a6f38d28ebd2"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d47d7bc6-02aa-4c37-be2d-080bd4129dc9}" ma:internalName="TaxCatchAll" ma:showField="CatchAllData" ma:web="8ce2d35f-2ec9-40a5-ba4a-a6f38d28ebd2">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6e0e227d-66a9-4839-ac63-1359af84a10b">
      <Terms xmlns="http://schemas.microsoft.com/office/infopath/2007/PartnerControls"/>
    </lcf76f155ced4ddcb4097134ff3c332f>
    <TaxCatchAll xmlns="8ce2d35f-2ec9-40a5-ba4a-a6f38d28ebd2" xsi:nil="true"/>
  </documentManagement>
</p:properties>
</file>

<file path=customXml/itemProps1.xml><?xml version="1.0" encoding="utf-8"?>
<ds:datastoreItem xmlns:ds="http://schemas.openxmlformats.org/officeDocument/2006/customXml" ds:itemID="{E00AB227-090C-4697-9B4B-3D6E1C9928D5}">
  <ds:schemaRefs>
    <ds:schemaRef ds:uri="http://schemas.microsoft.com/sharepoint/v3/contenttype/forms"/>
  </ds:schemaRefs>
</ds:datastoreItem>
</file>

<file path=customXml/itemProps2.xml><?xml version="1.0" encoding="utf-8"?>
<ds:datastoreItem xmlns:ds="http://schemas.openxmlformats.org/officeDocument/2006/customXml" ds:itemID="{414E1C48-2CC2-4CA5-B432-A7227A7CC19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e0e227d-66a9-4839-ac63-1359af84a10b"/>
    <ds:schemaRef ds:uri="8ce2d35f-2ec9-40a5-ba4a-a6f38d28ebd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666615E-31E1-4830-9177-FDB4849929BB}">
  <ds:schemaRefs>
    <ds:schemaRef ds:uri="http://schemas.microsoft.com/office/2006/metadata/properties"/>
    <ds:schemaRef ds:uri="http://schemas.microsoft.com/office/infopath/2007/PartnerControls"/>
    <ds:schemaRef ds:uri="6e0e227d-66a9-4839-ac63-1359af84a10b"/>
    <ds:schemaRef ds:uri="8ce2d35f-2ec9-40a5-ba4a-a6f38d28ebd2"/>
  </ds:schemaRefs>
</ds:datastoreItem>
</file>

<file path=docProps/app.xml><?xml version="1.0" encoding="utf-8"?>
<Properties xmlns="http://schemas.openxmlformats.org/officeDocument/2006/extended-properties" xmlns:vt="http://schemas.openxmlformats.org/officeDocument/2006/docPropsVTypes">
  <Template>office theme</Template>
  <TotalTime>0</TotalTime>
  <Words>0</Words>
  <Application>Microsoft Office PowerPoint</Application>
  <PresentationFormat>Widescreen</PresentationFormat>
  <Paragraphs>0</Paragraphs>
  <Slides>63</Slides>
  <Notes>61</Notes>
  <HiddenSlides>0</HiddenSlides>
  <MMClips>0</MMClips>
  <ScaleCrop>false</ScaleCrop>
  <HeadingPairs>
    <vt:vector size="4" baseType="variant">
      <vt:variant>
        <vt:lpstr>Theme</vt:lpstr>
      </vt:variant>
      <vt:variant>
        <vt:i4>2</vt:i4>
      </vt:variant>
      <vt:variant>
        <vt:lpstr>Slide Titles</vt:lpstr>
      </vt:variant>
      <vt:variant>
        <vt:i4>63</vt:i4>
      </vt:variant>
    </vt:vector>
  </HeadingPairs>
  <TitlesOfParts>
    <vt:vector size="65" baseType="lpstr">
      <vt:lpstr>2_Office Theme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5</cp:revision>
  <dcterms:created xsi:type="dcterms:W3CDTF">2026-09-29T11:45:09Z</dcterms:created>
  <dcterms:modified xsi:type="dcterms:W3CDTF">2026-09-29T11:46:03Z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0x0101006D838A97BBDDA64BAFE926C1E1FD1678</vt:lpwstr>
  </property>
  <property fmtid="{D5CDD505-2E9C-101B-9397-08002B2CF9AE}" pid="3" name="MediaServiceImageTags">
    <vt:lpwstr/>
  </property>
</Properties>
</file>