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0"/>
  </p:notesMasterIdLst>
  <p:sldIdLst>
    <p:sldId id="1329" r:id="rId5"/>
    <p:sldId id="1319" r:id="rId6"/>
    <p:sldId id="1320" r:id="rId7"/>
    <p:sldId id="1321" r:id="rId8"/>
    <p:sldId id="1322" r:id="rId9"/>
    <p:sldId id="1323" r:id="rId10"/>
    <p:sldId id="1324" r:id="rId11"/>
    <p:sldId id="1325" r:id="rId12"/>
    <p:sldId id="1303" r:id="rId13"/>
    <p:sldId id="1304" r:id="rId14"/>
    <p:sldId id="1305" r:id="rId15"/>
    <p:sldId id="1306" r:id="rId16"/>
    <p:sldId id="1307" r:id="rId17"/>
    <p:sldId id="1308" r:id="rId18"/>
    <p:sldId id="1309" r:id="rId19"/>
    <p:sldId id="1310" r:id="rId20"/>
    <p:sldId id="1311" r:id="rId21"/>
    <p:sldId id="1312" r:id="rId22"/>
    <p:sldId id="1313" r:id="rId23"/>
    <p:sldId id="1314" r:id="rId24"/>
    <p:sldId id="1315" r:id="rId25"/>
    <p:sldId id="1316" r:id="rId26"/>
    <p:sldId id="1317" r:id="rId27"/>
    <p:sldId id="1318" r:id="rId28"/>
    <p:sldId id="27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901060-9619-9803-6B01-A6DFDCCFEF7F}" v="21" dt="2026-09-29T11:33:09.8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50A077-2F96-4C00-A36C-B1E0DF9F43DE}" type="datetimeFigureOut">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ACF6EC-C626-4F3C-A6FC-768D39C1A4B4}" type="slidenum">
              <a:t>‹#›</a:t>
            </a:fld>
            <a:endParaRPr lang="en-US"/>
          </a:p>
        </p:txBody>
      </p:sp>
    </p:spTree>
    <p:extLst>
      <p:ext uri="{BB962C8B-B14F-4D97-AF65-F5344CB8AC3E}">
        <p14:creationId xmlns:p14="http://schemas.microsoft.com/office/powerpoint/2010/main" val="871845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f9dfd711b0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3f9dfd711b0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3f9dfd711b0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g3f9dfd711b0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fb2b72c008_8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g3fb2b72c008_8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h75fab01b0da87d2b_1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h75fab01b0da87d2b_1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h75fab01b0da87d2b_1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 many, SSI is about more than the monthly check – it’s about access to services that support independence and community living.”</a:t>
            </a:r>
            <a:endParaRPr/>
          </a:p>
        </p:txBody>
      </p:sp>
      <p:sp>
        <p:nvSpPr>
          <p:cNvPr id="166" name="Google Shape;166;h75fab01b0da87d2b_1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h75fab01b0da87d2b_1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h75fab01b0da87d2b_1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h75fab01b0da87d2b_1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h75fab01b0da87d2b_1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h75fab01b0da87d2b_1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4 Teams:</a:t>
            </a:r>
            <a:endParaRPr/>
          </a:p>
          <a:p>
            <a:pPr marL="457200" lvl="0" indent="-298450" algn="l" rtl="0">
              <a:spcBef>
                <a:spcPts val="0"/>
              </a:spcBef>
              <a:spcAft>
                <a:spcPts val="0"/>
              </a:spcAft>
              <a:buSzPts val="1100"/>
              <a:buChar char="-"/>
            </a:pPr>
            <a:r>
              <a:rPr lang="en"/>
              <a:t>Build awareness → Social Media</a:t>
            </a:r>
            <a:endParaRPr/>
          </a:p>
          <a:p>
            <a:pPr marL="457200" lvl="0" indent="-298450" algn="l" rtl="0">
              <a:spcBef>
                <a:spcPts val="0"/>
              </a:spcBef>
              <a:spcAft>
                <a:spcPts val="0"/>
              </a:spcAft>
              <a:buSzPts val="1100"/>
              <a:buChar char="-"/>
            </a:pPr>
            <a:r>
              <a:rPr lang="en"/>
              <a:t>Create a Letter Campaign</a:t>
            </a:r>
            <a:endParaRPr/>
          </a:p>
          <a:p>
            <a:pPr marL="457200" lvl="0" indent="-298450" algn="l" rtl="0">
              <a:spcBef>
                <a:spcPts val="0"/>
              </a:spcBef>
              <a:spcAft>
                <a:spcPts val="0"/>
              </a:spcAft>
              <a:buSzPts val="1100"/>
              <a:buChar char="-"/>
            </a:pPr>
            <a:r>
              <a:rPr lang="en"/>
              <a:t>Start a Petition</a:t>
            </a:r>
            <a:endParaRPr/>
          </a:p>
          <a:p>
            <a:pPr marL="457200" lvl="0" indent="-298450" algn="l" rtl="0">
              <a:spcBef>
                <a:spcPts val="0"/>
              </a:spcBef>
              <a:spcAft>
                <a:spcPts val="0"/>
              </a:spcAft>
              <a:buSzPts val="1100"/>
              <a:buChar char="-"/>
            </a:pPr>
            <a:r>
              <a:rPr lang="en"/>
              <a:t>Talk to your legislators</a:t>
            </a:r>
            <a:endParaRPr/>
          </a:p>
        </p:txBody>
      </p:sp>
      <p:sp>
        <p:nvSpPr>
          <p:cNvPr id="190" name="Google Shape;190;h75fab01b0da87d2b_1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fb2acad0c9_9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4 Teams:</a:t>
            </a:r>
            <a:endParaRPr/>
          </a:p>
          <a:p>
            <a:pPr marL="457200" lvl="0" indent="-298450" algn="l" rtl="0">
              <a:spcBef>
                <a:spcPts val="0"/>
              </a:spcBef>
              <a:spcAft>
                <a:spcPts val="0"/>
              </a:spcAft>
              <a:buSzPts val="1100"/>
              <a:buChar char="-"/>
            </a:pPr>
            <a:r>
              <a:rPr lang="en"/>
              <a:t>Build awareness → Social Media</a:t>
            </a:r>
            <a:endParaRPr/>
          </a:p>
          <a:p>
            <a:pPr marL="457200" lvl="0" indent="-298450" algn="l" rtl="0">
              <a:spcBef>
                <a:spcPts val="0"/>
              </a:spcBef>
              <a:spcAft>
                <a:spcPts val="0"/>
              </a:spcAft>
              <a:buSzPts val="1100"/>
              <a:buChar char="-"/>
            </a:pPr>
            <a:r>
              <a:rPr lang="en"/>
              <a:t>Create a Letter Campaign</a:t>
            </a:r>
            <a:endParaRPr/>
          </a:p>
          <a:p>
            <a:pPr marL="457200" lvl="0" indent="-298450" algn="l" rtl="0">
              <a:spcBef>
                <a:spcPts val="0"/>
              </a:spcBef>
              <a:spcAft>
                <a:spcPts val="0"/>
              </a:spcAft>
              <a:buSzPts val="1100"/>
              <a:buChar char="-"/>
            </a:pPr>
            <a:r>
              <a:rPr lang="en"/>
              <a:t>Start a Petition</a:t>
            </a:r>
            <a:endParaRPr/>
          </a:p>
          <a:p>
            <a:pPr marL="457200" lvl="0" indent="-298450" algn="l" rtl="0">
              <a:spcBef>
                <a:spcPts val="0"/>
              </a:spcBef>
              <a:spcAft>
                <a:spcPts val="0"/>
              </a:spcAft>
              <a:buSzPts val="1100"/>
              <a:buChar char="-"/>
            </a:pPr>
            <a:r>
              <a:rPr lang="en"/>
              <a:t>Talk to your legislators</a:t>
            </a:r>
            <a:endParaRPr/>
          </a:p>
        </p:txBody>
      </p:sp>
      <p:sp>
        <p:nvSpPr>
          <p:cNvPr id="198" name="Google Shape;198;g3fb2acad0c9_9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f8b50210d2_1_4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5" name="Google Shape;205;g3f8b50210d2_1_4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h75fab01b0da87d2b_1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None/>
            </a:pPr>
            <a:r>
              <a:rPr lang="en" sz="1200">
                <a:solidFill>
                  <a:schemeClr val="dk1"/>
                </a:solidFill>
                <a:latin typeface="Times New Roman"/>
                <a:ea typeface="Times New Roman"/>
                <a:cs typeface="Times New Roman"/>
                <a:sym typeface="Times New Roman"/>
              </a:rPr>
              <a:t>The federal benefit rate takes an individual to just 75% of the federal poverty line. Several proposals, including the SSI Restoration Act, would boost SSI’s federal benefit rate to ensure SSI provides enough to at least protect its beneficiaries from living below the austere federal poverty line. Such a reform would restore President Nixon’s original intent in signing SSI into law of ensuring older and disabled people do not have to “subsist on below-poverty-level incomes.” And as Congress considers options for Social Security solvency, it would also alleviate pressure on the trust funds.</a:t>
            </a:r>
            <a:endParaRPr/>
          </a:p>
        </p:txBody>
      </p:sp>
      <p:sp>
        <p:nvSpPr>
          <p:cNvPr id="213" name="Google Shape;213;h75fab01b0da87d2b_1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h75fab01b0da87d2b_1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None/>
            </a:pPr>
            <a:r>
              <a:rPr lang="en" sz="1200">
                <a:solidFill>
                  <a:schemeClr val="dk1"/>
                </a:solidFill>
                <a:latin typeface="Times New Roman"/>
                <a:ea typeface="Times New Roman"/>
                <a:cs typeface="Times New Roman"/>
                <a:sym typeface="Times New Roman"/>
              </a:rPr>
              <a:t>The federal benefit rate takes an individual to just 75% of the federal poverty line. Several proposals, including the SSI Restoration Act, would boost SSI’s federal benefit rate to ensure SSI provides enough to at least protect its beneficiaries from living below the austere federal poverty line. Such a reform would restore President Nixon’s original intent in signing SSI into law of ensuring older and disabled people do not have to “subsist on below-poverty-level incomes.” And as Congress considers options for Social Security solvency, it would also alleviate pressure on the trust funds.</a:t>
            </a:r>
            <a:endParaRPr/>
          </a:p>
        </p:txBody>
      </p:sp>
      <p:sp>
        <p:nvSpPr>
          <p:cNvPr id="221" name="Google Shape;221;h75fab01b0da87d2b_1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h75fab01b0da87d2b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9" name="Google Shape;229;h75fab01b0da87d2b_1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h75fab01b0da87d2b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200">
                <a:solidFill>
                  <a:schemeClr val="dk1"/>
                </a:solidFill>
                <a:latin typeface="Times New Roman"/>
                <a:ea typeface="Times New Roman"/>
                <a:cs typeface="Times New Roman"/>
                <a:sym typeface="Times New Roman"/>
              </a:rPr>
              <a:t>The federal benefit rate takes an individual to just 75% of the federal poverty line. Several proposals, including the SSI Restoration Act, would boost SSI’s federal benefit rate to ensure SSI provides enough to at least protect its beneficiaries from living below the outdated federal poverty line. </a:t>
            </a: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1200"/>
              </a:spcAft>
              <a:buClr>
                <a:schemeClr val="dk1"/>
              </a:buClr>
              <a:buSzPts val="1100"/>
              <a:buFont typeface="Arial"/>
              <a:buNone/>
            </a:pPr>
            <a:r>
              <a:rPr lang="en" sz="1200">
                <a:solidFill>
                  <a:schemeClr val="dk1"/>
                </a:solidFill>
                <a:latin typeface="Times New Roman"/>
                <a:ea typeface="Times New Roman"/>
                <a:cs typeface="Times New Roman"/>
                <a:sym typeface="Times New Roman"/>
              </a:rPr>
              <a:t>Such a reform would restore President Nixon’s original intent in signing SSI into law of ensuring older and disabled people do not have to “subsist on below-poverty-level incomes.”</a:t>
            </a:r>
            <a:endParaRPr/>
          </a:p>
        </p:txBody>
      </p:sp>
      <p:sp>
        <p:nvSpPr>
          <p:cNvPr id="237" name="Google Shape;237;h75fab01b0da87d2b_1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h75fab01b0da87d2b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5" name="Google Shape;245;h75fab01b0da87d2b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h75fab01b0da87d2b_1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200">
                <a:solidFill>
                  <a:schemeClr val="dk1"/>
                </a:solidFill>
                <a:latin typeface="Times New Roman"/>
                <a:ea typeface="Times New Roman"/>
                <a:cs typeface="Times New Roman"/>
                <a:sym typeface="Times New Roman"/>
              </a:rPr>
              <a:t>The federal benefit rate takes an individual to just 75% of the federal poverty line. Several proposals, including the SSI Restoration Act, would boost SSI’s federal benefit rate to ensure SSI provides enough to at least protect its beneficiaries from living below the outdated federal poverty line. </a:t>
            </a: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1200"/>
              </a:spcAft>
              <a:buNone/>
            </a:pPr>
            <a:r>
              <a:rPr lang="en" sz="1200">
                <a:solidFill>
                  <a:schemeClr val="dk1"/>
                </a:solidFill>
                <a:latin typeface="Times New Roman"/>
                <a:ea typeface="Times New Roman"/>
                <a:cs typeface="Times New Roman"/>
                <a:sym typeface="Times New Roman"/>
              </a:rPr>
              <a:t>Such a reform would restore President Nixon’s original intent in signing SSI into law of ensuring older and disabled people do not have to “subsist on below-poverty-level incomes.”</a:t>
            </a:r>
            <a:endParaRPr/>
          </a:p>
        </p:txBody>
      </p:sp>
      <p:sp>
        <p:nvSpPr>
          <p:cNvPr id="253" name="Google Shape;253;h75fab01b0da87d2b_1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f9dfd711b0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AutoNum type="arabicPeriod"/>
            </a:pPr>
            <a:r>
              <a:rPr lang="en"/>
              <a:t>Share Your Story</a:t>
            </a:r>
            <a:endParaRPr/>
          </a:p>
          <a:p>
            <a:pPr marL="0" lvl="0" indent="0" algn="l" rtl="0">
              <a:lnSpc>
                <a:spcPct val="142857"/>
              </a:lnSpc>
              <a:spcBef>
                <a:spcPts val="0"/>
              </a:spcBef>
              <a:spcAft>
                <a:spcPts val="0"/>
              </a:spcAft>
              <a:buNone/>
            </a:pPr>
            <a:endParaRPr sz="1050">
              <a:solidFill>
                <a:schemeClr val="dk1"/>
              </a:solidFill>
            </a:endParaRPr>
          </a:p>
          <a:p>
            <a:pPr marL="0" lvl="0" indent="0" algn="l" rtl="0">
              <a:lnSpc>
                <a:spcPct val="142857"/>
              </a:lnSpc>
              <a:spcBef>
                <a:spcPts val="0"/>
              </a:spcBef>
              <a:spcAft>
                <a:spcPts val="0"/>
              </a:spcAft>
              <a:buNone/>
            </a:pPr>
            <a:r>
              <a:rPr lang="en" sz="1050">
                <a:solidFill>
                  <a:schemeClr val="dk1"/>
                </a:solidFill>
              </a:rPr>
              <a:t>Explain how SSI rules affect daily life.</a:t>
            </a:r>
            <a:endParaRPr sz="1050">
              <a:solidFill>
                <a:schemeClr val="dk1"/>
              </a:solidFill>
            </a:endParaRPr>
          </a:p>
          <a:p>
            <a:pPr marL="0" lvl="0" indent="0" algn="l" rtl="0">
              <a:lnSpc>
                <a:spcPct val="142857"/>
              </a:lnSpc>
              <a:spcBef>
                <a:spcPts val="0"/>
              </a:spcBef>
              <a:spcAft>
                <a:spcPts val="0"/>
              </a:spcAft>
              <a:buNone/>
            </a:pPr>
            <a:r>
              <a:rPr lang="en" sz="1050">
                <a:solidFill>
                  <a:schemeClr val="dk1"/>
                </a:solidFill>
              </a:rPr>
              <a:t>Describe challenges caused by asset limits, work disincentives, marriage penalties, or reporting requirements.</a:t>
            </a:r>
            <a:endParaRPr sz="1050">
              <a:solidFill>
                <a:schemeClr val="dk1"/>
              </a:solidFill>
            </a:endParaRPr>
          </a:p>
          <a:p>
            <a:pPr marL="0" lvl="0" indent="0" algn="l" rtl="0">
              <a:spcBef>
                <a:spcPts val="0"/>
              </a:spcBef>
              <a:spcAft>
                <a:spcPts val="0"/>
              </a:spcAft>
              <a:buNone/>
            </a:pPr>
            <a:endParaRPr/>
          </a:p>
          <a:p>
            <a:pPr marL="457200" lvl="0" indent="-298450" algn="l" rtl="0">
              <a:spcBef>
                <a:spcPts val="0"/>
              </a:spcBef>
              <a:spcAft>
                <a:spcPts val="0"/>
              </a:spcAft>
              <a:buSzPts val="1100"/>
              <a:buAutoNum type="arabicPeriod"/>
            </a:pPr>
            <a:r>
              <a:rPr lang="en"/>
              <a:t>Engage your MoC</a:t>
            </a:r>
            <a:endParaRPr/>
          </a:p>
          <a:p>
            <a:pPr marL="0" lvl="0" indent="0" algn="l" rtl="0">
              <a:spcBef>
                <a:spcPts val="0"/>
              </a:spcBef>
              <a:spcAft>
                <a:spcPts val="0"/>
              </a:spcAft>
              <a:buNone/>
            </a:pPr>
            <a:endParaRPr/>
          </a:p>
          <a:p>
            <a:pPr marL="0" lvl="0" indent="0" algn="l" rtl="0">
              <a:lnSpc>
                <a:spcPct val="142857"/>
              </a:lnSpc>
              <a:spcBef>
                <a:spcPts val="0"/>
              </a:spcBef>
              <a:spcAft>
                <a:spcPts val="0"/>
              </a:spcAft>
              <a:buClr>
                <a:schemeClr val="dk1"/>
              </a:buClr>
              <a:buSzPts val="1050"/>
              <a:buFont typeface="Arial"/>
              <a:buNone/>
            </a:pPr>
            <a:r>
              <a:rPr lang="en" sz="1050">
                <a:solidFill>
                  <a:schemeClr val="dk1"/>
                </a:solidFill>
              </a:rPr>
              <a:t>Schedule meetings with district and state offices.</a:t>
            </a:r>
            <a:endParaRPr sz="1050">
              <a:solidFill>
                <a:schemeClr val="dk1"/>
              </a:solidFill>
            </a:endParaRPr>
          </a:p>
          <a:p>
            <a:pPr marL="0" lvl="0" indent="0" algn="l" rtl="0">
              <a:lnSpc>
                <a:spcPct val="142857"/>
              </a:lnSpc>
              <a:spcBef>
                <a:spcPts val="0"/>
              </a:spcBef>
              <a:spcAft>
                <a:spcPts val="0"/>
              </a:spcAft>
              <a:buClr>
                <a:schemeClr val="dk1"/>
              </a:buClr>
              <a:buSzPts val="1050"/>
              <a:buFont typeface="Arial"/>
              <a:buNone/>
            </a:pPr>
            <a:r>
              <a:rPr lang="en" sz="1050">
                <a:solidFill>
                  <a:schemeClr val="dk1"/>
                </a:solidFill>
              </a:rPr>
              <a:t>Attend town halls and community events.</a:t>
            </a:r>
            <a:endParaRPr sz="1050">
              <a:solidFill>
                <a:schemeClr val="dk1"/>
              </a:solidFill>
            </a:endParaRPr>
          </a:p>
          <a:p>
            <a:pPr marL="0" lvl="0" indent="0" algn="l" rtl="0">
              <a:spcBef>
                <a:spcPts val="0"/>
              </a:spcBef>
              <a:spcAft>
                <a:spcPts val="0"/>
              </a:spcAft>
              <a:buNone/>
            </a:pPr>
            <a:endParaRPr/>
          </a:p>
          <a:p>
            <a:pPr marL="457200" lvl="0" indent="-298450" algn="l" rtl="0">
              <a:spcBef>
                <a:spcPts val="0"/>
              </a:spcBef>
              <a:spcAft>
                <a:spcPts val="0"/>
              </a:spcAft>
              <a:buSzPts val="1100"/>
              <a:buAutoNum type="arabicPeriod"/>
            </a:pPr>
            <a:r>
              <a:rPr lang="en"/>
              <a:t>Use Grassroots Advocacy</a:t>
            </a:r>
            <a:endParaRPr/>
          </a:p>
          <a:p>
            <a:pPr marL="0" lvl="0" indent="0" algn="l" rtl="0">
              <a:spcBef>
                <a:spcPts val="0"/>
              </a:spcBef>
              <a:spcAft>
                <a:spcPts val="0"/>
              </a:spcAft>
              <a:buNone/>
            </a:pPr>
            <a:endParaRPr/>
          </a:p>
          <a:p>
            <a:pPr marL="0" lvl="0" indent="0" algn="l" rtl="0">
              <a:lnSpc>
                <a:spcPct val="142857"/>
              </a:lnSpc>
              <a:spcBef>
                <a:spcPts val="0"/>
              </a:spcBef>
              <a:spcAft>
                <a:spcPts val="0"/>
              </a:spcAft>
              <a:buClr>
                <a:schemeClr val="dk1"/>
              </a:buClr>
              <a:buSzPts val="1050"/>
              <a:buFont typeface="Arial"/>
              <a:buNone/>
            </a:pPr>
            <a:r>
              <a:rPr lang="en" sz="1050">
                <a:solidFill>
                  <a:schemeClr val="dk1"/>
                </a:solidFill>
              </a:rPr>
              <a:t>Call congressional offices.</a:t>
            </a:r>
            <a:endParaRPr sz="1050">
              <a:solidFill>
                <a:schemeClr val="dk1"/>
              </a:solidFill>
            </a:endParaRPr>
          </a:p>
          <a:p>
            <a:pPr marL="0" lvl="0" indent="0" algn="l" rtl="0">
              <a:lnSpc>
                <a:spcPct val="142857"/>
              </a:lnSpc>
              <a:spcBef>
                <a:spcPts val="0"/>
              </a:spcBef>
              <a:spcAft>
                <a:spcPts val="0"/>
              </a:spcAft>
              <a:buClr>
                <a:schemeClr val="dk1"/>
              </a:buClr>
              <a:buSzPts val="1050"/>
              <a:buFont typeface="Arial"/>
              <a:buNone/>
            </a:pPr>
            <a:r>
              <a:rPr lang="en" sz="1050">
                <a:solidFill>
                  <a:schemeClr val="dk1"/>
                </a:solidFill>
              </a:rPr>
              <a:t>Send emails and letters.</a:t>
            </a:r>
            <a:endParaRPr sz="1050">
              <a:solidFill>
                <a:schemeClr val="dk1"/>
              </a:solidFill>
            </a:endParaRPr>
          </a:p>
          <a:p>
            <a:pPr marL="0" lvl="0" indent="0" algn="l" rtl="0">
              <a:spcBef>
                <a:spcPts val="0"/>
              </a:spcBef>
              <a:spcAft>
                <a:spcPts val="0"/>
              </a:spcAft>
              <a:buNone/>
            </a:pPr>
            <a:endParaRPr/>
          </a:p>
          <a:p>
            <a:pPr marL="457200" lvl="0" indent="-298450" algn="l" rtl="0">
              <a:spcBef>
                <a:spcPts val="0"/>
              </a:spcBef>
              <a:spcAft>
                <a:spcPts val="0"/>
              </a:spcAft>
              <a:buSzPts val="1100"/>
              <a:buAutoNum type="arabicPeriod"/>
            </a:pPr>
            <a:r>
              <a:rPr lang="en"/>
              <a:t>Partner w/ Advocacy Orgs</a:t>
            </a:r>
            <a:endParaRPr/>
          </a:p>
          <a:p>
            <a:pPr marL="0" lvl="0" indent="0" algn="l" rtl="0">
              <a:spcBef>
                <a:spcPts val="0"/>
              </a:spcBef>
              <a:spcAft>
                <a:spcPts val="0"/>
              </a:spcAft>
              <a:buNone/>
            </a:pPr>
            <a:endParaRPr/>
          </a:p>
          <a:p>
            <a:pPr marL="0" lvl="0" indent="0" algn="l" rtl="0">
              <a:lnSpc>
                <a:spcPct val="142857"/>
              </a:lnSpc>
              <a:spcBef>
                <a:spcPts val="0"/>
              </a:spcBef>
              <a:spcAft>
                <a:spcPts val="0"/>
              </a:spcAft>
              <a:buClr>
                <a:schemeClr val="dk1"/>
              </a:buClr>
              <a:buSzPts val="1050"/>
              <a:buFont typeface="Arial"/>
              <a:buNone/>
            </a:pPr>
            <a:r>
              <a:rPr lang="en" sz="1050">
                <a:solidFill>
                  <a:schemeClr val="dk1"/>
                </a:solidFill>
              </a:rPr>
              <a:t>Join disability advocacy networks.</a:t>
            </a:r>
            <a:endParaRPr sz="1050">
              <a:solidFill>
                <a:schemeClr val="dk1"/>
              </a:solidFill>
            </a:endParaRPr>
          </a:p>
          <a:p>
            <a:pPr marL="0" lvl="0" indent="0" algn="l" rtl="0">
              <a:lnSpc>
                <a:spcPct val="142857"/>
              </a:lnSpc>
              <a:spcBef>
                <a:spcPts val="0"/>
              </a:spcBef>
              <a:spcAft>
                <a:spcPts val="0"/>
              </a:spcAft>
              <a:buNone/>
            </a:pPr>
            <a:r>
              <a:rPr lang="en" sz="1050">
                <a:solidFill>
                  <a:schemeClr val="dk1"/>
                </a:solidFill>
              </a:rPr>
              <a:t>Work with national, state, and local organizations.</a:t>
            </a:r>
            <a:endParaRPr/>
          </a:p>
        </p:txBody>
      </p:sp>
      <p:sp>
        <p:nvSpPr>
          <p:cNvPr id="261" name="Google Shape;261;g3f9dfd711b0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9/29/2026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2.png"/><Relationship Id="rId7"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3" name="Group 3"/>
          <p:cNvGrpSpPr/>
          <p:nvPr/>
        </p:nvGrpSpPr>
        <p:grpSpPr>
          <a:xfrm>
            <a:off x="106849" y="306072"/>
            <a:ext cx="11978302" cy="1707641"/>
            <a:chOff x="0" y="0"/>
            <a:chExt cx="4732169" cy="674624"/>
          </a:xfrm>
        </p:grpSpPr>
        <p:sp>
          <p:nvSpPr>
            <p:cNvPr id="4" name="Freeform 4"/>
            <p:cNvSpPr/>
            <p:nvPr/>
          </p:nvSpPr>
          <p:spPr>
            <a:xfrm>
              <a:off x="0" y="0"/>
              <a:ext cx="4732169" cy="674624"/>
            </a:xfrm>
            <a:custGeom>
              <a:avLst/>
              <a:gdLst/>
              <a:ahLst/>
              <a:cxnLst/>
              <a:rect l="l" t="t" r="r" b="b"/>
              <a:pathLst>
                <a:path w="4732169" h="674624">
                  <a:moveTo>
                    <a:pt x="13788" y="0"/>
                  </a:moveTo>
                  <a:lnTo>
                    <a:pt x="4718381" y="0"/>
                  </a:lnTo>
                  <a:cubicBezTo>
                    <a:pt x="4725996" y="0"/>
                    <a:pt x="4732169" y="6173"/>
                    <a:pt x="4732169" y="13788"/>
                  </a:cubicBezTo>
                  <a:lnTo>
                    <a:pt x="4732169" y="660835"/>
                  </a:lnTo>
                  <a:cubicBezTo>
                    <a:pt x="4732169" y="668451"/>
                    <a:pt x="4725996" y="674624"/>
                    <a:pt x="4718381" y="674624"/>
                  </a:cubicBezTo>
                  <a:lnTo>
                    <a:pt x="13788" y="674624"/>
                  </a:lnTo>
                  <a:cubicBezTo>
                    <a:pt x="6173" y="674624"/>
                    <a:pt x="0" y="668451"/>
                    <a:pt x="0" y="660835"/>
                  </a:cubicBezTo>
                  <a:lnTo>
                    <a:pt x="0" y="13788"/>
                  </a:lnTo>
                  <a:cubicBezTo>
                    <a:pt x="0" y="6173"/>
                    <a:pt x="6173" y="0"/>
                    <a:pt x="13788" y="0"/>
                  </a:cubicBezTo>
                  <a:close/>
                </a:path>
              </a:pathLst>
            </a:custGeom>
            <a:solidFill>
              <a:srgbClr val="383F7F"/>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TextBox 5"/>
            <p:cNvSpPr txBox="1"/>
            <p:nvPr/>
          </p:nvSpPr>
          <p:spPr>
            <a:xfrm>
              <a:off x="0" y="-38100"/>
              <a:ext cx="4732169" cy="712724"/>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233"/>
                </a:lnSpc>
              </a:pPr>
              <a:endParaRPr sz="800"/>
            </a:p>
          </p:txBody>
        </p:sp>
      </p:grpSp>
      <p:sp>
        <p:nvSpPr>
          <p:cNvPr id="6" name="TextBox 6"/>
          <p:cNvSpPr txBox="1"/>
          <p:nvPr/>
        </p:nvSpPr>
        <p:spPr>
          <a:xfrm>
            <a:off x="414191" y="327979"/>
            <a:ext cx="11363619" cy="147912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5973"/>
              </a:lnSpc>
            </a:pPr>
            <a:r>
              <a:rPr lang="en-US" sz="4266" b="1" dirty="0">
                <a:solidFill>
                  <a:srgbClr val="FFFFFF"/>
                </a:solidFill>
                <a:latin typeface="Roboto Slab" pitchFamily="2" charset="0"/>
                <a:ea typeface="Roboto Slab" pitchFamily="2" charset="0"/>
                <a:cs typeface="Roboto Slab" pitchFamily="2" charset="0"/>
                <a:sym typeface="Roboto Slab Bold"/>
              </a:rPr>
              <a:t>Modernizing SSI: Asset Limits, Income Limits, and Policy Reform</a:t>
            </a:r>
          </a:p>
        </p:txBody>
      </p:sp>
      <p:grpSp>
        <p:nvGrpSpPr>
          <p:cNvPr id="7" name="Group 7"/>
          <p:cNvGrpSpPr/>
          <p:nvPr/>
        </p:nvGrpSpPr>
        <p:grpSpPr>
          <a:xfrm>
            <a:off x="2321026" y="2142653"/>
            <a:ext cx="3162446" cy="3948181"/>
            <a:chOff x="0" y="0"/>
            <a:chExt cx="1127854" cy="1408078"/>
          </a:xfrm>
        </p:grpSpPr>
        <p:sp>
          <p:nvSpPr>
            <p:cNvPr id="8" name="Freeform 8"/>
            <p:cNvSpPr/>
            <p:nvPr/>
          </p:nvSpPr>
          <p:spPr>
            <a:xfrm>
              <a:off x="0" y="0"/>
              <a:ext cx="1127854" cy="1408078"/>
            </a:xfrm>
            <a:custGeom>
              <a:avLst/>
              <a:gdLst/>
              <a:ahLst/>
              <a:cxnLst/>
              <a:rect l="l" t="t" r="r" b="b"/>
              <a:pathLst>
                <a:path w="1127854" h="1408078">
                  <a:moveTo>
                    <a:pt x="75074" y="0"/>
                  </a:moveTo>
                  <a:lnTo>
                    <a:pt x="1052779" y="0"/>
                  </a:lnTo>
                  <a:cubicBezTo>
                    <a:pt x="1094242" y="0"/>
                    <a:pt x="1127854" y="33612"/>
                    <a:pt x="1127854" y="75074"/>
                  </a:cubicBezTo>
                  <a:lnTo>
                    <a:pt x="1127854" y="1333003"/>
                  </a:lnTo>
                  <a:cubicBezTo>
                    <a:pt x="1127854" y="1374466"/>
                    <a:pt x="1094242" y="1408078"/>
                    <a:pt x="1052779" y="1408078"/>
                  </a:cubicBezTo>
                  <a:lnTo>
                    <a:pt x="75074" y="1408078"/>
                  </a:lnTo>
                  <a:cubicBezTo>
                    <a:pt x="33612" y="1408078"/>
                    <a:pt x="0" y="1374466"/>
                    <a:pt x="0" y="1333003"/>
                  </a:cubicBezTo>
                  <a:lnTo>
                    <a:pt x="0" y="75074"/>
                  </a:lnTo>
                  <a:cubicBezTo>
                    <a:pt x="0" y="33612"/>
                    <a:pt x="33612" y="0"/>
                    <a:pt x="75074" y="0"/>
                  </a:cubicBezTo>
                  <a:close/>
                </a:path>
              </a:pathLst>
            </a:custGeom>
            <a:blipFill>
              <a:blip r:embed="rId3"/>
              <a:stretch>
                <a:fillRect l="-12422" r="-12422"/>
              </a:stretch>
            </a:blipFill>
            <a:ln w="95250" cap="rnd">
              <a:solidFill>
                <a:srgbClr val="FFFFFF"/>
              </a:solid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grpSp>
        <p:nvGrpSpPr>
          <p:cNvPr id="9" name="Group 9"/>
          <p:cNvGrpSpPr/>
          <p:nvPr/>
        </p:nvGrpSpPr>
        <p:grpSpPr>
          <a:xfrm>
            <a:off x="6708529" y="2142653"/>
            <a:ext cx="3162446" cy="3948181"/>
            <a:chOff x="0" y="0"/>
            <a:chExt cx="1127854" cy="1408078"/>
          </a:xfrm>
        </p:grpSpPr>
        <p:sp>
          <p:nvSpPr>
            <p:cNvPr id="10" name="Freeform 10"/>
            <p:cNvSpPr/>
            <p:nvPr/>
          </p:nvSpPr>
          <p:spPr>
            <a:xfrm>
              <a:off x="0" y="0"/>
              <a:ext cx="1127854" cy="1408078"/>
            </a:xfrm>
            <a:custGeom>
              <a:avLst/>
              <a:gdLst/>
              <a:ahLst/>
              <a:cxnLst/>
              <a:rect l="l" t="t" r="r" b="b"/>
              <a:pathLst>
                <a:path w="1127854" h="1408078">
                  <a:moveTo>
                    <a:pt x="75074" y="0"/>
                  </a:moveTo>
                  <a:lnTo>
                    <a:pt x="1052779" y="0"/>
                  </a:lnTo>
                  <a:cubicBezTo>
                    <a:pt x="1094242" y="0"/>
                    <a:pt x="1127854" y="33612"/>
                    <a:pt x="1127854" y="75074"/>
                  </a:cubicBezTo>
                  <a:lnTo>
                    <a:pt x="1127854" y="1333003"/>
                  </a:lnTo>
                  <a:cubicBezTo>
                    <a:pt x="1127854" y="1374466"/>
                    <a:pt x="1094242" y="1408078"/>
                    <a:pt x="1052779" y="1408078"/>
                  </a:cubicBezTo>
                  <a:lnTo>
                    <a:pt x="75074" y="1408078"/>
                  </a:lnTo>
                  <a:cubicBezTo>
                    <a:pt x="33612" y="1408078"/>
                    <a:pt x="0" y="1374466"/>
                    <a:pt x="0" y="1333003"/>
                  </a:cubicBezTo>
                  <a:lnTo>
                    <a:pt x="0" y="75074"/>
                  </a:lnTo>
                  <a:cubicBezTo>
                    <a:pt x="0" y="33612"/>
                    <a:pt x="33612" y="0"/>
                    <a:pt x="75074" y="0"/>
                  </a:cubicBezTo>
                  <a:close/>
                </a:path>
              </a:pathLst>
            </a:custGeom>
            <a:blipFill>
              <a:blip r:embed="rId4"/>
              <a:stretch>
                <a:fillRect t="-362" b="-19785"/>
              </a:stretch>
            </a:blipFill>
            <a:ln w="95250" cap="rnd">
              <a:solidFill>
                <a:srgbClr val="FFFFFF"/>
              </a:solid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grpSp>
        <p:nvGrpSpPr>
          <p:cNvPr id="11" name="Group 11"/>
          <p:cNvGrpSpPr/>
          <p:nvPr/>
        </p:nvGrpSpPr>
        <p:grpSpPr>
          <a:xfrm>
            <a:off x="6142450" y="5568429"/>
            <a:ext cx="4294603" cy="1044809"/>
            <a:chOff x="0" y="0"/>
            <a:chExt cx="1696634" cy="412764"/>
          </a:xfrm>
        </p:grpSpPr>
        <p:sp>
          <p:nvSpPr>
            <p:cNvPr id="12" name="Freeform 12"/>
            <p:cNvSpPr/>
            <p:nvPr/>
          </p:nvSpPr>
          <p:spPr>
            <a:xfrm>
              <a:off x="0" y="0"/>
              <a:ext cx="1696633" cy="412764"/>
            </a:xfrm>
            <a:custGeom>
              <a:avLst/>
              <a:gdLst/>
              <a:ahLst/>
              <a:cxnLst/>
              <a:rect l="l" t="t" r="r" b="b"/>
              <a:pathLst>
                <a:path w="1696633" h="412764">
                  <a:moveTo>
                    <a:pt x="38458" y="0"/>
                  </a:moveTo>
                  <a:lnTo>
                    <a:pt x="1658176" y="0"/>
                  </a:lnTo>
                  <a:cubicBezTo>
                    <a:pt x="1679415" y="0"/>
                    <a:pt x="1696633" y="17218"/>
                    <a:pt x="1696633" y="38458"/>
                  </a:cubicBezTo>
                  <a:lnTo>
                    <a:pt x="1696633" y="374306"/>
                  </a:lnTo>
                  <a:cubicBezTo>
                    <a:pt x="1696633" y="395546"/>
                    <a:pt x="1679415" y="412764"/>
                    <a:pt x="1658176" y="412764"/>
                  </a:cubicBezTo>
                  <a:lnTo>
                    <a:pt x="38458" y="412764"/>
                  </a:lnTo>
                  <a:cubicBezTo>
                    <a:pt x="17218" y="412764"/>
                    <a:pt x="0" y="395546"/>
                    <a:pt x="0" y="374306"/>
                  </a:cubicBezTo>
                  <a:lnTo>
                    <a:pt x="0" y="38458"/>
                  </a:lnTo>
                  <a:cubicBezTo>
                    <a:pt x="0" y="17218"/>
                    <a:pt x="17218" y="0"/>
                    <a:pt x="38458" y="0"/>
                  </a:cubicBezTo>
                  <a:close/>
                </a:path>
              </a:pathLst>
            </a:custGeom>
            <a:solidFill>
              <a:srgbClr val="383F7F"/>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TextBox 13"/>
            <p:cNvSpPr txBox="1"/>
            <p:nvPr/>
          </p:nvSpPr>
          <p:spPr>
            <a:xfrm>
              <a:off x="0" y="-38100"/>
              <a:ext cx="1696634" cy="450864"/>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233"/>
                </a:lnSpc>
              </a:pPr>
              <a:endParaRPr sz="800"/>
            </a:p>
          </p:txBody>
        </p:sp>
      </p:grpSp>
      <p:grpSp>
        <p:nvGrpSpPr>
          <p:cNvPr id="14" name="Group 14"/>
          <p:cNvGrpSpPr/>
          <p:nvPr/>
        </p:nvGrpSpPr>
        <p:grpSpPr>
          <a:xfrm>
            <a:off x="2081303" y="5568429"/>
            <a:ext cx="3641891" cy="1044809"/>
            <a:chOff x="0" y="0"/>
            <a:chExt cx="1438772" cy="412764"/>
          </a:xfrm>
        </p:grpSpPr>
        <p:sp>
          <p:nvSpPr>
            <p:cNvPr id="15" name="Freeform 15"/>
            <p:cNvSpPr/>
            <p:nvPr/>
          </p:nvSpPr>
          <p:spPr>
            <a:xfrm>
              <a:off x="0" y="0"/>
              <a:ext cx="1438772" cy="412764"/>
            </a:xfrm>
            <a:custGeom>
              <a:avLst/>
              <a:gdLst/>
              <a:ahLst/>
              <a:cxnLst/>
              <a:rect l="l" t="t" r="r" b="b"/>
              <a:pathLst>
                <a:path w="1438772" h="412764">
                  <a:moveTo>
                    <a:pt x="45350" y="0"/>
                  </a:moveTo>
                  <a:lnTo>
                    <a:pt x="1393421" y="0"/>
                  </a:lnTo>
                  <a:cubicBezTo>
                    <a:pt x="1405449" y="0"/>
                    <a:pt x="1416984" y="4778"/>
                    <a:pt x="1425489" y="13283"/>
                  </a:cubicBezTo>
                  <a:cubicBezTo>
                    <a:pt x="1433994" y="21788"/>
                    <a:pt x="1438772" y="33323"/>
                    <a:pt x="1438772" y="45350"/>
                  </a:cubicBezTo>
                  <a:lnTo>
                    <a:pt x="1438772" y="367414"/>
                  </a:lnTo>
                  <a:cubicBezTo>
                    <a:pt x="1438772" y="392460"/>
                    <a:pt x="1418468" y="412764"/>
                    <a:pt x="1393421" y="412764"/>
                  </a:cubicBezTo>
                  <a:lnTo>
                    <a:pt x="45350" y="412764"/>
                  </a:lnTo>
                  <a:cubicBezTo>
                    <a:pt x="33323" y="412764"/>
                    <a:pt x="21788" y="407986"/>
                    <a:pt x="13283" y="399481"/>
                  </a:cubicBezTo>
                  <a:cubicBezTo>
                    <a:pt x="4778" y="390977"/>
                    <a:pt x="0" y="379442"/>
                    <a:pt x="0" y="367414"/>
                  </a:cubicBezTo>
                  <a:lnTo>
                    <a:pt x="0" y="45350"/>
                  </a:lnTo>
                  <a:cubicBezTo>
                    <a:pt x="0" y="33323"/>
                    <a:pt x="4778" y="21788"/>
                    <a:pt x="13283" y="13283"/>
                  </a:cubicBezTo>
                  <a:cubicBezTo>
                    <a:pt x="21788" y="4778"/>
                    <a:pt x="33323" y="0"/>
                    <a:pt x="45350" y="0"/>
                  </a:cubicBezTo>
                  <a:close/>
                </a:path>
              </a:pathLst>
            </a:custGeom>
            <a:solidFill>
              <a:srgbClr val="383F7F"/>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6" name="TextBox 16"/>
            <p:cNvSpPr txBox="1"/>
            <p:nvPr/>
          </p:nvSpPr>
          <p:spPr>
            <a:xfrm>
              <a:off x="0" y="-38100"/>
              <a:ext cx="1438772" cy="450864"/>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233"/>
                </a:lnSpc>
              </a:pPr>
              <a:endParaRPr sz="800"/>
            </a:p>
          </p:txBody>
        </p:sp>
      </p:grpSp>
      <p:sp>
        <p:nvSpPr>
          <p:cNvPr id="17" name="TextBox 17"/>
          <p:cNvSpPr txBox="1"/>
          <p:nvPr/>
        </p:nvSpPr>
        <p:spPr>
          <a:xfrm>
            <a:off x="2205662" y="5685102"/>
            <a:ext cx="3393173" cy="76599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545"/>
              </a:lnSpc>
            </a:pPr>
            <a:r>
              <a:rPr lang="en-US" sz="1817" b="1">
                <a:solidFill>
                  <a:srgbClr val="FFFFFF"/>
                </a:solidFill>
                <a:latin typeface="Roboto Slab" pitchFamily="2" charset="0"/>
                <a:ea typeface="Roboto Slab" pitchFamily="2" charset="0"/>
                <a:cs typeface="Roboto Slab" pitchFamily="2" charset="0"/>
                <a:sym typeface="Roboto Slab Bold"/>
              </a:rPr>
              <a:t>Rebecca D. Vallas</a:t>
            </a:r>
          </a:p>
          <a:p>
            <a:pPr algn="ctr">
              <a:lnSpc>
                <a:spcPts val="1802"/>
              </a:lnSpc>
            </a:pPr>
            <a:r>
              <a:rPr lang="en-US" sz="1287">
                <a:solidFill>
                  <a:srgbClr val="FFFFFF"/>
                </a:solidFill>
                <a:latin typeface="Roboto Slab" pitchFamily="2" charset="0"/>
                <a:ea typeface="Roboto Slab" pitchFamily="2" charset="0"/>
                <a:cs typeface="Roboto Slab" pitchFamily="2" charset="0"/>
                <a:sym typeface="Roboto Slab"/>
              </a:rPr>
              <a:t>Chief Executive Officer, National Academy of Social Insurance (NASI)</a:t>
            </a:r>
          </a:p>
        </p:txBody>
      </p:sp>
      <p:sp>
        <p:nvSpPr>
          <p:cNvPr id="18" name="TextBox 18"/>
          <p:cNvSpPr txBox="1"/>
          <p:nvPr/>
        </p:nvSpPr>
        <p:spPr>
          <a:xfrm>
            <a:off x="6304263" y="5685102"/>
            <a:ext cx="3970977" cy="77336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545"/>
              </a:lnSpc>
            </a:pPr>
            <a:r>
              <a:rPr lang="en-US" sz="1817" b="1">
                <a:solidFill>
                  <a:srgbClr val="FFFFFF"/>
                </a:solidFill>
                <a:latin typeface="Roboto Slab" pitchFamily="2" charset="0"/>
                <a:ea typeface="Roboto Slab" pitchFamily="2" charset="0"/>
                <a:cs typeface="Roboto Slab" pitchFamily="2" charset="0"/>
                <a:sym typeface="Roboto Slab Bold"/>
              </a:rPr>
              <a:t>Heather Hancock-Blackburn</a:t>
            </a:r>
          </a:p>
          <a:p>
            <a:pPr algn="ctr">
              <a:lnSpc>
                <a:spcPts val="1802"/>
              </a:lnSpc>
            </a:pPr>
            <a:r>
              <a:rPr lang="en-US" sz="1287">
                <a:solidFill>
                  <a:srgbClr val="FFFFFF"/>
                </a:solidFill>
                <a:latin typeface="Roboto Slab" pitchFamily="2" charset="0"/>
                <a:ea typeface="Roboto Slab" pitchFamily="2" charset="0"/>
                <a:cs typeface="Roboto Slab" pitchFamily="2" charset="0"/>
                <a:sym typeface="Roboto Slab"/>
              </a:rPr>
              <a:t>Administrative Assistant in Special Education Services, Oklahoma State Department of Education</a:t>
            </a:r>
          </a:p>
        </p:txBody>
      </p:sp>
    </p:spTree>
    <p:extLst>
      <p:ext uri="{BB962C8B-B14F-4D97-AF65-F5344CB8AC3E}">
        <p14:creationId xmlns:p14="http://schemas.microsoft.com/office/powerpoint/2010/main" val="1737335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290456"/>
            <a:ext cx="12191695" cy="6858000"/>
          </a:xfrm>
          <a:prstGeom prst="rect">
            <a:avLst/>
          </a:prstGeom>
          <a:solidFill>
            <a:srgbClr val="173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960120"/>
            <a:ext cx="109728" cy="4389120"/>
          </a:xfrm>
          <a:prstGeom prst="rect">
            <a:avLst/>
          </a:prstGeom>
          <a:solidFill>
            <a:srgbClr val="F2B13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051560" y="1143000"/>
            <a:ext cx="9966960" cy="1920240"/>
          </a:xfrm>
          <a:prstGeom prst="rect">
            <a:avLst/>
          </a:prstGeom>
          <a:noFill/>
        </p:spPr>
        <p:txBody>
          <a:bodyPr wrap="none">
            <a:spAutoFit/>
          </a:bodyPr>
          <a:lstStyle/>
          <a:p>
            <a:pPr>
              <a:defRPr sz="3400" b="1">
                <a:solidFill>
                  <a:srgbClr val="FFFFFF"/>
                </a:solidFill>
              </a:defRPr>
            </a:pPr>
            <a:r>
              <a:t>Outdated SSI Rules</a:t>
            </a:r>
            <a:br/>
            <a:r>
              <a:t>Have Real-Life Consequences</a:t>
            </a:r>
          </a:p>
        </p:txBody>
      </p:sp>
      <p:sp>
        <p:nvSpPr>
          <p:cNvPr id="5" name="TextBox 4"/>
          <p:cNvSpPr txBox="1"/>
          <p:nvPr/>
        </p:nvSpPr>
        <p:spPr>
          <a:xfrm>
            <a:off x="1051560" y="2709297"/>
            <a:ext cx="6827825" cy="707886"/>
          </a:xfrm>
          <a:prstGeom prst="rect">
            <a:avLst/>
          </a:prstGeom>
          <a:noFill/>
        </p:spPr>
        <p:txBody>
          <a:bodyPr wrap="square">
            <a:spAutoFit/>
          </a:bodyPr>
          <a:lstStyle/>
          <a:p>
            <a:pPr>
              <a:defRPr sz="2000">
                <a:solidFill>
                  <a:srgbClr val="DCE6F2"/>
                </a:solidFill>
              </a:defRPr>
            </a:pPr>
            <a:r>
              <a:t>Heather Blackburn’s story of employment, savings, independence — and love</a:t>
            </a:r>
          </a:p>
        </p:txBody>
      </p:sp>
      <p:sp>
        <p:nvSpPr>
          <p:cNvPr id="6" name="TextBox 5"/>
          <p:cNvSpPr txBox="1"/>
          <p:nvPr/>
        </p:nvSpPr>
        <p:spPr>
          <a:xfrm>
            <a:off x="1078992" y="4892040"/>
            <a:ext cx="6827825" cy="369332"/>
          </a:xfrm>
          <a:prstGeom prst="rect">
            <a:avLst/>
          </a:prstGeom>
          <a:noFill/>
        </p:spPr>
        <p:txBody>
          <a:bodyPr wrap="square">
            <a:spAutoFit/>
          </a:bodyPr>
          <a:lstStyle/>
          <a:p>
            <a:pPr>
              <a:defRPr sz="1800" i="1">
                <a:solidFill>
                  <a:srgbClr val="F2B134"/>
                </a:solidFill>
              </a:defRPr>
            </a:pPr>
            <a:r>
              <a:t>“For me, this isn’t just policy. It affects my life and my future.”</a:t>
            </a:r>
          </a:p>
        </p:txBody>
      </p:sp>
      <p:pic>
        <p:nvPicPr>
          <p:cNvPr id="7" name="Picture 6" descr="IMG_1575 copy(1).jpeg"/>
          <p:cNvPicPr>
            <a:picLocks noChangeAspect="1"/>
          </p:cNvPicPr>
          <p:nvPr/>
        </p:nvPicPr>
        <p:blipFill>
          <a:blip r:embed="rId2"/>
          <a:srcRect l="18791" r="18791"/>
          <a:stretch>
            <a:fillRect/>
          </a:stretch>
        </p:blipFill>
        <p:spPr>
          <a:xfrm>
            <a:off x="7909560" y="0"/>
            <a:ext cx="4279392" cy="6858000"/>
          </a:xfrm>
          <a:prstGeom prst="rect">
            <a:avLst/>
          </a:prstGeom>
        </p:spPr>
      </p:pic>
    </p:spTree>
    <p:extLst>
      <p:ext uri="{BB962C8B-B14F-4D97-AF65-F5344CB8AC3E}">
        <p14:creationId xmlns:p14="http://schemas.microsoft.com/office/powerpoint/2010/main" val="3301116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583680"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502920"/>
            <a:ext cx="6583680" cy="731520"/>
          </a:xfrm>
          <a:prstGeom prst="rect">
            <a:avLst/>
          </a:prstGeom>
          <a:noFill/>
        </p:spPr>
        <p:txBody>
          <a:bodyPr wrap="none">
            <a:spAutoFit/>
          </a:bodyPr>
          <a:lstStyle/>
          <a:p>
            <a:pPr>
              <a:defRPr sz="2800" b="1">
                <a:solidFill>
                  <a:srgbClr val="17365D"/>
                </a:solidFill>
              </a:defRPr>
            </a:pPr>
            <a:r>
              <a:t>Meet Heather &amp; Craig</a:t>
            </a:r>
          </a:p>
        </p:txBody>
      </p:sp>
      <p:sp>
        <p:nvSpPr>
          <p:cNvPr id="4" name="TextBox 3"/>
          <p:cNvSpPr txBox="1"/>
          <p:nvPr/>
        </p:nvSpPr>
        <p:spPr>
          <a:xfrm>
            <a:off x="658368" y="1234440"/>
            <a:ext cx="6583680" cy="502920"/>
          </a:xfrm>
          <a:prstGeom prst="rect">
            <a:avLst/>
          </a:prstGeom>
          <a:noFill/>
        </p:spPr>
        <p:txBody>
          <a:bodyPr wrap="none">
            <a:spAutoFit/>
          </a:bodyPr>
          <a:lstStyle/>
          <a:p>
            <a:pPr>
              <a:defRPr sz="1500">
                <a:solidFill>
                  <a:srgbClr val="667085"/>
                </a:solidFill>
              </a:defRPr>
            </a:pPr>
            <a:r>
              <a:t>A 10-year commitment separated by hundreds of miles</a:t>
            </a:r>
          </a:p>
        </p:txBody>
      </p:sp>
      <p:sp>
        <p:nvSpPr>
          <p:cNvPr id="5" name="TextBox 4"/>
          <p:cNvSpPr txBox="1"/>
          <p:nvPr/>
        </p:nvSpPr>
        <p:spPr>
          <a:xfrm>
            <a:off x="320040" y="1675235"/>
            <a:ext cx="6583680" cy="4480560"/>
          </a:xfrm>
          <a:prstGeom prst="rect">
            <a:avLst/>
          </a:prstGeom>
          <a:noFill/>
        </p:spPr>
        <p:txBody>
          <a:bodyPr wrap="square" lIns="73152" rIns="73152" anchor="t">
            <a:spAutoFit/>
          </a:bodyPr>
          <a:lstStyle/>
          <a:p>
            <a:pPr>
              <a:spcAft>
                <a:spcPts val="1600"/>
              </a:spcAft>
              <a:defRPr sz="2100">
                <a:solidFill>
                  <a:srgbClr val="1F2937"/>
                </a:solidFill>
              </a:defRPr>
            </a:pPr>
            <a:r>
              <a:t>• Heather and Craig both have Down syndrome.</a:t>
            </a:r>
          </a:p>
          <a:p>
            <a:pPr>
              <a:spcAft>
                <a:spcPts val="1600"/>
              </a:spcAft>
              <a:defRPr sz="2100">
                <a:solidFill>
                  <a:srgbClr val="1F2937"/>
                </a:solidFill>
              </a:defRPr>
            </a:pPr>
            <a:r>
              <a:t>• They have considered themselves married and committed to one another as husband and wife for 10 years.</a:t>
            </a:r>
          </a:p>
          <a:p>
            <a:pPr>
              <a:spcAft>
                <a:spcPts val="1600"/>
              </a:spcAft>
              <a:defRPr sz="2100">
                <a:solidFill>
                  <a:srgbClr val="1F2937"/>
                </a:solidFill>
              </a:defRPr>
            </a:pPr>
            <a:r>
              <a:t>• Heather lives in Oklahoma. Craig lives in New Orleans.</a:t>
            </a:r>
          </a:p>
          <a:p>
            <a:pPr>
              <a:spcAft>
                <a:spcPts val="1600"/>
              </a:spcAft>
              <a:defRPr sz="2100">
                <a:solidFill>
                  <a:srgbClr val="1F2937"/>
                </a:solidFill>
              </a:defRPr>
            </a:pPr>
            <a:r>
              <a:t>• They want what other couples want: to share a home, daily life, responsibilities and a future together.</a:t>
            </a:r>
          </a:p>
        </p:txBody>
      </p:sp>
      <p:sp>
        <p:nvSpPr>
          <p:cNvPr id="6" name="Rectangle 5"/>
          <p:cNvSpPr/>
          <p:nvPr/>
        </p:nvSpPr>
        <p:spPr>
          <a:xfrm>
            <a:off x="640080" y="6510528"/>
            <a:ext cx="6583680" cy="27432"/>
          </a:xfrm>
          <a:prstGeom prst="rect">
            <a:avLst/>
          </a:prstGeom>
          <a:solidFill>
            <a:srgbClr val="F2B13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58368" y="6556248"/>
            <a:ext cx="6583680" cy="182880"/>
          </a:xfrm>
          <a:prstGeom prst="rect">
            <a:avLst/>
          </a:prstGeom>
          <a:noFill/>
        </p:spPr>
        <p:txBody>
          <a:bodyPr wrap="none">
            <a:spAutoFit/>
          </a:bodyPr>
          <a:lstStyle/>
          <a:p>
            <a:pPr>
              <a:defRPr sz="850">
                <a:solidFill>
                  <a:srgbClr val="667085"/>
                </a:solidFill>
              </a:defRPr>
            </a:pPr>
            <a:r>
              <a:t>Heather Blackburn | SSI Modernization &amp; Marriage Penalty</a:t>
            </a:r>
          </a:p>
        </p:txBody>
      </p:sp>
      <p:pic>
        <p:nvPicPr>
          <p:cNvPr id="9" name="Picture 8" descr="NDSC.jpg"/>
          <p:cNvPicPr>
            <a:picLocks noChangeAspect="1"/>
          </p:cNvPicPr>
          <p:nvPr/>
        </p:nvPicPr>
        <p:blipFill>
          <a:blip r:embed="rId2"/>
          <a:srcRect t="27865" b="27865"/>
          <a:stretch>
            <a:fillRect/>
          </a:stretch>
        </p:blipFill>
        <p:spPr>
          <a:xfrm>
            <a:off x="6765540" y="161249"/>
            <a:ext cx="5251883" cy="3100510"/>
          </a:xfrm>
          <a:prstGeom prst="rect">
            <a:avLst/>
          </a:prstGeom>
        </p:spPr>
      </p:pic>
      <p:pic>
        <p:nvPicPr>
          <p:cNvPr id="11" name="Picture 10" descr="A person and person smiling for a picture&#10;&#10;AI-generated content may be incorrect.">
            <a:extLst>
              <a:ext uri="{FF2B5EF4-FFF2-40B4-BE49-F238E27FC236}">
                <a16:creationId xmlns:a16="http://schemas.microsoft.com/office/drawing/2014/main" id="{F9D29790-F6B6-E6B7-2376-F1DFEF6C3DF9}"/>
              </a:ext>
            </a:extLst>
          </p:cNvPr>
          <p:cNvPicPr>
            <a:picLocks noChangeAspect="1"/>
          </p:cNvPicPr>
          <p:nvPr/>
        </p:nvPicPr>
        <p:blipFill>
          <a:blip r:embed="rId3"/>
          <a:stretch>
            <a:fillRect/>
          </a:stretch>
        </p:blipFill>
        <p:spPr>
          <a:xfrm>
            <a:off x="6765540" y="3412595"/>
            <a:ext cx="5251883" cy="2954185"/>
          </a:xfrm>
          <a:prstGeom prst="rect">
            <a:avLst/>
          </a:prstGeom>
        </p:spPr>
      </p:pic>
    </p:spTree>
    <p:extLst>
      <p:ext uri="{BB962C8B-B14F-4D97-AF65-F5344CB8AC3E}">
        <p14:creationId xmlns:p14="http://schemas.microsoft.com/office/powerpoint/2010/main" val="3696054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306448" y="363781"/>
            <a:ext cx="10881360" cy="731520"/>
          </a:xfrm>
          <a:prstGeom prst="rect">
            <a:avLst/>
          </a:prstGeom>
          <a:noFill/>
        </p:spPr>
        <p:txBody>
          <a:bodyPr wrap="none">
            <a:spAutoFit/>
          </a:bodyPr>
          <a:lstStyle/>
          <a:p>
            <a:pPr>
              <a:defRPr sz="2800" b="1">
                <a:solidFill>
                  <a:srgbClr val="17365D"/>
                </a:solidFill>
              </a:defRPr>
            </a:pPr>
            <a:r>
              <a:t>SSI Rules Discourage Financial Independence</a:t>
            </a:r>
          </a:p>
        </p:txBody>
      </p:sp>
      <p:sp>
        <p:nvSpPr>
          <p:cNvPr id="4" name="Rounded Rectangle 3"/>
          <p:cNvSpPr/>
          <p:nvPr/>
        </p:nvSpPr>
        <p:spPr>
          <a:xfrm>
            <a:off x="411480" y="1595875"/>
            <a:ext cx="2834640" cy="1828800"/>
          </a:xfrm>
          <a:prstGeom prst="roundRect">
            <a:avLst/>
          </a:prstGeom>
          <a:solidFill>
            <a:srgbClr val="F5F7FA"/>
          </a:solidFill>
          <a:ln>
            <a:solidFill>
              <a:srgbClr val="2E75B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824474"/>
            <a:ext cx="2468880" cy="594360"/>
          </a:xfrm>
          <a:prstGeom prst="rect">
            <a:avLst/>
          </a:prstGeom>
          <a:noFill/>
        </p:spPr>
        <p:txBody>
          <a:bodyPr wrap="none">
            <a:spAutoFit/>
          </a:bodyPr>
          <a:lstStyle/>
          <a:p>
            <a:pPr algn="ctr">
              <a:defRPr sz="3000" b="1">
                <a:solidFill>
                  <a:srgbClr val="2E75B6"/>
                </a:solidFill>
              </a:defRPr>
            </a:pPr>
            <a:r>
              <a:t>$2,000</a:t>
            </a:r>
          </a:p>
        </p:txBody>
      </p:sp>
      <p:sp>
        <p:nvSpPr>
          <p:cNvPr id="6" name="TextBox 5"/>
          <p:cNvSpPr txBox="1"/>
          <p:nvPr/>
        </p:nvSpPr>
        <p:spPr>
          <a:xfrm>
            <a:off x="640080" y="2510275"/>
            <a:ext cx="2377440" cy="685800"/>
          </a:xfrm>
          <a:prstGeom prst="rect">
            <a:avLst/>
          </a:prstGeom>
          <a:noFill/>
        </p:spPr>
        <p:txBody>
          <a:bodyPr wrap="none">
            <a:spAutoFit/>
          </a:bodyPr>
          <a:lstStyle/>
          <a:p>
            <a:pPr algn="ctr">
              <a:defRPr sz="1600">
                <a:solidFill>
                  <a:srgbClr val="1F2937"/>
                </a:solidFill>
              </a:defRPr>
            </a:pPr>
            <a:r>
              <a:t>Individual</a:t>
            </a:r>
            <a:br/>
            <a:r>
              <a:t>asset limit</a:t>
            </a:r>
          </a:p>
        </p:txBody>
      </p:sp>
      <p:sp>
        <p:nvSpPr>
          <p:cNvPr id="7" name="Rounded Rectangle 6"/>
          <p:cNvSpPr/>
          <p:nvPr/>
        </p:nvSpPr>
        <p:spPr>
          <a:xfrm>
            <a:off x="3657600" y="1595875"/>
            <a:ext cx="2834640" cy="1828800"/>
          </a:xfrm>
          <a:prstGeom prst="roundRect">
            <a:avLst/>
          </a:prstGeom>
          <a:solidFill>
            <a:srgbClr val="F5F7FA"/>
          </a:solidFill>
          <a:ln>
            <a:solidFill>
              <a:srgbClr val="2E75B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3840480" y="1824474"/>
            <a:ext cx="2468880" cy="594360"/>
          </a:xfrm>
          <a:prstGeom prst="rect">
            <a:avLst/>
          </a:prstGeom>
          <a:noFill/>
        </p:spPr>
        <p:txBody>
          <a:bodyPr wrap="none">
            <a:spAutoFit/>
          </a:bodyPr>
          <a:lstStyle/>
          <a:p>
            <a:pPr algn="ctr">
              <a:defRPr sz="3000" b="1">
                <a:solidFill>
                  <a:srgbClr val="2E75B6"/>
                </a:solidFill>
              </a:defRPr>
            </a:pPr>
            <a:r>
              <a:t>$3,000</a:t>
            </a:r>
          </a:p>
        </p:txBody>
      </p:sp>
      <p:sp>
        <p:nvSpPr>
          <p:cNvPr id="9" name="TextBox 8"/>
          <p:cNvSpPr txBox="1"/>
          <p:nvPr/>
        </p:nvSpPr>
        <p:spPr>
          <a:xfrm>
            <a:off x="3886200" y="2510275"/>
            <a:ext cx="2377440" cy="685800"/>
          </a:xfrm>
          <a:prstGeom prst="rect">
            <a:avLst/>
          </a:prstGeom>
          <a:noFill/>
        </p:spPr>
        <p:txBody>
          <a:bodyPr wrap="none">
            <a:spAutoFit/>
          </a:bodyPr>
          <a:lstStyle/>
          <a:p>
            <a:pPr algn="ctr">
              <a:defRPr sz="1600">
                <a:solidFill>
                  <a:srgbClr val="1F2937"/>
                </a:solidFill>
              </a:defRPr>
            </a:pPr>
            <a:r>
              <a:t>Couple</a:t>
            </a:r>
            <a:br/>
            <a:r>
              <a:t>asset limit</a:t>
            </a:r>
          </a:p>
        </p:txBody>
      </p:sp>
      <p:sp>
        <p:nvSpPr>
          <p:cNvPr id="10" name="TextBox 9"/>
          <p:cNvSpPr txBox="1"/>
          <p:nvPr/>
        </p:nvSpPr>
        <p:spPr>
          <a:xfrm>
            <a:off x="411480" y="3862200"/>
            <a:ext cx="6322952" cy="1759456"/>
          </a:xfrm>
          <a:prstGeom prst="rect">
            <a:avLst/>
          </a:prstGeom>
          <a:noFill/>
        </p:spPr>
        <p:txBody>
          <a:bodyPr wrap="square" lIns="73152" rIns="73152" anchor="t">
            <a:spAutoFit/>
          </a:bodyPr>
          <a:lstStyle/>
          <a:p>
            <a:pPr>
              <a:spcAft>
                <a:spcPts val="1600"/>
              </a:spcAft>
              <a:defRPr sz="1900">
                <a:solidFill>
                  <a:srgbClr val="1F2937"/>
                </a:solidFill>
              </a:defRPr>
            </a:pPr>
            <a:r>
              <a:t>• People with disabilities are encouraged to work, save and become more independent — but SSI rules can penalize them for doing exactly that.</a:t>
            </a:r>
          </a:p>
          <a:p>
            <a:pPr>
              <a:spcAft>
                <a:spcPts val="1600"/>
              </a:spcAft>
              <a:defRPr sz="1900">
                <a:solidFill>
                  <a:srgbClr val="1F2937"/>
                </a:solidFill>
              </a:defRPr>
            </a:pPr>
            <a:r>
              <a:t>• Saving for </a:t>
            </a:r>
            <a:r>
              <a:rPr lang="en-US"/>
              <a:t>transportation costs</a:t>
            </a:r>
            <a:r>
              <a:t>, housing, emergencies or the future can become a benefits concern.</a:t>
            </a:r>
          </a:p>
        </p:txBody>
      </p:sp>
      <p:sp>
        <p:nvSpPr>
          <p:cNvPr id="11" name="Rectangle 10"/>
          <p:cNvSpPr/>
          <p:nvPr/>
        </p:nvSpPr>
        <p:spPr>
          <a:xfrm>
            <a:off x="640080" y="6510528"/>
            <a:ext cx="10881360" cy="27432"/>
          </a:xfrm>
          <a:prstGeom prst="rect">
            <a:avLst/>
          </a:prstGeom>
          <a:solidFill>
            <a:srgbClr val="F2B13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58368" y="6556248"/>
            <a:ext cx="10698480" cy="182880"/>
          </a:xfrm>
          <a:prstGeom prst="rect">
            <a:avLst/>
          </a:prstGeom>
          <a:noFill/>
        </p:spPr>
        <p:txBody>
          <a:bodyPr wrap="none">
            <a:spAutoFit/>
          </a:bodyPr>
          <a:lstStyle/>
          <a:p>
            <a:pPr>
              <a:defRPr sz="850">
                <a:solidFill>
                  <a:srgbClr val="667085"/>
                </a:solidFill>
              </a:defRPr>
            </a:pPr>
            <a:r>
              <a:t>Current SSI resource limits: $2,000 individual / $3,000 couple</a:t>
            </a:r>
          </a:p>
        </p:txBody>
      </p:sp>
      <p:pic>
        <p:nvPicPr>
          <p:cNvPr id="14" name="Picture 13" descr="Tom Cole.jpeg">
            <a:extLst>
              <a:ext uri="{FF2B5EF4-FFF2-40B4-BE49-F238E27FC236}">
                <a16:creationId xmlns:a16="http://schemas.microsoft.com/office/drawing/2014/main" id="{56764451-A4EB-3472-A851-09AB015D69D6}"/>
              </a:ext>
            </a:extLst>
          </p:cNvPr>
          <p:cNvPicPr>
            <a:picLocks noChangeAspect="1"/>
          </p:cNvPicPr>
          <p:nvPr/>
        </p:nvPicPr>
        <p:blipFill>
          <a:blip r:embed="rId2"/>
          <a:srcRect t="8057" b="8057"/>
          <a:stretch>
            <a:fillRect/>
          </a:stretch>
        </p:blipFill>
        <p:spPr>
          <a:xfrm>
            <a:off x="7085865" y="848414"/>
            <a:ext cx="4953534" cy="5543241"/>
          </a:xfrm>
          <a:prstGeom prst="rect">
            <a:avLst/>
          </a:prstGeom>
        </p:spPr>
      </p:pic>
    </p:spTree>
    <p:extLst>
      <p:ext uri="{BB962C8B-B14F-4D97-AF65-F5344CB8AC3E}">
        <p14:creationId xmlns:p14="http://schemas.microsoft.com/office/powerpoint/2010/main" val="2673310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692594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502920"/>
            <a:ext cx="6583680" cy="731520"/>
          </a:xfrm>
          <a:prstGeom prst="rect">
            <a:avLst/>
          </a:prstGeom>
          <a:noFill/>
        </p:spPr>
        <p:txBody>
          <a:bodyPr wrap="none">
            <a:spAutoFit/>
          </a:bodyPr>
          <a:lstStyle/>
          <a:p>
            <a:pPr>
              <a:defRPr sz="2800" b="1">
                <a:solidFill>
                  <a:srgbClr val="17365D"/>
                </a:solidFill>
              </a:defRPr>
            </a:pPr>
            <a:r>
              <a:t>The Marriage Penalty Is Personal</a:t>
            </a:r>
          </a:p>
        </p:txBody>
      </p:sp>
      <p:sp>
        <p:nvSpPr>
          <p:cNvPr id="4" name="TextBox 3"/>
          <p:cNvSpPr txBox="1"/>
          <p:nvPr/>
        </p:nvSpPr>
        <p:spPr>
          <a:xfrm>
            <a:off x="522330" y="1369586"/>
            <a:ext cx="5943599" cy="3842261"/>
          </a:xfrm>
          <a:prstGeom prst="rect">
            <a:avLst/>
          </a:prstGeom>
          <a:noFill/>
        </p:spPr>
        <p:txBody>
          <a:bodyPr wrap="square" lIns="73152" rIns="73152" anchor="t">
            <a:spAutoFit/>
          </a:bodyPr>
          <a:lstStyle/>
          <a:p>
            <a:pPr>
              <a:spcAft>
                <a:spcPts val="1600"/>
              </a:spcAft>
              <a:defRPr sz="2000">
                <a:solidFill>
                  <a:srgbClr val="1F2937"/>
                </a:solidFill>
              </a:defRPr>
            </a:pPr>
            <a:r>
              <a:t>• For most couples, marriage is a decision about love and building a life together.</a:t>
            </a:r>
          </a:p>
          <a:p>
            <a:pPr>
              <a:spcAft>
                <a:spcPts val="1600"/>
              </a:spcAft>
              <a:defRPr sz="2000">
                <a:solidFill>
                  <a:srgbClr val="1F2937"/>
                </a:solidFill>
              </a:defRPr>
            </a:pPr>
            <a:r>
              <a:t>• For Heather and Craig, it also means calculating what could happen to the benefits and financial support they depend on.</a:t>
            </a:r>
          </a:p>
          <a:p>
            <a:pPr>
              <a:spcAft>
                <a:spcPts val="1600"/>
              </a:spcAft>
              <a:defRPr sz="2000">
                <a:solidFill>
                  <a:srgbClr val="1F2937"/>
                </a:solidFill>
              </a:defRPr>
            </a:pPr>
            <a:r>
              <a:t>• Two people with disabilities can face reduced SSI support and a lower combined asset limit when treated as a married couple.</a:t>
            </a:r>
          </a:p>
          <a:p>
            <a:pPr>
              <a:spcAft>
                <a:spcPts val="1600"/>
              </a:spcAft>
              <a:defRPr sz="2000">
                <a:solidFill>
                  <a:srgbClr val="1F2937"/>
                </a:solidFill>
              </a:defRPr>
            </a:pPr>
            <a:r>
              <a:t>• That can make living together financially harder than remaining apart.</a:t>
            </a:r>
          </a:p>
        </p:txBody>
      </p:sp>
      <p:sp>
        <p:nvSpPr>
          <p:cNvPr id="5" name="Rounded Rectangle 4"/>
          <p:cNvSpPr/>
          <p:nvPr/>
        </p:nvSpPr>
        <p:spPr>
          <a:xfrm>
            <a:off x="522330" y="5475279"/>
            <a:ext cx="6061350" cy="777240"/>
          </a:xfrm>
          <a:prstGeom prst="roundRect">
            <a:avLst/>
          </a:prstGeom>
          <a:solidFill>
            <a:srgbClr val="FFF4D6"/>
          </a:solidFill>
          <a:ln>
            <a:solidFill>
              <a:srgbClr val="F2B1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79" y="5531888"/>
            <a:ext cx="5817201" cy="646331"/>
          </a:xfrm>
          <a:prstGeom prst="rect">
            <a:avLst/>
          </a:prstGeom>
          <a:noFill/>
        </p:spPr>
        <p:txBody>
          <a:bodyPr wrap="square">
            <a:spAutoFit/>
          </a:bodyPr>
          <a:lstStyle/>
          <a:p>
            <a:pPr algn="ctr">
              <a:defRPr sz="1800" b="1">
                <a:solidFill>
                  <a:srgbClr val="17365D"/>
                </a:solidFill>
              </a:defRPr>
            </a:pPr>
            <a:r>
              <a:t>“I shouldn’t have to choose between the person I love and the financial support I need.”</a:t>
            </a:r>
          </a:p>
        </p:txBody>
      </p:sp>
      <p:sp>
        <p:nvSpPr>
          <p:cNvPr id="7" name="Rectangle 6"/>
          <p:cNvSpPr/>
          <p:nvPr/>
        </p:nvSpPr>
        <p:spPr>
          <a:xfrm>
            <a:off x="640080" y="6510528"/>
            <a:ext cx="6583680" cy="27432"/>
          </a:xfrm>
          <a:prstGeom prst="rect">
            <a:avLst/>
          </a:prstGeom>
          <a:solidFill>
            <a:srgbClr val="F2B13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58368" y="6556248"/>
            <a:ext cx="6583680" cy="182880"/>
          </a:xfrm>
          <a:prstGeom prst="rect">
            <a:avLst/>
          </a:prstGeom>
          <a:noFill/>
        </p:spPr>
        <p:txBody>
          <a:bodyPr wrap="none">
            <a:spAutoFit/>
          </a:bodyPr>
          <a:lstStyle/>
          <a:p>
            <a:pPr>
              <a:defRPr sz="850">
                <a:solidFill>
                  <a:srgbClr val="667085"/>
                </a:solidFill>
              </a:defRPr>
            </a:pPr>
            <a:r>
              <a:t>Heather Blackburn | SSI Modernization &amp; Marriage Penalty</a:t>
            </a:r>
          </a:p>
        </p:txBody>
      </p:sp>
      <p:pic>
        <p:nvPicPr>
          <p:cNvPr id="9" name="Picture 8" descr="HC Capital.jpg"/>
          <p:cNvPicPr>
            <a:picLocks noChangeAspect="1"/>
          </p:cNvPicPr>
          <p:nvPr/>
        </p:nvPicPr>
        <p:blipFill>
          <a:blip r:embed="rId2"/>
          <a:srcRect t="7083" b="7083"/>
          <a:stretch>
            <a:fillRect/>
          </a:stretch>
        </p:blipFill>
        <p:spPr>
          <a:xfrm>
            <a:off x="6925949" y="605481"/>
            <a:ext cx="4743720" cy="5429559"/>
          </a:xfrm>
          <a:prstGeom prst="rect">
            <a:avLst/>
          </a:prstGeom>
        </p:spPr>
      </p:pic>
    </p:spTree>
    <p:extLst>
      <p:ext uri="{BB962C8B-B14F-4D97-AF65-F5344CB8AC3E}">
        <p14:creationId xmlns:p14="http://schemas.microsoft.com/office/powerpoint/2010/main" val="623423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7086600"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502920"/>
            <a:ext cx="6309360" cy="731520"/>
          </a:xfrm>
          <a:prstGeom prst="rect">
            <a:avLst/>
          </a:prstGeom>
          <a:noFill/>
        </p:spPr>
        <p:txBody>
          <a:bodyPr wrap="none">
            <a:spAutoFit/>
          </a:bodyPr>
          <a:lstStyle/>
          <a:p>
            <a:pPr>
              <a:defRPr sz="2800" b="1">
                <a:solidFill>
                  <a:srgbClr val="17365D"/>
                </a:solidFill>
              </a:defRPr>
            </a:pPr>
            <a:r>
              <a:t>What Independence Should Mean</a:t>
            </a:r>
          </a:p>
        </p:txBody>
      </p:sp>
      <p:sp>
        <p:nvSpPr>
          <p:cNvPr id="4" name="TextBox 3"/>
          <p:cNvSpPr txBox="1"/>
          <p:nvPr/>
        </p:nvSpPr>
        <p:spPr>
          <a:xfrm>
            <a:off x="777240" y="1600200"/>
            <a:ext cx="6043690" cy="3416320"/>
          </a:xfrm>
          <a:prstGeom prst="rect">
            <a:avLst/>
          </a:prstGeom>
          <a:noFill/>
        </p:spPr>
        <p:txBody>
          <a:bodyPr wrap="square" lIns="73152" rIns="73152" anchor="t">
            <a:spAutoFit/>
          </a:bodyPr>
          <a:lstStyle/>
          <a:p>
            <a:pPr>
              <a:spcAft>
                <a:spcPts val="1600"/>
              </a:spcAft>
              <a:defRPr sz="2200">
                <a:solidFill>
                  <a:srgbClr val="1F2937"/>
                </a:solidFill>
              </a:defRPr>
            </a:pPr>
            <a:r>
              <a:t>• The opportunity to work without being afraid of success.</a:t>
            </a:r>
          </a:p>
          <a:p>
            <a:pPr>
              <a:spcAft>
                <a:spcPts val="1600"/>
              </a:spcAft>
              <a:defRPr sz="2200">
                <a:solidFill>
                  <a:srgbClr val="1F2937"/>
                </a:solidFill>
              </a:defRPr>
            </a:pPr>
            <a:r>
              <a:t>• The ability to save for emergencies, housing, transportation and the future.</a:t>
            </a:r>
          </a:p>
          <a:p>
            <a:pPr>
              <a:spcAft>
                <a:spcPts val="1600"/>
              </a:spcAft>
              <a:defRPr sz="2200">
                <a:solidFill>
                  <a:srgbClr val="1F2937"/>
                </a:solidFill>
              </a:defRPr>
            </a:pPr>
            <a:r>
              <a:t>• The freedom to make adult decisions and build greater financial security.</a:t>
            </a:r>
          </a:p>
          <a:p>
            <a:pPr>
              <a:spcAft>
                <a:spcPts val="1600"/>
              </a:spcAft>
              <a:defRPr sz="2200">
                <a:solidFill>
                  <a:srgbClr val="1F2937"/>
                </a:solidFill>
              </a:defRPr>
            </a:pPr>
            <a:r>
              <a:t>• The same opportunity to fall in love, marry and live with your spouse as anyone else.</a:t>
            </a:r>
          </a:p>
        </p:txBody>
      </p:sp>
      <p:sp>
        <p:nvSpPr>
          <p:cNvPr id="5" name="Rectangle 4"/>
          <p:cNvSpPr/>
          <p:nvPr/>
        </p:nvSpPr>
        <p:spPr>
          <a:xfrm>
            <a:off x="640080" y="6510528"/>
            <a:ext cx="6309360" cy="27432"/>
          </a:xfrm>
          <a:prstGeom prst="rect">
            <a:avLst/>
          </a:prstGeom>
          <a:solidFill>
            <a:srgbClr val="F2B13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58368" y="6556248"/>
            <a:ext cx="6309360" cy="182880"/>
          </a:xfrm>
          <a:prstGeom prst="rect">
            <a:avLst/>
          </a:prstGeom>
          <a:noFill/>
        </p:spPr>
        <p:txBody>
          <a:bodyPr wrap="none">
            <a:spAutoFit/>
          </a:bodyPr>
          <a:lstStyle/>
          <a:p>
            <a:pPr>
              <a:defRPr sz="850">
                <a:solidFill>
                  <a:srgbClr val="667085"/>
                </a:solidFill>
              </a:defRPr>
            </a:pPr>
            <a:r>
              <a:t>Heather Blackburn | SSI Modernization &amp; Marriage Penalty</a:t>
            </a:r>
          </a:p>
        </p:txBody>
      </p:sp>
      <p:pic>
        <p:nvPicPr>
          <p:cNvPr id="13" name="Picture 12" descr="A person standing next to a plaque&#10;&#10;AI-generated content may be incorrect.">
            <a:extLst>
              <a:ext uri="{FF2B5EF4-FFF2-40B4-BE49-F238E27FC236}">
                <a16:creationId xmlns:a16="http://schemas.microsoft.com/office/drawing/2014/main" id="{45869330-0BCC-4714-CC5D-E8039EAC0BB2}"/>
              </a:ext>
            </a:extLst>
          </p:cNvPr>
          <p:cNvPicPr>
            <a:picLocks noChangeAspect="1"/>
          </p:cNvPicPr>
          <p:nvPr/>
        </p:nvPicPr>
        <p:blipFill>
          <a:blip r:embed="rId2"/>
          <a:stretch>
            <a:fillRect/>
          </a:stretch>
        </p:blipFill>
        <p:spPr>
          <a:xfrm>
            <a:off x="7086600" y="277752"/>
            <a:ext cx="4726872" cy="6302496"/>
          </a:xfrm>
          <a:prstGeom prst="rect">
            <a:avLst/>
          </a:prstGeom>
        </p:spPr>
      </p:pic>
    </p:spTree>
    <p:extLst>
      <p:ext uri="{BB962C8B-B14F-4D97-AF65-F5344CB8AC3E}">
        <p14:creationId xmlns:p14="http://schemas.microsoft.com/office/powerpoint/2010/main" val="1323628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422" y="-139850"/>
            <a:ext cx="12193235" cy="7137699"/>
          </a:xfrm>
          <a:prstGeom prst="rect">
            <a:avLst/>
          </a:prstGeom>
          <a:solidFill>
            <a:srgbClr val="173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7091" y="39812"/>
            <a:ext cx="7132320" cy="731520"/>
          </a:xfrm>
          <a:prstGeom prst="rect">
            <a:avLst/>
          </a:prstGeom>
          <a:noFill/>
        </p:spPr>
        <p:txBody>
          <a:bodyPr wrap="none">
            <a:spAutoFit/>
          </a:bodyPr>
          <a:lstStyle/>
          <a:p>
            <a:pPr algn="ctr">
              <a:defRPr sz="3100" b="1">
                <a:solidFill>
                  <a:srgbClr val="FFFFFF"/>
                </a:solidFill>
              </a:defRPr>
            </a:pPr>
            <a:r>
              <a:rPr dirty="0"/>
              <a:t>Modernize SSI. End the Marriage Penalty.</a:t>
            </a:r>
          </a:p>
        </p:txBody>
      </p:sp>
      <p:sp>
        <p:nvSpPr>
          <p:cNvPr id="4" name="TextBox 3"/>
          <p:cNvSpPr txBox="1"/>
          <p:nvPr/>
        </p:nvSpPr>
        <p:spPr>
          <a:xfrm>
            <a:off x="609535" y="580065"/>
            <a:ext cx="6443031" cy="2441694"/>
          </a:xfrm>
          <a:prstGeom prst="rect">
            <a:avLst/>
          </a:prstGeom>
          <a:noFill/>
        </p:spPr>
        <p:txBody>
          <a:bodyPr wrap="square" lIns="73152" rIns="73152" anchor="t">
            <a:spAutoFit/>
          </a:bodyPr>
          <a:lstStyle/>
          <a:p>
            <a:pPr>
              <a:spcAft>
                <a:spcPts val="1600"/>
              </a:spcAft>
              <a:defRPr sz="2100">
                <a:solidFill>
                  <a:srgbClr val="1F2937"/>
                </a:solidFill>
              </a:defRPr>
            </a:pPr>
            <a:r>
              <a:rPr dirty="0">
                <a:solidFill>
                  <a:srgbClr val="FFFFFF"/>
                </a:solidFill>
              </a:rPr>
              <a:t>• Update outdated SSI rules so they support employment, savings and independence.</a:t>
            </a:r>
          </a:p>
          <a:p>
            <a:pPr>
              <a:spcAft>
                <a:spcPts val="1600"/>
              </a:spcAft>
              <a:defRPr sz="2100">
                <a:solidFill>
                  <a:srgbClr val="1F2937"/>
                </a:solidFill>
              </a:defRPr>
            </a:pPr>
            <a:r>
              <a:rPr dirty="0">
                <a:solidFill>
                  <a:srgbClr val="FFFFFF"/>
                </a:solidFill>
              </a:rPr>
              <a:t>• Stop forcing people with disabilities to choose between essential financial security and marriage.</a:t>
            </a:r>
          </a:p>
          <a:p>
            <a:pPr>
              <a:spcAft>
                <a:spcPts val="1600"/>
              </a:spcAft>
              <a:defRPr sz="2100">
                <a:solidFill>
                  <a:srgbClr val="1F2937"/>
                </a:solidFill>
              </a:defRPr>
            </a:pPr>
            <a:r>
              <a:rPr dirty="0">
                <a:solidFill>
                  <a:srgbClr val="FFFFFF"/>
                </a:solidFill>
              </a:rPr>
              <a:t>• See the people behind the policy — people like Heather and Craig.</a:t>
            </a:r>
          </a:p>
        </p:txBody>
      </p:sp>
      <p:pic>
        <p:nvPicPr>
          <p:cNvPr id="8" name="Picture 7" descr="A person and person drinking from straws&#10;&#10;AI-generated content may be incorrect.">
            <a:extLst>
              <a:ext uri="{FF2B5EF4-FFF2-40B4-BE49-F238E27FC236}">
                <a16:creationId xmlns:a16="http://schemas.microsoft.com/office/drawing/2014/main" id="{27AA78EB-A0F3-7A13-86DC-0882D85410D8}"/>
              </a:ext>
            </a:extLst>
          </p:cNvPr>
          <p:cNvPicPr>
            <a:picLocks noChangeAspect="1"/>
          </p:cNvPicPr>
          <p:nvPr/>
        </p:nvPicPr>
        <p:blipFill>
          <a:blip r:embed="rId2"/>
          <a:stretch>
            <a:fillRect/>
          </a:stretch>
        </p:blipFill>
        <p:spPr>
          <a:xfrm>
            <a:off x="7569412" y="-139850"/>
            <a:ext cx="4659246" cy="6212328"/>
          </a:xfrm>
          <a:prstGeom prst="rect">
            <a:avLst/>
          </a:prstGeom>
        </p:spPr>
      </p:pic>
      <p:sp>
        <p:nvSpPr>
          <p:cNvPr id="10" name="Rectangle 4">
            <a:extLst>
              <a:ext uri="{FF2B5EF4-FFF2-40B4-BE49-F238E27FC236}">
                <a16:creationId xmlns:a16="http://schemas.microsoft.com/office/drawing/2014/main" id="{DB6E3F37-1F98-3F71-9B25-D8B643655841}"/>
              </a:ext>
            </a:extLst>
          </p:cNvPr>
          <p:cNvSpPr>
            <a:spLocks noChangeArrowheads="1"/>
          </p:cNvSpPr>
          <p:nvPr/>
        </p:nvSpPr>
        <p:spPr bwMode="auto">
          <a:xfrm>
            <a:off x="240392" y="3021759"/>
            <a:ext cx="7329019"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algn="l" defTabSz="914400" rtl="0" eaLnBrk="0" fontAlgn="base" latinLnBrk="0" hangingPunct="0">
              <a:lnSpc>
                <a:spcPct val="100000"/>
              </a:lnSpc>
              <a:spcBef>
                <a:spcPct val="0"/>
              </a:spcBef>
              <a:spcAft>
                <a:spcPct val="0"/>
              </a:spcAft>
              <a:buClrTx/>
              <a:buSzTx/>
              <a:tabLst/>
            </a:pPr>
            <a:r>
              <a:rPr kumimoji="0" lang="en-US" altLang="en-US" sz="2100" b="1" i="0" u="none" strike="noStrike" cap="none" normalizeH="0" baseline="0" dirty="0">
                <a:ln>
                  <a:noFill/>
                </a:ln>
                <a:solidFill>
                  <a:schemeClr val="bg1"/>
                </a:solidFill>
                <a:effectLst/>
                <a:latin typeface="+mn-lt"/>
              </a:rPr>
              <a:t>OUR ASK:</a:t>
            </a:r>
            <a:endParaRPr lang="en-US" altLang="en-US" sz="2100" dirty="0">
              <a:solidFill>
                <a:schemeClr val="bg1"/>
              </a:solidFill>
              <a:latin typeface="+mn-lt"/>
            </a:endParaRPr>
          </a:p>
          <a:p>
            <a:pPr marL="800100" lvl="1" indent="-342900" defTabSz="914400">
              <a:buFont typeface="Arial" panose="020B0604020202020204" pitchFamily="34" charset="0"/>
              <a:buChar char="•"/>
            </a:pPr>
            <a:r>
              <a:rPr kumimoji="0" lang="en-US" altLang="en-US" sz="2100" b="0" i="0" u="none" strike="noStrike" cap="none" normalizeH="0" baseline="0" dirty="0">
                <a:ln>
                  <a:noFill/>
                </a:ln>
                <a:solidFill>
                  <a:schemeClr val="bg1"/>
                </a:solidFill>
                <a:effectLst/>
                <a:latin typeface="+mn-lt"/>
              </a:rPr>
              <a:t>Please support the </a:t>
            </a:r>
            <a:r>
              <a:rPr kumimoji="0" lang="en-US" altLang="en-US" sz="2100" b="1" i="0" u="none" strike="noStrike" cap="none" normalizeH="0" baseline="0" dirty="0">
                <a:ln>
                  <a:noFill/>
                </a:ln>
                <a:solidFill>
                  <a:schemeClr val="bg1"/>
                </a:solidFill>
                <a:effectLst/>
                <a:latin typeface="+mn-lt"/>
              </a:rPr>
              <a:t>SSI Savings Penalty Elimination Act (S. 1234/H.R. 2540)</a:t>
            </a:r>
            <a:r>
              <a:rPr kumimoji="0" lang="en-US" altLang="en-US" sz="2100" b="0" i="0" u="none" strike="noStrike" cap="none" normalizeH="0" baseline="0" dirty="0">
                <a:ln>
                  <a:noFill/>
                </a:ln>
                <a:solidFill>
                  <a:schemeClr val="bg1"/>
                </a:solidFill>
                <a:effectLst/>
                <a:latin typeface="+mn-lt"/>
              </a:rPr>
              <a:t>.</a:t>
            </a:r>
          </a:p>
          <a:p>
            <a:pPr marR="0" lvl="0" algn="l" defTabSz="914400" rtl="0" eaLnBrk="0" fontAlgn="base" latinLnBrk="0" hangingPunct="0">
              <a:lnSpc>
                <a:spcPct val="100000"/>
              </a:lnSpc>
              <a:spcBef>
                <a:spcPct val="0"/>
              </a:spcBef>
              <a:spcAft>
                <a:spcPct val="0"/>
              </a:spcAft>
              <a:buClrTx/>
              <a:buSzTx/>
              <a:tabLst/>
            </a:pPr>
            <a:endParaRPr kumimoji="0" lang="en-US" altLang="en-US" sz="2100" b="0" i="0" u="none" strike="noStrike" cap="none" normalizeH="0" baseline="0" dirty="0">
              <a:ln>
                <a:noFill/>
              </a:ln>
              <a:solidFill>
                <a:schemeClr val="bg1"/>
              </a:solidFill>
              <a:effectLst/>
              <a:latin typeface="+mn-lt"/>
            </a:endParaRPr>
          </a:p>
          <a:p>
            <a:pPr marR="0" lvl="0" algn="l" defTabSz="914400" rtl="0" eaLnBrk="0" fontAlgn="base" latinLnBrk="0" hangingPunct="0">
              <a:lnSpc>
                <a:spcPct val="100000"/>
              </a:lnSpc>
              <a:spcBef>
                <a:spcPct val="0"/>
              </a:spcBef>
              <a:spcAft>
                <a:spcPct val="0"/>
              </a:spcAft>
              <a:buClrTx/>
              <a:buSzTx/>
              <a:tabLst/>
            </a:pPr>
            <a:r>
              <a:rPr kumimoji="0" lang="en-US" altLang="en-US" sz="2100" b="1" i="0" u="none" strike="noStrike" cap="none" normalizeH="0" baseline="0" dirty="0">
                <a:ln>
                  <a:noFill/>
                </a:ln>
                <a:solidFill>
                  <a:schemeClr val="bg1"/>
                </a:solidFill>
                <a:effectLst/>
                <a:latin typeface="+mn-lt"/>
              </a:rPr>
              <a:t>WHY?</a:t>
            </a:r>
            <a:endParaRPr lang="en-US" altLang="en-US" sz="2100" dirty="0">
              <a:solidFill>
                <a:schemeClr val="bg1"/>
              </a:solidFill>
              <a:latin typeface="+mn-lt"/>
            </a:endParaRPr>
          </a:p>
          <a:p>
            <a:pPr marL="800100" lvl="1" indent="-342900" defTabSz="914400">
              <a:buFont typeface="Arial" panose="020B0604020202020204" pitchFamily="34" charset="0"/>
              <a:buChar char="•"/>
            </a:pPr>
            <a:r>
              <a:rPr lang="en-US" altLang="en-US" sz="2100" dirty="0">
                <a:solidFill>
                  <a:srgbClr val="FFFFFF"/>
                </a:solidFill>
                <a:latin typeface="+mn-lt"/>
              </a:rPr>
              <a:t>This bill would let people with disabilities save more money without losing SSI. It would also update the savings limits each year and make the rules fairer for married couples. People with Down syndrome should be able to save for emergencies, housing, and their future.</a:t>
            </a:r>
          </a:p>
        </p:txBody>
      </p:sp>
    </p:spTree>
    <p:extLst>
      <p:ext uri="{BB962C8B-B14F-4D97-AF65-F5344CB8AC3E}">
        <p14:creationId xmlns:p14="http://schemas.microsoft.com/office/powerpoint/2010/main" val="427323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B643F-5A3C-334D-DB1E-C5DBBC5F105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C7C81CC-097F-7B6A-0A8B-F454D985A95E}"/>
              </a:ext>
            </a:extLst>
          </p:cNvPr>
          <p:cNvSpPr/>
          <p:nvPr/>
        </p:nvSpPr>
        <p:spPr>
          <a:xfrm>
            <a:off x="0" y="0"/>
            <a:ext cx="12191695" cy="6858000"/>
          </a:xfrm>
          <a:prstGeom prst="rect">
            <a:avLst/>
          </a:prstGeom>
          <a:solidFill>
            <a:srgbClr val="173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1B18C5C4-2FB5-441B-4750-415CCA3B1943}"/>
              </a:ext>
            </a:extLst>
          </p:cNvPr>
          <p:cNvSpPr/>
          <p:nvPr/>
        </p:nvSpPr>
        <p:spPr>
          <a:xfrm>
            <a:off x="430012" y="960120"/>
            <a:ext cx="109728" cy="4389120"/>
          </a:xfrm>
          <a:prstGeom prst="rect">
            <a:avLst/>
          </a:prstGeom>
          <a:solidFill>
            <a:srgbClr val="F2B13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Picture 10" descr="A person and person standing on a beach&#10;&#10;AI-generated content may be incorrect.">
            <a:extLst>
              <a:ext uri="{FF2B5EF4-FFF2-40B4-BE49-F238E27FC236}">
                <a16:creationId xmlns:a16="http://schemas.microsoft.com/office/drawing/2014/main" id="{A9494172-CA7C-E697-DC12-A097C22CE9BC}"/>
              </a:ext>
            </a:extLst>
          </p:cNvPr>
          <p:cNvPicPr>
            <a:picLocks noChangeAspect="1"/>
          </p:cNvPicPr>
          <p:nvPr/>
        </p:nvPicPr>
        <p:blipFill>
          <a:blip r:embed="rId2"/>
          <a:stretch>
            <a:fillRect/>
          </a:stretch>
        </p:blipFill>
        <p:spPr>
          <a:xfrm>
            <a:off x="679606" y="163727"/>
            <a:ext cx="8398477" cy="6298857"/>
          </a:xfrm>
          <a:prstGeom prst="rect">
            <a:avLst/>
          </a:prstGeom>
        </p:spPr>
      </p:pic>
      <p:sp>
        <p:nvSpPr>
          <p:cNvPr id="4" name="TextBox 3">
            <a:extLst>
              <a:ext uri="{FF2B5EF4-FFF2-40B4-BE49-F238E27FC236}">
                <a16:creationId xmlns:a16="http://schemas.microsoft.com/office/drawing/2014/main" id="{778A58AE-1A3D-19FD-2E23-1D62E9864F68}"/>
              </a:ext>
            </a:extLst>
          </p:cNvPr>
          <p:cNvSpPr txBox="1"/>
          <p:nvPr/>
        </p:nvSpPr>
        <p:spPr>
          <a:xfrm>
            <a:off x="9174637" y="558555"/>
            <a:ext cx="2920504" cy="5509200"/>
          </a:xfrm>
          <a:prstGeom prst="rect">
            <a:avLst/>
          </a:prstGeom>
          <a:noFill/>
        </p:spPr>
        <p:txBody>
          <a:bodyPr wrap="square">
            <a:spAutoFit/>
          </a:bodyPr>
          <a:lstStyle/>
          <a:p>
            <a:pPr algn="ctr">
              <a:defRPr sz="2000" b="1">
                <a:solidFill>
                  <a:srgbClr val="F2B134"/>
                </a:solidFill>
              </a:defRPr>
            </a:pPr>
            <a:r>
              <a:rPr sz="3200" dirty="0"/>
              <a:t>“People with Down syndrome deserve the opportunity to build our own lives.</a:t>
            </a:r>
            <a:endParaRPr lang="en-US" sz="3200" dirty="0"/>
          </a:p>
          <a:p>
            <a:pPr algn="ctr">
              <a:defRPr sz="2000" b="1">
                <a:solidFill>
                  <a:srgbClr val="F2B134"/>
                </a:solidFill>
              </a:defRPr>
            </a:pPr>
            <a:r>
              <a:rPr lang="en-US" sz="3200" dirty="0"/>
              <a:t>  </a:t>
            </a:r>
          </a:p>
          <a:p>
            <a:pPr algn="ctr">
              <a:defRPr sz="2000" b="1">
                <a:solidFill>
                  <a:srgbClr val="F2B134"/>
                </a:solidFill>
              </a:defRPr>
            </a:pPr>
            <a:r>
              <a:rPr sz="3200" dirty="0"/>
              <a:t>And for me, that life includes Craig.”</a:t>
            </a:r>
          </a:p>
        </p:txBody>
      </p:sp>
    </p:spTree>
    <p:extLst>
      <p:ext uri="{BB962C8B-B14F-4D97-AF65-F5344CB8AC3E}">
        <p14:creationId xmlns:p14="http://schemas.microsoft.com/office/powerpoint/2010/main" val="3379680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5F4"/>
        </a:solidFill>
        <a:effectLst/>
      </p:bgPr>
    </p:bg>
    <p:spTree>
      <p:nvGrpSpPr>
        <p:cNvPr id="1" name="Shape 128"/>
        <p:cNvGrpSpPr/>
        <p:nvPr/>
      </p:nvGrpSpPr>
      <p:grpSpPr>
        <a:xfrm>
          <a:off x="0" y="0"/>
          <a:ext cx="0" cy="0"/>
          <a:chOff x="0" y="0"/>
          <a:chExt cx="0" cy="0"/>
        </a:xfrm>
      </p:grpSpPr>
      <p:sp>
        <p:nvSpPr>
          <p:cNvPr id="129" name="Google Shape;129;p25"/>
          <p:cNvSpPr/>
          <p:nvPr/>
        </p:nvSpPr>
        <p:spPr>
          <a:xfrm>
            <a:off x="-193150" y="2228246"/>
            <a:ext cx="13047108" cy="9036356"/>
          </a:xfrm>
          <a:custGeom>
            <a:avLst/>
            <a:gdLst/>
            <a:ahLst/>
            <a:cxnLst/>
            <a:rect l="l" t="t" r="r" b="b"/>
            <a:pathLst>
              <a:path w="19570661" h="13554533" extrusionOk="0">
                <a:moveTo>
                  <a:pt x="0" y="0"/>
                </a:moveTo>
                <a:lnTo>
                  <a:pt x="19570661" y="0"/>
                </a:lnTo>
                <a:lnTo>
                  <a:pt x="19570661" y="13554533"/>
                </a:lnTo>
                <a:lnTo>
                  <a:pt x="0" y="13554533"/>
                </a:lnTo>
                <a:lnTo>
                  <a:pt x="0" y="0"/>
                </a:lnTo>
                <a:close/>
              </a:path>
            </a:pathLst>
          </a:custGeom>
          <a:blipFill rotWithShape="1">
            <a:blip r:embed="rId3">
              <a:alphaModFix/>
            </a:blip>
            <a:stretch>
              <a:fillRect t="-4801" b="-39581"/>
            </a:stretch>
          </a:blipFill>
          <a:ln>
            <a:no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endParaRPr lang="en-US" sz="2489"/>
          </a:p>
        </p:txBody>
      </p:sp>
      <p:sp>
        <p:nvSpPr>
          <p:cNvPr id="130" name="Google Shape;130;p25"/>
          <p:cNvSpPr txBox="1"/>
          <p:nvPr/>
        </p:nvSpPr>
        <p:spPr>
          <a:xfrm>
            <a:off x="792968" y="1545867"/>
            <a:ext cx="10613200" cy="29632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rtl="0">
              <a:lnSpc>
                <a:spcPct val="110000"/>
              </a:lnSpc>
              <a:spcBef>
                <a:spcPts val="0"/>
              </a:spcBef>
              <a:spcAft>
                <a:spcPts val="0"/>
              </a:spcAft>
              <a:buNone/>
            </a:pPr>
            <a:r>
              <a:rPr lang="en" sz="5867" i="1">
                <a:latin typeface="Libre Baskerville"/>
                <a:ea typeface="Libre Baskerville"/>
                <a:cs typeface="Libre Baskerville"/>
                <a:sym typeface="Libre Baskerville"/>
              </a:rPr>
              <a:t>It’s Time to Update</a:t>
            </a:r>
            <a:r>
              <a:rPr lang="en" sz="5867" i="1" u="none" strike="noStrike" cap="none">
                <a:solidFill>
                  <a:srgbClr val="000000"/>
                </a:solidFill>
                <a:latin typeface="Libre Baskerville"/>
                <a:ea typeface="Libre Baskerville"/>
                <a:cs typeface="Libre Baskerville"/>
                <a:sym typeface="Libre Baskerville"/>
              </a:rPr>
              <a:t> </a:t>
            </a:r>
            <a:endParaRPr sz="5867" i="1" u="none" strike="noStrike" cap="none">
              <a:solidFill>
                <a:srgbClr val="000000"/>
              </a:solidFill>
              <a:latin typeface="Libre Baskerville"/>
              <a:ea typeface="Libre Baskerville"/>
              <a:cs typeface="Libre Baskerville"/>
              <a:sym typeface="Libre Baskerville"/>
            </a:endParaRPr>
          </a:p>
          <a:p>
            <a:pPr marL="0" marR="0" lvl="0" indent="0" algn="l" rtl="0">
              <a:lnSpc>
                <a:spcPct val="110000"/>
              </a:lnSpc>
              <a:spcBef>
                <a:spcPts val="0"/>
              </a:spcBef>
              <a:spcAft>
                <a:spcPts val="0"/>
              </a:spcAft>
              <a:buNone/>
            </a:pPr>
            <a:r>
              <a:rPr lang="en" sz="5867" b="1" i="1">
                <a:latin typeface="Libre Baskerville"/>
                <a:ea typeface="Libre Baskerville"/>
                <a:cs typeface="Libre Baskerville"/>
                <a:sym typeface="Libre Baskerville"/>
              </a:rPr>
              <a:t>Supplemental Security Income </a:t>
            </a:r>
            <a:endParaRPr sz="5867" i="1">
              <a:latin typeface="Libre Baskerville"/>
              <a:ea typeface="Libre Baskerville"/>
              <a:cs typeface="Libre Baskerville"/>
              <a:sym typeface="Libre Baskerville"/>
            </a:endParaRPr>
          </a:p>
        </p:txBody>
      </p:sp>
      <p:cxnSp>
        <p:nvCxnSpPr>
          <p:cNvPr id="131" name="Google Shape;131;p25"/>
          <p:cNvCxnSpPr/>
          <p:nvPr/>
        </p:nvCxnSpPr>
        <p:spPr>
          <a:xfrm>
            <a:off x="685800" y="1222809"/>
            <a:ext cx="10820400" cy="0"/>
          </a:xfrm>
          <a:prstGeom prst="straightConnector1">
            <a:avLst/>
          </a:prstGeom>
          <a:noFill/>
          <a:ln w="14300" cap="flat" cmpd="sng">
            <a:solidFill>
              <a:srgbClr val="333333"/>
            </a:solidFill>
            <a:prstDash val="solid"/>
            <a:round/>
            <a:headEnd type="none" w="sm" len="sm"/>
            <a:tailEnd type="none" w="sm" len="sm"/>
          </a:ln>
        </p:spPr>
      </p:cxnSp>
      <p:sp>
        <p:nvSpPr>
          <p:cNvPr id="132" name="Google Shape;132;p25"/>
          <p:cNvSpPr txBox="1"/>
          <p:nvPr/>
        </p:nvSpPr>
        <p:spPr>
          <a:xfrm>
            <a:off x="685800" y="635000"/>
            <a:ext cx="3358000" cy="517065"/>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rtl="0">
              <a:lnSpc>
                <a:spcPct val="140010"/>
              </a:lnSpc>
              <a:spcBef>
                <a:spcPts val="0"/>
              </a:spcBef>
              <a:spcAft>
                <a:spcPts val="0"/>
              </a:spcAft>
              <a:buNone/>
            </a:pPr>
            <a:r>
              <a:rPr lang="en" sz="2400" b="1">
                <a:latin typeface="Public Sans"/>
                <a:ea typeface="Public Sans"/>
                <a:cs typeface="Public Sans"/>
                <a:sym typeface="Public Sans"/>
              </a:rPr>
              <a:t>September</a:t>
            </a:r>
            <a:r>
              <a:rPr lang="en" sz="2400" b="1" i="0" u="none" strike="noStrike" cap="none">
                <a:solidFill>
                  <a:srgbClr val="000000"/>
                </a:solidFill>
                <a:latin typeface="Public Sans"/>
                <a:ea typeface="Public Sans"/>
                <a:cs typeface="Public Sans"/>
                <a:sym typeface="Public Sans"/>
              </a:rPr>
              <a:t> 2026</a:t>
            </a:r>
            <a:endParaRPr sz="933"/>
          </a:p>
        </p:txBody>
      </p:sp>
      <p:sp>
        <p:nvSpPr>
          <p:cNvPr id="133" name="Google Shape;133;p25"/>
          <p:cNvSpPr txBox="1"/>
          <p:nvPr/>
        </p:nvSpPr>
        <p:spPr>
          <a:xfrm>
            <a:off x="792952" y="4758528"/>
            <a:ext cx="9897200" cy="12444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rtl="0">
              <a:lnSpc>
                <a:spcPct val="110000"/>
              </a:lnSpc>
              <a:spcBef>
                <a:spcPts val="0"/>
              </a:spcBef>
              <a:spcAft>
                <a:spcPts val="0"/>
              </a:spcAft>
              <a:buNone/>
            </a:pPr>
            <a:r>
              <a:rPr lang="en" sz="3867" b="1">
                <a:latin typeface="Proxima Nova"/>
                <a:ea typeface="Proxima Nova"/>
                <a:cs typeface="Proxima Nova"/>
                <a:sym typeface="Proxima Nova"/>
              </a:rPr>
              <a:t>Rebecca Vallas</a:t>
            </a:r>
            <a:endParaRPr sz="3867" b="1">
              <a:latin typeface="Proxima Nova"/>
              <a:ea typeface="Proxima Nova"/>
              <a:cs typeface="Proxima Nova"/>
              <a:sym typeface="Proxima Nova"/>
            </a:endParaRPr>
          </a:p>
          <a:p>
            <a:pPr marL="0" marR="0" lvl="0" indent="0" algn="l" rtl="0">
              <a:lnSpc>
                <a:spcPct val="110000"/>
              </a:lnSpc>
              <a:spcBef>
                <a:spcPts val="0"/>
              </a:spcBef>
              <a:spcAft>
                <a:spcPts val="0"/>
              </a:spcAft>
              <a:buNone/>
            </a:pPr>
            <a:r>
              <a:rPr lang="en" sz="3467">
                <a:latin typeface="Proxima Nova"/>
                <a:ea typeface="Proxima Nova"/>
                <a:cs typeface="Proxima Nova"/>
                <a:sym typeface="Proxima Nova"/>
              </a:rPr>
              <a:t>National Academy of Social Insurance </a:t>
            </a:r>
            <a:endParaRPr sz="3467">
              <a:latin typeface="Proxima Nova"/>
              <a:ea typeface="Proxima Nova"/>
              <a:cs typeface="Proxima Nova"/>
              <a:sym typeface="Proxima Nova"/>
            </a:endParaRPr>
          </a:p>
        </p:txBody>
      </p:sp>
      <p:pic>
        <p:nvPicPr>
          <p:cNvPr id="134" name="Google Shape;134;p25" title="NASI_HLOGO_BLACK.png"/>
          <p:cNvPicPr preferRelativeResize="0"/>
          <p:nvPr/>
        </p:nvPicPr>
        <p:blipFill>
          <a:blip r:embed="rId4">
            <a:alphaModFix/>
          </a:blip>
          <a:stretch>
            <a:fillRect/>
          </a:stretch>
        </p:blipFill>
        <p:spPr>
          <a:xfrm>
            <a:off x="8148200" y="256237"/>
            <a:ext cx="3358003" cy="966564"/>
          </a:xfrm>
          <a:prstGeom prst="rect">
            <a:avLst/>
          </a:prstGeom>
          <a:noFill/>
          <a:ln>
            <a:noFill/>
          </a:ln>
        </p:spPr>
      </p:pic>
    </p:spTree>
    <p:extLst>
      <p:ext uri="{BB962C8B-B14F-4D97-AF65-F5344CB8AC3E}">
        <p14:creationId xmlns:p14="http://schemas.microsoft.com/office/powerpoint/2010/main" val="772613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rgbClr val="F5F5F4"/>
        </a:solidFill>
        <a:effectLst/>
      </p:bgPr>
    </p:bg>
    <p:spTree>
      <p:nvGrpSpPr>
        <p:cNvPr id="1" name="Shape 138"/>
        <p:cNvGrpSpPr/>
        <p:nvPr/>
      </p:nvGrpSpPr>
      <p:grpSpPr>
        <a:xfrm>
          <a:off x="0" y="0"/>
          <a:ext cx="0" cy="0"/>
          <a:chOff x="0" y="0"/>
          <a:chExt cx="0" cy="0"/>
        </a:xfrm>
      </p:grpSpPr>
      <p:sp>
        <p:nvSpPr>
          <p:cNvPr id="139" name="Google Shape;139;p26"/>
          <p:cNvSpPr/>
          <p:nvPr/>
        </p:nvSpPr>
        <p:spPr>
          <a:xfrm>
            <a:off x="-193150" y="2228246"/>
            <a:ext cx="13047108" cy="9036356"/>
          </a:xfrm>
          <a:custGeom>
            <a:avLst/>
            <a:gdLst/>
            <a:ahLst/>
            <a:cxnLst/>
            <a:rect l="l" t="t" r="r" b="b"/>
            <a:pathLst>
              <a:path w="19570661" h="13554533" extrusionOk="0">
                <a:moveTo>
                  <a:pt x="0" y="0"/>
                </a:moveTo>
                <a:lnTo>
                  <a:pt x="19570661" y="0"/>
                </a:lnTo>
                <a:lnTo>
                  <a:pt x="19570661" y="13554533"/>
                </a:lnTo>
                <a:lnTo>
                  <a:pt x="0" y="13554533"/>
                </a:lnTo>
                <a:lnTo>
                  <a:pt x="0" y="0"/>
                </a:lnTo>
                <a:close/>
              </a:path>
            </a:pathLst>
          </a:custGeom>
          <a:blipFill rotWithShape="1">
            <a:blip r:embed="rId3">
              <a:alphaModFix/>
            </a:blip>
            <a:stretch>
              <a:fillRect t="-4801" b="-39581"/>
            </a:stretch>
          </a:blipFill>
          <a:ln>
            <a:no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endParaRPr lang="en-US" sz="2489"/>
          </a:p>
        </p:txBody>
      </p:sp>
      <p:sp>
        <p:nvSpPr>
          <p:cNvPr id="140" name="Google Shape;140;p26"/>
          <p:cNvSpPr txBox="1"/>
          <p:nvPr/>
        </p:nvSpPr>
        <p:spPr>
          <a:xfrm>
            <a:off x="806067" y="1723651"/>
            <a:ext cx="4546400" cy="42504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rtl="0">
              <a:lnSpc>
                <a:spcPct val="110000"/>
              </a:lnSpc>
              <a:spcBef>
                <a:spcPts val="0"/>
              </a:spcBef>
              <a:spcAft>
                <a:spcPts val="0"/>
              </a:spcAft>
              <a:buNone/>
            </a:pPr>
            <a:r>
              <a:rPr lang="en" sz="2533">
                <a:latin typeface="Helvetica Neue"/>
                <a:ea typeface="Helvetica Neue"/>
                <a:cs typeface="Helvetica Neue"/>
                <a:sym typeface="Helvetica Neue"/>
              </a:rPr>
              <a:t>The </a:t>
            </a:r>
            <a:r>
              <a:rPr lang="en" sz="2533" b="1">
                <a:solidFill>
                  <a:schemeClr val="dk1"/>
                </a:solidFill>
                <a:latin typeface="Public Sans"/>
                <a:ea typeface="Public Sans"/>
                <a:cs typeface="Public Sans"/>
                <a:sym typeface="Public Sans"/>
              </a:rPr>
              <a:t>National Academy of Social Insurance </a:t>
            </a:r>
            <a:r>
              <a:rPr lang="en" sz="2533">
                <a:solidFill>
                  <a:schemeClr val="dk1"/>
                </a:solidFill>
                <a:latin typeface="Public Sans"/>
                <a:ea typeface="Public Sans"/>
                <a:cs typeface="Public Sans"/>
                <a:sym typeface="Public Sans"/>
              </a:rPr>
              <a:t>is </a:t>
            </a:r>
            <a:r>
              <a:rPr lang="en" sz="2533">
                <a:latin typeface="Helvetica Neue"/>
                <a:ea typeface="Helvetica Neue"/>
                <a:cs typeface="Helvetica Neue"/>
                <a:sym typeface="Helvetica Neue"/>
              </a:rPr>
              <a:t>a nonprofit, nonpartisan </a:t>
            </a:r>
            <a:r>
              <a:rPr lang="en" sz="2533">
                <a:solidFill>
                  <a:schemeClr val="dk1"/>
                </a:solidFill>
                <a:latin typeface="Helvetica Neue"/>
                <a:ea typeface="Helvetica Neue"/>
                <a:cs typeface="Helvetica Neue"/>
                <a:sym typeface="Helvetica Neue"/>
              </a:rPr>
              <a:t>policy shop and organizing hub </a:t>
            </a:r>
            <a:r>
              <a:rPr lang="en" sz="2533">
                <a:latin typeface="Helvetica Neue"/>
                <a:ea typeface="Helvetica Neue"/>
                <a:cs typeface="Helvetica Neue"/>
                <a:sym typeface="Helvetica Neue"/>
              </a:rPr>
              <a:t>made up of the nation’s leading experts on social insurance. We seek to increase public understanding of how social insurance contributes to economic security.</a:t>
            </a:r>
            <a:endParaRPr sz="400"/>
          </a:p>
        </p:txBody>
      </p:sp>
      <p:cxnSp>
        <p:nvCxnSpPr>
          <p:cNvPr id="141" name="Google Shape;141;p26"/>
          <p:cNvCxnSpPr/>
          <p:nvPr/>
        </p:nvCxnSpPr>
        <p:spPr>
          <a:xfrm>
            <a:off x="685800" y="1210896"/>
            <a:ext cx="10820400" cy="0"/>
          </a:xfrm>
          <a:prstGeom prst="straightConnector1">
            <a:avLst/>
          </a:prstGeom>
          <a:noFill/>
          <a:ln w="14300" cap="flat" cmpd="sng">
            <a:solidFill>
              <a:srgbClr val="333333"/>
            </a:solidFill>
            <a:prstDash val="solid"/>
            <a:round/>
            <a:headEnd type="none" w="sm" len="sm"/>
            <a:tailEnd type="none" w="sm" len="sm"/>
          </a:ln>
        </p:spPr>
      </p:cxnSp>
      <p:sp>
        <p:nvSpPr>
          <p:cNvPr id="142" name="Google Shape;142;p26"/>
          <p:cNvSpPr txBox="1"/>
          <p:nvPr/>
        </p:nvSpPr>
        <p:spPr>
          <a:xfrm>
            <a:off x="685800" y="546217"/>
            <a:ext cx="8740400" cy="63190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just" rtl="0">
              <a:lnSpc>
                <a:spcPct val="140008"/>
              </a:lnSpc>
              <a:spcBef>
                <a:spcPts val="0"/>
              </a:spcBef>
              <a:spcAft>
                <a:spcPts val="0"/>
              </a:spcAft>
              <a:buNone/>
            </a:pPr>
            <a:r>
              <a:rPr lang="en" sz="2933" b="1">
                <a:latin typeface="Public Sans"/>
                <a:ea typeface="Public Sans"/>
                <a:cs typeface="Public Sans"/>
                <a:sym typeface="Public Sans"/>
              </a:rPr>
              <a:t>Who We Are</a:t>
            </a:r>
            <a:endParaRPr sz="933"/>
          </a:p>
        </p:txBody>
      </p:sp>
      <p:pic>
        <p:nvPicPr>
          <p:cNvPr id="143" name="Google Shape;143;p26" title="24.jpg"/>
          <p:cNvPicPr preferRelativeResize="0"/>
          <p:nvPr/>
        </p:nvPicPr>
        <p:blipFill rotWithShape="1">
          <a:blip r:embed="rId4">
            <a:alphaModFix/>
          </a:blip>
          <a:srcRect l="1147"/>
          <a:stretch/>
        </p:blipFill>
        <p:spPr>
          <a:xfrm>
            <a:off x="8331501" y="4088152"/>
            <a:ext cx="3280167" cy="2216433"/>
          </a:xfrm>
          <a:prstGeom prst="rect">
            <a:avLst/>
          </a:prstGeom>
          <a:noFill/>
          <a:ln>
            <a:noFill/>
          </a:ln>
        </p:spPr>
      </p:pic>
      <p:pic>
        <p:nvPicPr>
          <p:cNvPr id="144" name="Google Shape;144;p26" title="18.jpg"/>
          <p:cNvPicPr preferRelativeResize="0"/>
          <p:nvPr/>
        </p:nvPicPr>
        <p:blipFill rotWithShape="1">
          <a:blip r:embed="rId5">
            <a:alphaModFix/>
          </a:blip>
          <a:srcRect l="4809" r="4464"/>
          <a:stretch/>
        </p:blipFill>
        <p:spPr>
          <a:xfrm>
            <a:off x="5941333" y="1723656"/>
            <a:ext cx="3016100" cy="2216432"/>
          </a:xfrm>
          <a:prstGeom prst="rect">
            <a:avLst/>
          </a:prstGeom>
          <a:noFill/>
          <a:ln>
            <a:noFill/>
          </a:ln>
        </p:spPr>
      </p:pic>
      <p:pic>
        <p:nvPicPr>
          <p:cNvPr id="145" name="Google Shape;145;p26" title="19.jpg"/>
          <p:cNvPicPr preferRelativeResize="0"/>
          <p:nvPr/>
        </p:nvPicPr>
        <p:blipFill rotWithShape="1">
          <a:blip r:embed="rId6">
            <a:alphaModFix/>
          </a:blip>
          <a:srcRect l="21056" r="12688"/>
          <a:stretch/>
        </p:blipFill>
        <p:spPr>
          <a:xfrm>
            <a:off x="5941336" y="4088151"/>
            <a:ext cx="2202733" cy="2216432"/>
          </a:xfrm>
          <a:prstGeom prst="rect">
            <a:avLst/>
          </a:prstGeom>
          <a:noFill/>
          <a:ln>
            <a:noFill/>
          </a:ln>
        </p:spPr>
      </p:pic>
      <p:pic>
        <p:nvPicPr>
          <p:cNvPr id="146" name="Google Shape;146;p26" title="3.jpg"/>
          <p:cNvPicPr preferRelativeResize="0"/>
          <p:nvPr/>
        </p:nvPicPr>
        <p:blipFill rotWithShape="1">
          <a:blip r:embed="rId7">
            <a:alphaModFix/>
          </a:blip>
          <a:srcRect l="17555" r="7454"/>
          <a:stretch/>
        </p:blipFill>
        <p:spPr>
          <a:xfrm>
            <a:off x="9137233" y="1723657"/>
            <a:ext cx="2492099" cy="2216433"/>
          </a:xfrm>
          <a:prstGeom prst="rect">
            <a:avLst/>
          </a:prstGeom>
          <a:noFill/>
          <a:ln>
            <a:noFill/>
          </a:ln>
        </p:spPr>
      </p:pic>
      <p:pic>
        <p:nvPicPr>
          <p:cNvPr id="147" name="Google Shape;147;p26" title="NASI_HLOGO_BLACK.png"/>
          <p:cNvPicPr preferRelativeResize="0"/>
          <p:nvPr/>
        </p:nvPicPr>
        <p:blipFill>
          <a:blip r:embed="rId8">
            <a:alphaModFix/>
          </a:blip>
          <a:stretch>
            <a:fillRect/>
          </a:stretch>
        </p:blipFill>
        <p:spPr>
          <a:xfrm>
            <a:off x="8148200" y="245474"/>
            <a:ext cx="3358003" cy="966564"/>
          </a:xfrm>
          <a:prstGeom prst="rect">
            <a:avLst/>
          </a:prstGeom>
          <a:noFill/>
          <a:ln>
            <a:noFill/>
          </a:ln>
        </p:spPr>
      </p:pic>
    </p:spTree>
    <p:extLst>
      <p:ext uri="{BB962C8B-B14F-4D97-AF65-F5344CB8AC3E}">
        <p14:creationId xmlns:p14="http://schemas.microsoft.com/office/powerpoint/2010/main" val="2246976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5F4"/>
        </a:solidFill>
        <a:effectLst/>
      </p:bgPr>
    </p:bg>
    <p:spTree>
      <p:nvGrpSpPr>
        <p:cNvPr id="1" name="Shape 151"/>
        <p:cNvGrpSpPr/>
        <p:nvPr/>
      </p:nvGrpSpPr>
      <p:grpSpPr>
        <a:xfrm>
          <a:off x="0" y="0"/>
          <a:ext cx="0" cy="0"/>
          <a:chOff x="0" y="0"/>
          <a:chExt cx="0" cy="0"/>
        </a:xfrm>
      </p:grpSpPr>
      <p:sp>
        <p:nvSpPr>
          <p:cNvPr id="152" name="Google Shape;152;p27"/>
          <p:cNvSpPr/>
          <p:nvPr/>
        </p:nvSpPr>
        <p:spPr>
          <a:xfrm>
            <a:off x="-193150" y="2228246"/>
            <a:ext cx="13047108" cy="9036356"/>
          </a:xfrm>
          <a:custGeom>
            <a:avLst/>
            <a:gdLst/>
            <a:ahLst/>
            <a:cxnLst/>
            <a:rect l="l" t="t" r="r" b="b"/>
            <a:pathLst>
              <a:path w="19570661" h="13554533" extrusionOk="0">
                <a:moveTo>
                  <a:pt x="0" y="0"/>
                </a:moveTo>
                <a:lnTo>
                  <a:pt x="19570661" y="0"/>
                </a:lnTo>
                <a:lnTo>
                  <a:pt x="19570661" y="13554533"/>
                </a:lnTo>
                <a:lnTo>
                  <a:pt x="0" y="13554533"/>
                </a:lnTo>
                <a:lnTo>
                  <a:pt x="0" y="0"/>
                </a:lnTo>
                <a:close/>
              </a:path>
            </a:pathLst>
          </a:custGeom>
          <a:blipFill rotWithShape="1">
            <a:blip r:embed="rId3">
              <a:alphaModFix/>
            </a:blip>
            <a:stretch>
              <a:fillRect t="-4801" b="-39581"/>
            </a:stretch>
          </a:blipFill>
          <a:ln>
            <a:no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endParaRPr lang="en-US" sz="2489"/>
          </a:p>
        </p:txBody>
      </p:sp>
      <p:sp>
        <p:nvSpPr>
          <p:cNvPr id="153" name="Google Shape;153;p27"/>
          <p:cNvSpPr txBox="1"/>
          <p:nvPr/>
        </p:nvSpPr>
        <p:spPr>
          <a:xfrm>
            <a:off x="792952" y="1773569"/>
            <a:ext cx="9897200" cy="4653582"/>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609585" marR="0" lvl="0" indent="-499521" algn="l" rtl="0">
              <a:lnSpc>
                <a:spcPct val="110000"/>
              </a:lnSpc>
              <a:spcBef>
                <a:spcPts val="1333"/>
              </a:spcBef>
              <a:spcAft>
                <a:spcPts val="0"/>
              </a:spcAft>
              <a:buSzPts val="2300"/>
              <a:buFont typeface="Helvetica Neue"/>
              <a:buChar char="●"/>
            </a:pPr>
            <a:r>
              <a:rPr lang="en" sz="3067">
                <a:latin typeface="Helvetica Neue"/>
                <a:ea typeface="Helvetica Neue"/>
                <a:cs typeface="Helvetica Neue"/>
                <a:sym typeface="Helvetica Neue"/>
              </a:rPr>
              <a:t>SSI provides </a:t>
            </a:r>
            <a:r>
              <a:rPr lang="en" sz="3067" b="1">
                <a:latin typeface="Helvetica Neue"/>
                <a:ea typeface="Helvetica Neue"/>
                <a:cs typeface="Helvetica Neue"/>
                <a:sym typeface="Helvetica Neue"/>
              </a:rPr>
              <a:t>income support</a:t>
            </a:r>
            <a:r>
              <a:rPr lang="en" sz="3067">
                <a:latin typeface="Helvetica Neue"/>
                <a:ea typeface="Helvetica Neue"/>
                <a:cs typeface="Helvetica Neue"/>
                <a:sym typeface="Helvetica Neue"/>
              </a:rPr>
              <a:t> to people with disabilities and older adults with limited income and resources.</a:t>
            </a:r>
            <a:endParaRPr sz="3067">
              <a:latin typeface="Helvetica Neue"/>
              <a:ea typeface="Helvetica Neue"/>
              <a:cs typeface="Helvetica Neue"/>
              <a:sym typeface="Helvetica Neue"/>
            </a:endParaRPr>
          </a:p>
          <a:p>
            <a:pPr marL="609585" marR="0" lvl="0" indent="-499521" algn="l" rtl="0">
              <a:lnSpc>
                <a:spcPct val="110000"/>
              </a:lnSpc>
              <a:spcBef>
                <a:spcPts val="1333"/>
              </a:spcBef>
              <a:spcAft>
                <a:spcPts val="0"/>
              </a:spcAft>
              <a:buSzPts val="2300"/>
              <a:buFont typeface="Helvetica Neue"/>
              <a:buChar char="●"/>
            </a:pPr>
            <a:r>
              <a:rPr lang="en" sz="3067">
                <a:latin typeface="Helvetica Neue"/>
                <a:ea typeface="Helvetica Neue"/>
                <a:cs typeface="Helvetica Neue"/>
                <a:sym typeface="Helvetica Neue"/>
              </a:rPr>
              <a:t>Many SSI rules were created </a:t>
            </a:r>
            <a:r>
              <a:rPr lang="en" sz="3067" b="1">
                <a:latin typeface="Helvetica Neue"/>
                <a:ea typeface="Helvetica Neue"/>
                <a:cs typeface="Helvetica Neue"/>
                <a:sym typeface="Helvetica Neue"/>
              </a:rPr>
              <a:t>decades</a:t>
            </a:r>
            <a:r>
              <a:rPr lang="en" sz="3067">
                <a:latin typeface="Helvetica Neue"/>
                <a:ea typeface="Helvetica Neue"/>
                <a:cs typeface="Helvetica Neue"/>
                <a:sym typeface="Helvetica Neue"/>
              </a:rPr>
              <a:t> ago and have not been updated to reflect today's economy.</a:t>
            </a:r>
            <a:endParaRPr sz="3067">
              <a:latin typeface="Helvetica Neue"/>
              <a:ea typeface="Helvetica Neue"/>
              <a:cs typeface="Helvetica Neue"/>
              <a:sym typeface="Helvetica Neue"/>
            </a:endParaRPr>
          </a:p>
          <a:p>
            <a:pPr marL="609585" marR="0" lvl="0" indent="-499521" algn="l" rtl="0">
              <a:lnSpc>
                <a:spcPct val="110000"/>
              </a:lnSpc>
              <a:spcBef>
                <a:spcPts val="1333"/>
              </a:spcBef>
              <a:spcAft>
                <a:spcPts val="0"/>
              </a:spcAft>
              <a:buSzPts val="2300"/>
              <a:buFont typeface="Helvetica Neue"/>
              <a:buChar char="●"/>
            </a:pPr>
            <a:r>
              <a:rPr lang="en" sz="3067">
                <a:latin typeface="Helvetica Neue"/>
                <a:ea typeface="Helvetica Neue"/>
                <a:cs typeface="Helvetica Neue"/>
                <a:sym typeface="Helvetica Neue"/>
              </a:rPr>
              <a:t>Outdated policies can make it harder for people with disabilities to </a:t>
            </a:r>
            <a:r>
              <a:rPr lang="en" sz="3067" b="1">
                <a:latin typeface="Helvetica Neue"/>
                <a:ea typeface="Helvetica Neue"/>
                <a:cs typeface="Helvetica Neue"/>
                <a:sym typeface="Helvetica Neue"/>
              </a:rPr>
              <a:t>work</a:t>
            </a:r>
            <a:r>
              <a:rPr lang="en" sz="3067">
                <a:latin typeface="Helvetica Neue"/>
                <a:ea typeface="Helvetica Neue"/>
                <a:cs typeface="Helvetica Neue"/>
                <a:sym typeface="Helvetica Neue"/>
              </a:rPr>
              <a:t>, </a:t>
            </a:r>
            <a:r>
              <a:rPr lang="en" sz="3067" b="1">
                <a:latin typeface="Helvetica Neue"/>
                <a:ea typeface="Helvetica Neue"/>
                <a:cs typeface="Helvetica Neue"/>
                <a:sym typeface="Helvetica Neue"/>
              </a:rPr>
              <a:t>save</a:t>
            </a:r>
            <a:r>
              <a:rPr lang="en" sz="3067">
                <a:latin typeface="Helvetica Neue"/>
                <a:ea typeface="Helvetica Neue"/>
                <a:cs typeface="Helvetica Neue"/>
                <a:sym typeface="Helvetica Neue"/>
              </a:rPr>
              <a:t>, </a:t>
            </a:r>
            <a:r>
              <a:rPr lang="en" sz="3067" b="1">
                <a:latin typeface="Helvetica Neue"/>
                <a:ea typeface="Helvetica Neue"/>
                <a:cs typeface="Helvetica Neue"/>
                <a:sym typeface="Helvetica Neue"/>
              </a:rPr>
              <a:t>marry</a:t>
            </a:r>
            <a:r>
              <a:rPr lang="en" sz="3067">
                <a:latin typeface="Helvetica Neue"/>
                <a:ea typeface="Helvetica Neue"/>
                <a:cs typeface="Helvetica Neue"/>
                <a:sym typeface="Helvetica Neue"/>
              </a:rPr>
              <a:t>, and </a:t>
            </a:r>
            <a:r>
              <a:rPr lang="en" sz="3067" b="1">
                <a:latin typeface="Helvetica Neue"/>
                <a:ea typeface="Helvetica Neue"/>
                <a:cs typeface="Helvetica Neue"/>
                <a:sym typeface="Helvetica Neue"/>
              </a:rPr>
              <a:t>build financial security</a:t>
            </a:r>
            <a:r>
              <a:rPr lang="en" sz="3067">
                <a:latin typeface="Helvetica Neue"/>
                <a:ea typeface="Helvetica Neue"/>
                <a:cs typeface="Helvetica Neue"/>
                <a:sym typeface="Helvetica Neue"/>
              </a:rPr>
              <a:t>.</a:t>
            </a:r>
            <a:endParaRPr sz="3067">
              <a:latin typeface="Helvetica Neue"/>
              <a:ea typeface="Helvetica Neue"/>
              <a:cs typeface="Helvetica Neue"/>
              <a:sym typeface="Helvetica Neue"/>
            </a:endParaRPr>
          </a:p>
        </p:txBody>
      </p:sp>
      <p:cxnSp>
        <p:nvCxnSpPr>
          <p:cNvPr id="154" name="Google Shape;154;p27"/>
          <p:cNvCxnSpPr/>
          <p:nvPr/>
        </p:nvCxnSpPr>
        <p:spPr>
          <a:xfrm>
            <a:off x="685800" y="1167845"/>
            <a:ext cx="10820400" cy="0"/>
          </a:xfrm>
          <a:prstGeom prst="straightConnector1">
            <a:avLst/>
          </a:prstGeom>
          <a:noFill/>
          <a:ln w="14300" cap="flat" cmpd="sng">
            <a:solidFill>
              <a:srgbClr val="333333"/>
            </a:solidFill>
            <a:prstDash val="solid"/>
            <a:round/>
            <a:headEnd type="none" w="sm" len="sm"/>
            <a:tailEnd type="none" w="sm" len="sm"/>
          </a:ln>
        </p:spPr>
      </p:cxnSp>
      <p:sp>
        <p:nvSpPr>
          <p:cNvPr id="155" name="Google Shape;155;p27"/>
          <p:cNvSpPr txBox="1"/>
          <p:nvPr/>
        </p:nvSpPr>
        <p:spPr>
          <a:xfrm>
            <a:off x="685800" y="503167"/>
            <a:ext cx="10608400" cy="6028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just" rtl="0">
              <a:lnSpc>
                <a:spcPct val="140008"/>
              </a:lnSpc>
              <a:spcBef>
                <a:spcPts val="0"/>
              </a:spcBef>
              <a:spcAft>
                <a:spcPts val="0"/>
              </a:spcAft>
              <a:buNone/>
            </a:pPr>
            <a:r>
              <a:rPr lang="en" sz="2800" b="1">
                <a:latin typeface="Public Sans"/>
                <a:ea typeface="Public Sans"/>
                <a:cs typeface="Public Sans"/>
                <a:sym typeface="Public Sans"/>
              </a:rPr>
              <a:t>SSI’s  Rules Haven't Kept Up</a:t>
            </a:r>
            <a:endParaRPr sz="800"/>
          </a:p>
        </p:txBody>
      </p:sp>
    </p:spTree>
    <p:extLst>
      <p:ext uri="{BB962C8B-B14F-4D97-AF65-F5344CB8AC3E}">
        <p14:creationId xmlns:p14="http://schemas.microsoft.com/office/powerpoint/2010/main" val="2881456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5F4"/>
        </a:solidFill>
        <a:effectLst/>
      </p:bgPr>
    </p:bg>
    <p:spTree>
      <p:nvGrpSpPr>
        <p:cNvPr id="1" name="Shape 159"/>
        <p:cNvGrpSpPr/>
        <p:nvPr/>
      </p:nvGrpSpPr>
      <p:grpSpPr>
        <a:xfrm>
          <a:off x="0" y="0"/>
          <a:ext cx="0" cy="0"/>
          <a:chOff x="0" y="0"/>
          <a:chExt cx="0" cy="0"/>
        </a:xfrm>
      </p:grpSpPr>
      <p:sp>
        <p:nvSpPr>
          <p:cNvPr id="160" name="Google Shape;160;p28"/>
          <p:cNvSpPr txBox="1"/>
          <p:nvPr/>
        </p:nvSpPr>
        <p:spPr>
          <a:xfrm>
            <a:off x="685800" y="503167"/>
            <a:ext cx="10608400" cy="68942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just" rtl="0">
              <a:lnSpc>
                <a:spcPct val="140008"/>
              </a:lnSpc>
              <a:spcBef>
                <a:spcPts val="0"/>
              </a:spcBef>
              <a:spcAft>
                <a:spcPts val="0"/>
              </a:spcAft>
              <a:buNone/>
            </a:pPr>
            <a:r>
              <a:rPr lang="en" sz="3200" b="1">
                <a:latin typeface="Public Sans"/>
                <a:ea typeface="Public Sans"/>
                <a:cs typeface="Public Sans"/>
                <a:sym typeface="Public Sans"/>
              </a:rPr>
              <a:t>SSI vs. Social Security Disability Insurance (SSDI)</a:t>
            </a:r>
            <a:endParaRPr sz="1200"/>
          </a:p>
        </p:txBody>
      </p:sp>
      <p:sp>
        <p:nvSpPr>
          <p:cNvPr id="161" name="Google Shape;161;p28"/>
          <p:cNvSpPr/>
          <p:nvPr/>
        </p:nvSpPr>
        <p:spPr>
          <a:xfrm>
            <a:off x="-193150" y="2228246"/>
            <a:ext cx="13047108" cy="9036356"/>
          </a:xfrm>
          <a:custGeom>
            <a:avLst/>
            <a:gdLst/>
            <a:ahLst/>
            <a:cxnLst/>
            <a:rect l="l" t="t" r="r" b="b"/>
            <a:pathLst>
              <a:path w="19570661" h="13554533" extrusionOk="0">
                <a:moveTo>
                  <a:pt x="0" y="0"/>
                </a:moveTo>
                <a:lnTo>
                  <a:pt x="19570661" y="0"/>
                </a:lnTo>
                <a:lnTo>
                  <a:pt x="19570661" y="13554533"/>
                </a:lnTo>
                <a:lnTo>
                  <a:pt x="0" y="13554533"/>
                </a:lnTo>
                <a:lnTo>
                  <a:pt x="0" y="0"/>
                </a:lnTo>
                <a:close/>
              </a:path>
            </a:pathLst>
          </a:custGeom>
          <a:blipFill rotWithShape="1">
            <a:blip r:embed="rId3">
              <a:alphaModFix/>
            </a:blip>
            <a:stretch>
              <a:fillRect t="-4801" b="-39581"/>
            </a:stretch>
          </a:blipFill>
          <a:ln>
            <a:no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endParaRPr lang="en-US" sz="2489"/>
          </a:p>
        </p:txBody>
      </p:sp>
      <p:cxnSp>
        <p:nvCxnSpPr>
          <p:cNvPr id="162" name="Google Shape;162;p28"/>
          <p:cNvCxnSpPr/>
          <p:nvPr/>
        </p:nvCxnSpPr>
        <p:spPr>
          <a:xfrm>
            <a:off x="685800" y="1167845"/>
            <a:ext cx="10820400" cy="0"/>
          </a:xfrm>
          <a:prstGeom prst="straightConnector1">
            <a:avLst/>
          </a:prstGeom>
          <a:noFill/>
          <a:ln w="14300" cap="flat" cmpd="sng">
            <a:solidFill>
              <a:srgbClr val="333333"/>
            </a:solidFill>
            <a:prstDash val="solid"/>
            <a:round/>
            <a:headEnd type="none" w="sm" len="sm"/>
            <a:tailEnd type="none" w="sm" len="sm"/>
          </a:ln>
        </p:spPr>
      </p:cxnSp>
      <p:graphicFrame>
        <p:nvGraphicFramePr>
          <p:cNvPr id="163" name="Google Shape;163;p28"/>
          <p:cNvGraphicFramePr/>
          <p:nvPr/>
        </p:nvGraphicFramePr>
        <p:xfrm>
          <a:off x="1270000" y="1594567"/>
          <a:ext cx="9652000" cy="5100080"/>
        </p:xfrm>
        <a:graphic>
          <a:graphicData uri="http://schemas.openxmlformats.org/drawingml/2006/table">
            <a:tbl>
              <a:tblPr>
                <a:noFill/>
              </a:tblPr>
              <a:tblGrid>
                <a:gridCol w="4826000">
                  <a:extLst>
                    <a:ext uri="{9D8B030D-6E8A-4147-A177-3AD203B41FA5}">
                      <a16:colId xmlns:a16="http://schemas.microsoft.com/office/drawing/2014/main" val="20000"/>
                    </a:ext>
                  </a:extLst>
                </a:gridCol>
                <a:gridCol w="4826000">
                  <a:extLst>
                    <a:ext uri="{9D8B030D-6E8A-4147-A177-3AD203B41FA5}">
                      <a16:colId xmlns:a16="http://schemas.microsoft.com/office/drawing/2014/main" val="20001"/>
                    </a:ext>
                  </a:extLst>
                </a:gridCol>
              </a:tblGrid>
              <a:tr h="751800">
                <a:tc>
                  <a:txBody>
                    <a:bodyPr/>
                    <a:lstStyle/>
                    <a:p>
                      <a:pPr marL="0" lvl="0" indent="0" algn="l" rtl="0">
                        <a:spcBef>
                          <a:spcPts val="0"/>
                        </a:spcBef>
                        <a:spcAft>
                          <a:spcPts val="0"/>
                        </a:spcAft>
                        <a:buNone/>
                      </a:pPr>
                      <a:r>
                        <a:rPr lang="en" sz="3300" b="1">
                          <a:latin typeface="Helvetica Neue"/>
                          <a:ea typeface="Helvetica Neue"/>
                          <a:cs typeface="Helvetica Neue"/>
                          <a:sym typeface="Helvetica Neue"/>
                        </a:rPr>
                        <a:t>SSI</a:t>
                      </a:r>
                      <a:endParaRPr sz="3300" b="1">
                        <a:latin typeface="Helvetica Neue"/>
                        <a:ea typeface="Helvetica Neue"/>
                        <a:cs typeface="Helvetica Neue"/>
                        <a:sym typeface="Helvetica Neue"/>
                      </a:endParaRPr>
                    </a:p>
                  </a:txBody>
                  <a:tcPr marL="121900" marR="121900" marT="121900" marB="1219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3300" b="1">
                          <a:latin typeface="Helvetica Neue"/>
                          <a:ea typeface="Helvetica Neue"/>
                          <a:cs typeface="Helvetica Neue"/>
                          <a:sym typeface="Helvetica Neue"/>
                        </a:rPr>
                        <a:t>SSDI</a:t>
                      </a:r>
                      <a:endParaRPr sz="3300" b="1">
                        <a:latin typeface="Helvetica Neue"/>
                        <a:ea typeface="Helvetica Neue"/>
                        <a:cs typeface="Helvetica Neue"/>
                        <a:sym typeface="Helvetica Neue"/>
                      </a:endParaRPr>
                    </a:p>
                  </a:txBody>
                  <a:tcPr marL="121900" marR="121900" marT="121900" marB="1219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690840">
                <a:tc>
                  <a:txBody>
                    <a:bodyPr/>
                    <a:lstStyle/>
                    <a:p>
                      <a:pPr marL="0" lvl="0" indent="0" algn="l" rtl="0">
                        <a:spcBef>
                          <a:spcPts val="0"/>
                        </a:spcBef>
                        <a:spcAft>
                          <a:spcPts val="0"/>
                        </a:spcAft>
                        <a:buNone/>
                      </a:pPr>
                      <a:r>
                        <a:rPr lang="en" sz="2900">
                          <a:latin typeface="Helvetica Neue"/>
                          <a:ea typeface="Helvetica Neue"/>
                          <a:cs typeface="Helvetica Neue"/>
                          <a:sym typeface="Helvetica Neue"/>
                        </a:rPr>
                        <a:t>Need-based program</a:t>
                      </a:r>
                      <a:endParaRPr sz="2900">
                        <a:latin typeface="Helvetica Neue"/>
                        <a:ea typeface="Helvetica Neue"/>
                        <a:cs typeface="Helvetica Neue"/>
                        <a:sym typeface="Helvetica Neue"/>
                      </a:endParaRPr>
                    </a:p>
                  </a:txBody>
                  <a:tcPr marL="121900" marR="121900" marT="121900" marB="1219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2900">
                          <a:latin typeface="Helvetica Neue"/>
                          <a:ea typeface="Helvetica Neue"/>
                          <a:cs typeface="Helvetica Neue"/>
                          <a:sym typeface="Helvetica Neue"/>
                        </a:rPr>
                        <a:t>Insurance program</a:t>
                      </a:r>
                      <a:endParaRPr sz="2900">
                        <a:latin typeface="Helvetica Neue"/>
                        <a:ea typeface="Helvetica Neue"/>
                        <a:cs typeface="Helvetica Neue"/>
                        <a:sym typeface="Helvetica Neue"/>
                      </a:endParaRPr>
                    </a:p>
                  </a:txBody>
                  <a:tcPr marL="121900" marR="121900" marT="121900" marB="1219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690840">
                <a:tc>
                  <a:txBody>
                    <a:bodyPr/>
                    <a:lstStyle/>
                    <a:p>
                      <a:pPr marL="0" lvl="0" indent="0" algn="l" rtl="0">
                        <a:spcBef>
                          <a:spcPts val="0"/>
                        </a:spcBef>
                        <a:spcAft>
                          <a:spcPts val="0"/>
                        </a:spcAft>
                        <a:buNone/>
                      </a:pPr>
                      <a:r>
                        <a:rPr lang="en" sz="2900">
                          <a:latin typeface="Helvetica Neue"/>
                          <a:ea typeface="Helvetica Neue"/>
                          <a:cs typeface="Helvetica Neue"/>
                          <a:sym typeface="Helvetica Neue"/>
                        </a:rPr>
                        <a:t>Based on financial need</a:t>
                      </a:r>
                      <a:endParaRPr sz="2900">
                        <a:latin typeface="Helvetica Neue"/>
                        <a:ea typeface="Helvetica Neue"/>
                        <a:cs typeface="Helvetica Neue"/>
                        <a:sym typeface="Helvetica Neue"/>
                      </a:endParaRPr>
                    </a:p>
                  </a:txBody>
                  <a:tcPr marL="121900" marR="121900" marT="121900" marB="1219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2900">
                          <a:latin typeface="Helvetica Neue"/>
                          <a:ea typeface="Helvetica Neue"/>
                          <a:cs typeface="Helvetica Neue"/>
                          <a:sym typeface="Helvetica Neue"/>
                        </a:rPr>
                        <a:t>Based on work history</a:t>
                      </a:r>
                      <a:endParaRPr sz="2900">
                        <a:latin typeface="Helvetica Neue"/>
                        <a:ea typeface="Helvetica Neue"/>
                        <a:cs typeface="Helvetica Neue"/>
                        <a:sym typeface="Helvetica Neue"/>
                      </a:endParaRPr>
                    </a:p>
                  </a:txBody>
                  <a:tcPr marL="121900" marR="121900" marT="121900" marB="1219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690840">
                <a:tc>
                  <a:txBody>
                    <a:bodyPr/>
                    <a:lstStyle/>
                    <a:p>
                      <a:pPr marL="0" lvl="0" indent="0" algn="l" rtl="0">
                        <a:spcBef>
                          <a:spcPts val="0"/>
                        </a:spcBef>
                        <a:spcAft>
                          <a:spcPts val="0"/>
                        </a:spcAft>
                        <a:buNone/>
                      </a:pPr>
                      <a:r>
                        <a:rPr lang="en" sz="2900">
                          <a:latin typeface="Helvetica Neue"/>
                          <a:ea typeface="Helvetica Neue"/>
                          <a:cs typeface="Helvetica Neue"/>
                          <a:sym typeface="Helvetica Neue"/>
                        </a:rPr>
                        <a:t>Strict income &amp; asset limits</a:t>
                      </a:r>
                      <a:endParaRPr sz="2900">
                        <a:latin typeface="Helvetica Neue"/>
                        <a:ea typeface="Helvetica Neue"/>
                        <a:cs typeface="Helvetica Neue"/>
                        <a:sym typeface="Helvetica Neue"/>
                      </a:endParaRPr>
                    </a:p>
                  </a:txBody>
                  <a:tcPr marL="121900" marR="121900" marT="121900" marB="1219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2900">
                          <a:latin typeface="Helvetica Neue"/>
                          <a:ea typeface="Helvetica Neue"/>
                          <a:cs typeface="Helvetica Neue"/>
                          <a:sym typeface="Helvetica Neue"/>
                        </a:rPr>
                        <a:t>No asset limits</a:t>
                      </a:r>
                      <a:endParaRPr sz="2900">
                        <a:latin typeface="Helvetica Neue"/>
                        <a:ea typeface="Helvetica Neue"/>
                        <a:cs typeface="Helvetica Neue"/>
                        <a:sym typeface="Helvetica Neue"/>
                      </a:endParaRPr>
                    </a:p>
                  </a:txBody>
                  <a:tcPr marL="121900" marR="121900" marT="121900" marB="1219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1137880">
                <a:tc>
                  <a:txBody>
                    <a:bodyPr/>
                    <a:lstStyle/>
                    <a:p>
                      <a:pPr marL="0" lvl="0" indent="0" algn="l" rtl="0">
                        <a:spcBef>
                          <a:spcPts val="0"/>
                        </a:spcBef>
                        <a:spcAft>
                          <a:spcPts val="0"/>
                        </a:spcAft>
                        <a:buNone/>
                      </a:pPr>
                      <a:r>
                        <a:rPr lang="en" sz="2900">
                          <a:latin typeface="Helvetica Neue"/>
                          <a:ea typeface="Helvetica Neue"/>
                          <a:cs typeface="Helvetica Neue"/>
                          <a:sym typeface="Helvetica Neue"/>
                        </a:rPr>
                        <a:t>Usually linked to Medicaid</a:t>
                      </a:r>
                      <a:endParaRPr sz="2900">
                        <a:latin typeface="Helvetica Neue"/>
                        <a:ea typeface="Helvetica Neue"/>
                        <a:cs typeface="Helvetica Neue"/>
                        <a:sym typeface="Helvetica Neue"/>
                      </a:endParaRPr>
                    </a:p>
                  </a:txBody>
                  <a:tcPr marL="121900" marR="121900" marT="121900" marB="1219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2900">
                          <a:latin typeface="Helvetica Neue"/>
                          <a:ea typeface="Helvetica Neue"/>
                          <a:cs typeface="Helvetica Neue"/>
                          <a:sym typeface="Helvetica Neue"/>
                        </a:rPr>
                        <a:t>Usually linked to Medicare after waiting period</a:t>
                      </a:r>
                      <a:endParaRPr sz="2900">
                        <a:latin typeface="Helvetica Neue"/>
                        <a:ea typeface="Helvetica Neue"/>
                        <a:cs typeface="Helvetica Neue"/>
                        <a:sym typeface="Helvetica Neue"/>
                      </a:endParaRPr>
                    </a:p>
                  </a:txBody>
                  <a:tcPr marL="121900" marR="121900" marT="121900" marB="1219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1137880">
                <a:tc>
                  <a:txBody>
                    <a:bodyPr/>
                    <a:lstStyle/>
                    <a:p>
                      <a:pPr marL="0" lvl="0" indent="0" algn="l" rtl="0">
                        <a:spcBef>
                          <a:spcPts val="0"/>
                        </a:spcBef>
                        <a:spcAft>
                          <a:spcPts val="0"/>
                        </a:spcAft>
                        <a:buNone/>
                      </a:pPr>
                      <a:r>
                        <a:rPr lang="en" sz="2900">
                          <a:latin typeface="Helvetica Neue"/>
                          <a:ea typeface="Helvetica Neue"/>
                          <a:cs typeface="Helvetica Neue"/>
                          <a:sym typeface="Helvetica Neue"/>
                        </a:rPr>
                        <a:t>Benefits generally lower</a:t>
                      </a:r>
                      <a:endParaRPr sz="2900">
                        <a:latin typeface="Helvetica Neue"/>
                        <a:ea typeface="Helvetica Neue"/>
                        <a:cs typeface="Helvetica Neue"/>
                        <a:sym typeface="Helvetica Neue"/>
                      </a:endParaRPr>
                    </a:p>
                  </a:txBody>
                  <a:tcPr marL="121900" marR="121900" marT="121900" marB="1219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2900">
                          <a:latin typeface="Helvetica Neue"/>
                          <a:ea typeface="Helvetica Neue"/>
                          <a:cs typeface="Helvetica Neue"/>
                          <a:sym typeface="Helvetica Neue"/>
                        </a:rPr>
                        <a:t>Benefits based on earnings history</a:t>
                      </a:r>
                      <a:endParaRPr sz="2900">
                        <a:latin typeface="Helvetica Neue"/>
                        <a:ea typeface="Helvetica Neue"/>
                        <a:cs typeface="Helvetica Neue"/>
                        <a:sym typeface="Helvetica Neue"/>
                      </a:endParaRPr>
                    </a:p>
                  </a:txBody>
                  <a:tcPr marL="121900" marR="121900" marT="121900" marB="1219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618450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5F4"/>
        </a:solidFill>
        <a:effectLst/>
      </p:bgPr>
    </p:bg>
    <p:spTree>
      <p:nvGrpSpPr>
        <p:cNvPr id="1" name="Shape 167"/>
        <p:cNvGrpSpPr/>
        <p:nvPr/>
      </p:nvGrpSpPr>
      <p:grpSpPr>
        <a:xfrm>
          <a:off x="0" y="0"/>
          <a:ext cx="0" cy="0"/>
          <a:chOff x="0" y="0"/>
          <a:chExt cx="0" cy="0"/>
        </a:xfrm>
      </p:grpSpPr>
      <p:sp>
        <p:nvSpPr>
          <p:cNvPr id="168" name="Google Shape;168;p29"/>
          <p:cNvSpPr/>
          <p:nvPr/>
        </p:nvSpPr>
        <p:spPr>
          <a:xfrm>
            <a:off x="-193150" y="2228246"/>
            <a:ext cx="13047108" cy="9036356"/>
          </a:xfrm>
          <a:custGeom>
            <a:avLst/>
            <a:gdLst/>
            <a:ahLst/>
            <a:cxnLst/>
            <a:rect l="l" t="t" r="r" b="b"/>
            <a:pathLst>
              <a:path w="19570661" h="13554533" extrusionOk="0">
                <a:moveTo>
                  <a:pt x="0" y="0"/>
                </a:moveTo>
                <a:lnTo>
                  <a:pt x="19570661" y="0"/>
                </a:lnTo>
                <a:lnTo>
                  <a:pt x="19570661" y="13554533"/>
                </a:lnTo>
                <a:lnTo>
                  <a:pt x="0" y="13554533"/>
                </a:lnTo>
                <a:lnTo>
                  <a:pt x="0" y="0"/>
                </a:lnTo>
                <a:close/>
              </a:path>
            </a:pathLst>
          </a:custGeom>
          <a:blipFill rotWithShape="1">
            <a:blip r:embed="rId3">
              <a:alphaModFix/>
            </a:blip>
            <a:stretch>
              <a:fillRect t="-4801" b="-39581"/>
            </a:stretch>
          </a:blipFill>
          <a:ln>
            <a:no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endParaRPr lang="en-US" sz="2489"/>
          </a:p>
        </p:txBody>
      </p:sp>
      <p:sp>
        <p:nvSpPr>
          <p:cNvPr id="169" name="Google Shape;169;p29"/>
          <p:cNvSpPr txBox="1"/>
          <p:nvPr/>
        </p:nvSpPr>
        <p:spPr>
          <a:xfrm>
            <a:off x="792952" y="1773569"/>
            <a:ext cx="9897200" cy="42813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609585" marR="0" lvl="0" indent="-491054" algn="l" rtl="0">
              <a:lnSpc>
                <a:spcPct val="110000"/>
              </a:lnSpc>
              <a:spcBef>
                <a:spcPts val="1333"/>
              </a:spcBef>
              <a:spcAft>
                <a:spcPts val="0"/>
              </a:spcAft>
              <a:buSzPts val="2200"/>
              <a:buFont typeface="Helvetica Neue"/>
              <a:buChar char="●"/>
            </a:pPr>
            <a:r>
              <a:rPr lang="en" sz="2933">
                <a:latin typeface="Helvetica Neue"/>
                <a:ea typeface="Helvetica Neue"/>
                <a:cs typeface="Helvetica Neue"/>
                <a:sym typeface="Helvetica Neue"/>
              </a:rPr>
              <a:t>SSI eligibility frequently provides access to:</a:t>
            </a:r>
            <a:endParaRPr sz="2933">
              <a:latin typeface="Helvetica Neue"/>
              <a:ea typeface="Helvetica Neue"/>
              <a:cs typeface="Helvetica Neue"/>
              <a:sym typeface="Helvetica Neue"/>
            </a:endParaRPr>
          </a:p>
          <a:p>
            <a:pPr marL="1219170" marR="0" lvl="1" indent="-491054" algn="l" rtl="0">
              <a:lnSpc>
                <a:spcPct val="110000"/>
              </a:lnSpc>
              <a:spcBef>
                <a:spcPts val="1333"/>
              </a:spcBef>
              <a:spcAft>
                <a:spcPts val="0"/>
              </a:spcAft>
              <a:buSzPts val="2200"/>
              <a:buFont typeface="Helvetica Neue"/>
              <a:buChar char="○"/>
            </a:pPr>
            <a:r>
              <a:rPr lang="en" sz="2933">
                <a:latin typeface="Helvetica Neue"/>
                <a:ea typeface="Helvetica Neue"/>
                <a:cs typeface="Helvetica Neue"/>
                <a:sym typeface="Helvetica Neue"/>
              </a:rPr>
              <a:t>Health care through </a:t>
            </a:r>
            <a:r>
              <a:rPr lang="en" sz="2933" b="1">
                <a:latin typeface="Helvetica Neue"/>
                <a:ea typeface="Helvetica Neue"/>
                <a:cs typeface="Helvetica Neue"/>
                <a:sym typeface="Helvetica Neue"/>
              </a:rPr>
              <a:t>Medicaid</a:t>
            </a:r>
            <a:endParaRPr sz="2933" b="1">
              <a:latin typeface="Helvetica Neue"/>
              <a:ea typeface="Helvetica Neue"/>
              <a:cs typeface="Helvetica Neue"/>
              <a:sym typeface="Helvetica Neue"/>
            </a:endParaRPr>
          </a:p>
          <a:p>
            <a:pPr marL="1219170" marR="0" lvl="1" indent="-491054" algn="l" rtl="0">
              <a:lnSpc>
                <a:spcPct val="110000"/>
              </a:lnSpc>
              <a:spcBef>
                <a:spcPts val="1333"/>
              </a:spcBef>
              <a:spcAft>
                <a:spcPts val="0"/>
              </a:spcAft>
              <a:buSzPts val="2200"/>
              <a:buFont typeface="Helvetica Neue"/>
              <a:buChar char="○"/>
            </a:pPr>
            <a:r>
              <a:rPr lang="en" sz="2933">
                <a:latin typeface="Helvetica Neue"/>
                <a:ea typeface="Helvetica Neue"/>
                <a:cs typeface="Helvetica Neue"/>
                <a:sym typeface="Helvetica Neue"/>
              </a:rPr>
              <a:t>Long-Term Services and Supports</a:t>
            </a:r>
            <a:endParaRPr sz="2933">
              <a:latin typeface="Helvetica Neue"/>
              <a:ea typeface="Helvetica Neue"/>
              <a:cs typeface="Helvetica Neue"/>
              <a:sym typeface="Helvetica Neue"/>
            </a:endParaRPr>
          </a:p>
          <a:p>
            <a:pPr marL="1219170" marR="0" lvl="1" indent="-491054" algn="l" rtl="0">
              <a:lnSpc>
                <a:spcPct val="110000"/>
              </a:lnSpc>
              <a:spcBef>
                <a:spcPts val="1333"/>
              </a:spcBef>
              <a:spcAft>
                <a:spcPts val="0"/>
              </a:spcAft>
              <a:buSzPts val="2200"/>
              <a:buFont typeface="Helvetica Neue"/>
              <a:buChar char="○"/>
            </a:pPr>
            <a:r>
              <a:rPr lang="en" sz="2933" b="1">
                <a:latin typeface="Helvetica Neue"/>
                <a:ea typeface="Helvetica Neue"/>
                <a:cs typeface="Helvetica Neue"/>
                <a:sym typeface="Helvetica Neue"/>
              </a:rPr>
              <a:t>Home and Community-Based Services</a:t>
            </a:r>
            <a:r>
              <a:rPr lang="en" sz="2933">
                <a:latin typeface="Helvetica Neue"/>
                <a:ea typeface="Helvetica Neue"/>
                <a:cs typeface="Helvetica Neue"/>
                <a:sym typeface="Helvetica Neue"/>
              </a:rPr>
              <a:t> (HCBS)</a:t>
            </a:r>
            <a:endParaRPr sz="2933">
              <a:latin typeface="Helvetica Neue"/>
              <a:ea typeface="Helvetica Neue"/>
              <a:cs typeface="Helvetica Neue"/>
              <a:sym typeface="Helvetica Neue"/>
            </a:endParaRPr>
          </a:p>
          <a:p>
            <a:pPr marL="1828754" marR="0" lvl="2" indent="-491054" algn="l" rtl="0">
              <a:lnSpc>
                <a:spcPct val="110000"/>
              </a:lnSpc>
              <a:spcBef>
                <a:spcPts val="1333"/>
              </a:spcBef>
              <a:spcAft>
                <a:spcPts val="0"/>
              </a:spcAft>
              <a:buSzPts val="2200"/>
              <a:buFont typeface="Helvetica Neue"/>
              <a:buChar char="■"/>
            </a:pPr>
            <a:r>
              <a:rPr lang="en" sz="2933">
                <a:latin typeface="Helvetica Neue"/>
                <a:ea typeface="Helvetica Neue"/>
                <a:cs typeface="Helvetica Neue"/>
                <a:sym typeface="Helvetica Neue"/>
              </a:rPr>
              <a:t>Personal care attendants</a:t>
            </a:r>
            <a:endParaRPr sz="2933">
              <a:latin typeface="Helvetica Neue"/>
              <a:ea typeface="Helvetica Neue"/>
              <a:cs typeface="Helvetica Neue"/>
              <a:sym typeface="Helvetica Neue"/>
            </a:endParaRPr>
          </a:p>
          <a:p>
            <a:pPr marL="1828754" marR="0" lvl="2" indent="-491054" algn="l" rtl="0">
              <a:lnSpc>
                <a:spcPct val="110000"/>
              </a:lnSpc>
              <a:spcBef>
                <a:spcPts val="1333"/>
              </a:spcBef>
              <a:spcAft>
                <a:spcPts val="0"/>
              </a:spcAft>
              <a:buSzPts val="2200"/>
              <a:buFont typeface="Helvetica Neue"/>
              <a:buChar char="■"/>
            </a:pPr>
            <a:r>
              <a:rPr lang="en" sz="2933">
                <a:latin typeface="Helvetica Neue"/>
                <a:ea typeface="Helvetica Neue"/>
                <a:cs typeface="Helvetica Neue"/>
                <a:sym typeface="Helvetica Neue"/>
              </a:rPr>
              <a:t>Day and community services</a:t>
            </a:r>
            <a:endParaRPr sz="2933">
              <a:latin typeface="Helvetica Neue"/>
              <a:ea typeface="Helvetica Neue"/>
              <a:cs typeface="Helvetica Neue"/>
              <a:sym typeface="Helvetica Neue"/>
            </a:endParaRPr>
          </a:p>
          <a:p>
            <a:pPr marL="0" marR="0" lvl="0" indent="0" algn="l" rtl="0">
              <a:lnSpc>
                <a:spcPct val="110000"/>
              </a:lnSpc>
              <a:spcBef>
                <a:spcPts val="1333"/>
              </a:spcBef>
              <a:spcAft>
                <a:spcPts val="0"/>
              </a:spcAft>
              <a:buNone/>
            </a:pPr>
            <a:endParaRPr sz="800"/>
          </a:p>
        </p:txBody>
      </p:sp>
      <p:sp>
        <p:nvSpPr>
          <p:cNvPr id="170" name="Google Shape;170;p29"/>
          <p:cNvSpPr txBox="1"/>
          <p:nvPr/>
        </p:nvSpPr>
        <p:spPr>
          <a:xfrm>
            <a:off x="685800" y="503167"/>
            <a:ext cx="10608400" cy="66075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just" rtl="0">
              <a:lnSpc>
                <a:spcPct val="140008"/>
              </a:lnSpc>
              <a:spcBef>
                <a:spcPts val="0"/>
              </a:spcBef>
              <a:spcAft>
                <a:spcPts val="0"/>
              </a:spcAft>
              <a:buNone/>
            </a:pPr>
            <a:r>
              <a:rPr lang="en" sz="3067" b="1">
                <a:latin typeface="Public Sans"/>
                <a:ea typeface="Public Sans"/>
                <a:cs typeface="Public Sans"/>
                <a:sym typeface="Public Sans"/>
              </a:rPr>
              <a:t>SSI, Medicaid, &amp; Home and Community-Based Services</a:t>
            </a:r>
            <a:endParaRPr sz="1067"/>
          </a:p>
        </p:txBody>
      </p:sp>
      <p:cxnSp>
        <p:nvCxnSpPr>
          <p:cNvPr id="171" name="Google Shape;171;p29"/>
          <p:cNvCxnSpPr/>
          <p:nvPr/>
        </p:nvCxnSpPr>
        <p:spPr>
          <a:xfrm>
            <a:off x="685800" y="1167845"/>
            <a:ext cx="10820400" cy="0"/>
          </a:xfrm>
          <a:prstGeom prst="straightConnector1">
            <a:avLst/>
          </a:prstGeom>
          <a:noFill/>
          <a:ln w="14300" cap="flat" cmpd="sng">
            <a:solidFill>
              <a:srgbClr val="333333"/>
            </a:solidFill>
            <a:prstDash val="solid"/>
            <a:round/>
            <a:headEnd type="none" w="sm" len="sm"/>
            <a:tailEnd type="none" w="sm" len="sm"/>
          </a:ln>
        </p:spPr>
      </p:cxnSp>
    </p:spTree>
    <p:extLst>
      <p:ext uri="{BB962C8B-B14F-4D97-AF65-F5344CB8AC3E}">
        <p14:creationId xmlns:p14="http://schemas.microsoft.com/office/powerpoint/2010/main" val="1252460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F5F4"/>
        </a:solidFill>
        <a:effectLst/>
      </p:bgPr>
    </p:bg>
    <p:spTree>
      <p:nvGrpSpPr>
        <p:cNvPr id="1" name="Shape 175"/>
        <p:cNvGrpSpPr/>
        <p:nvPr/>
      </p:nvGrpSpPr>
      <p:grpSpPr>
        <a:xfrm>
          <a:off x="0" y="0"/>
          <a:ext cx="0" cy="0"/>
          <a:chOff x="0" y="0"/>
          <a:chExt cx="0" cy="0"/>
        </a:xfrm>
      </p:grpSpPr>
      <p:sp>
        <p:nvSpPr>
          <p:cNvPr id="176" name="Google Shape;176;p30"/>
          <p:cNvSpPr/>
          <p:nvPr/>
        </p:nvSpPr>
        <p:spPr>
          <a:xfrm>
            <a:off x="-193150" y="2228246"/>
            <a:ext cx="13047108" cy="9036356"/>
          </a:xfrm>
          <a:custGeom>
            <a:avLst/>
            <a:gdLst/>
            <a:ahLst/>
            <a:cxnLst/>
            <a:rect l="l" t="t" r="r" b="b"/>
            <a:pathLst>
              <a:path w="19570661" h="13554533" extrusionOk="0">
                <a:moveTo>
                  <a:pt x="0" y="0"/>
                </a:moveTo>
                <a:lnTo>
                  <a:pt x="19570661" y="0"/>
                </a:lnTo>
                <a:lnTo>
                  <a:pt x="19570661" y="13554533"/>
                </a:lnTo>
                <a:lnTo>
                  <a:pt x="0" y="13554533"/>
                </a:lnTo>
                <a:lnTo>
                  <a:pt x="0" y="0"/>
                </a:lnTo>
                <a:close/>
              </a:path>
            </a:pathLst>
          </a:custGeom>
          <a:blipFill rotWithShape="1">
            <a:blip r:embed="rId3">
              <a:alphaModFix/>
            </a:blip>
            <a:stretch>
              <a:fillRect t="-4801" b="-39581"/>
            </a:stretch>
          </a:blipFill>
          <a:ln>
            <a:no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endParaRPr lang="en-US" sz="2489"/>
          </a:p>
        </p:txBody>
      </p:sp>
      <p:sp>
        <p:nvSpPr>
          <p:cNvPr id="177" name="Google Shape;177;p30"/>
          <p:cNvSpPr txBox="1"/>
          <p:nvPr/>
        </p:nvSpPr>
        <p:spPr>
          <a:xfrm>
            <a:off x="792952" y="1773569"/>
            <a:ext cx="9897200" cy="397916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609585" marR="0" lvl="0" indent="-491054" algn="l" rtl="0">
              <a:lnSpc>
                <a:spcPct val="110000"/>
              </a:lnSpc>
              <a:spcBef>
                <a:spcPts val="1333"/>
              </a:spcBef>
              <a:spcAft>
                <a:spcPts val="0"/>
              </a:spcAft>
              <a:buSzPts val="2200"/>
              <a:buFont typeface="Helvetica Neue"/>
              <a:buChar char="●"/>
            </a:pPr>
            <a:r>
              <a:rPr lang="en" sz="2933">
                <a:latin typeface="Helvetica Neue"/>
                <a:ea typeface="Helvetica Neue"/>
                <a:cs typeface="Helvetica Neue"/>
                <a:sym typeface="Helvetica Neue"/>
              </a:rPr>
              <a:t>Recipients may need to report:</a:t>
            </a:r>
            <a:endParaRPr sz="2933">
              <a:latin typeface="Helvetica Neue"/>
              <a:ea typeface="Helvetica Neue"/>
              <a:cs typeface="Helvetica Neue"/>
              <a:sym typeface="Helvetica Neue"/>
            </a:endParaRPr>
          </a:p>
          <a:p>
            <a:pPr marL="1219170" marR="0" lvl="1" indent="-491054" algn="l" rtl="0">
              <a:lnSpc>
                <a:spcPct val="110000"/>
              </a:lnSpc>
              <a:spcBef>
                <a:spcPts val="1333"/>
              </a:spcBef>
              <a:spcAft>
                <a:spcPts val="0"/>
              </a:spcAft>
              <a:buSzPts val="2200"/>
              <a:buFont typeface="Helvetica Neue"/>
              <a:buChar char="○"/>
            </a:pPr>
            <a:r>
              <a:rPr lang="en" sz="2933">
                <a:latin typeface="Helvetica Neue"/>
                <a:ea typeface="Helvetica Neue"/>
                <a:cs typeface="Helvetica Neue"/>
                <a:sym typeface="Helvetica Neue"/>
              </a:rPr>
              <a:t>Income</a:t>
            </a:r>
            <a:endParaRPr sz="2933">
              <a:latin typeface="Helvetica Neue"/>
              <a:ea typeface="Helvetica Neue"/>
              <a:cs typeface="Helvetica Neue"/>
              <a:sym typeface="Helvetica Neue"/>
            </a:endParaRPr>
          </a:p>
          <a:p>
            <a:pPr marL="1219170" lvl="1" indent="-491054" algn="l" rtl="0">
              <a:lnSpc>
                <a:spcPct val="110000"/>
              </a:lnSpc>
              <a:spcBef>
                <a:spcPts val="1333"/>
              </a:spcBef>
              <a:spcAft>
                <a:spcPts val="0"/>
              </a:spcAft>
              <a:buSzPts val="2200"/>
              <a:buFont typeface="Helvetica Neue"/>
              <a:buChar char="○"/>
            </a:pPr>
            <a:r>
              <a:rPr lang="en" sz="2933">
                <a:solidFill>
                  <a:schemeClr val="dk1"/>
                </a:solidFill>
                <a:latin typeface="Helvetica Neue"/>
                <a:ea typeface="Helvetica Neue"/>
                <a:cs typeface="Helvetica Neue"/>
                <a:sym typeface="Helvetica Neue"/>
              </a:rPr>
              <a:t>Financial resources</a:t>
            </a:r>
            <a:endParaRPr sz="2933">
              <a:solidFill>
                <a:schemeClr val="dk1"/>
              </a:solidFill>
              <a:latin typeface="Helvetica Neue"/>
              <a:ea typeface="Helvetica Neue"/>
              <a:cs typeface="Helvetica Neue"/>
              <a:sym typeface="Helvetica Neue"/>
            </a:endParaRPr>
          </a:p>
          <a:p>
            <a:pPr marL="1219170" lvl="1" indent="-491054" algn="l" rtl="0">
              <a:lnSpc>
                <a:spcPct val="110000"/>
              </a:lnSpc>
              <a:spcBef>
                <a:spcPts val="1333"/>
              </a:spcBef>
              <a:spcAft>
                <a:spcPts val="0"/>
              </a:spcAft>
              <a:buClr>
                <a:schemeClr val="dk1"/>
              </a:buClr>
              <a:buSzPts val="2200"/>
              <a:buFont typeface="Helvetica Neue"/>
              <a:buChar char="○"/>
            </a:pPr>
            <a:r>
              <a:rPr lang="en" sz="2933">
                <a:solidFill>
                  <a:schemeClr val="dk1"/>
                </a:solidFill>
                <a:latin typeface="Helvetica Neue"/>
                <a:ea typeface="Helvetica Neue"/>
                <a:cs typeface="Helvetica Neue"/>
                <a:sym typeface="Helvetica Neue"/>
              </a:rPr>
              <a:t>Living arrangements</a:t>
            </a:r>
            <a:endParaRPr sz="2933">
              <a:solidFill>
                <a:schemeClr val="dk1"/>
              </a:solidFill>
              <a:latin typeface="Helvetica Neue"/>
              <a:ea typeface="Helvetica Neue"/>
              <a:cs typeface="Helvetica Neue"/>
              <a:sym typeface="Helvetica Neue"/>
            </a:endParaRPr>
          </a:p>
          <a:p>
            <a:pPr marL="1219170" marR="0" lvl="1" indent="-491054" algn="l" rtl="0">
              <a:lnSpc>
                <a:spcPct val="110000"/>
              </a:lnSpc>
              <a:spcBef>
                <a:spcPts val="1333"/>
              </a:spcBef>
              <a:spcAft>
                <a:spcPts val="0"/>
              </a:spcAft>
              <a:buSzPts val="2200"/>
              <a:buFont typeface="Helvetica Neue"/>
              <a:buChar char="○"/>
            </a:pPr>
            <a:r>
              <a:rPr lang="en" sz="2933">
                <a:latin typeface="Helvetica Neue"/>
                <a:ea typeface="Helvetica Neue"/>
                <a:cs typeface="Helvetica Neue"/>
                <a:sym typeface="Helvetica Neue"/>
              </a:rPr>
              <a:t>Changes in work or work hours</a:t>
            </a:r>
            <a:endParaRPr sz="2933">
              <a:latin typeface="Helvetica Neue"/>
              <a:ea typeface="Helvetica Neue"/>
              <a:cs typeface="Helvetica Neue"/>
              <a:sym typeface="Helvetica Neue"/>
            </a:endParaRPr>
          </a:p>
          <a:p>
            <a:pPr marL="1219170" marR="0" lvl="1" indent="-491054" algn="l" rtl="0">
              <a:lnSpc>
                <a:spcPct val="110000"/>
              </a:lnSpc>
              <a:spcBef>
                <a:spcPts val="1333"/>
              </a:spcBef>
              <a:spcAft>
                <a:spcPts val="0"/>
              </a:spcAft>
              <a:buSzPts val="2200"/>
              <a:buFont typeface="Helvetica Neue"/>
              <a:buChar char="○"/>
            </a:pPr>
            <a:r>
              <a:rPr lang="en" sz="2933">
                <a:latin typeface="Helvetica Neue"/>
                <a:ea typeface="Helvetica Neue"/>
                <a:cs typeface="Helvetica Neue"/>
                <a:sym typeface="Helvetica Neue"/>
              </a:rPr>
              <a:t>Marital status</a:t>
            </a:r>
            <a:endParaRPr sz="800"/>
          </a:p>
        </p:txBody>
      </p:sp>
      <p:sp>
        <p:nvSpPr>
          <p:cNvPr id="178" name="Google Shape;178;p30"/>
          <p:cNvSpPr txBox="1"/>
          <p:nvPr/>
        </p:nvSpPr>
        <p:spPr>
          <a:xfrm>
            <a:off x="685800" y="503167"/>
            <a:ext cx="10608400" cy="66075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just" rtl="0">
              <a:lnSpc>
                <a:spcPct val="140008"/>
              </a:lnSpc>
              <a:spcBef>
                <a:spcPts val="0"/>
              </a:spcBef>
              <a:spcAft>
                <a:spcPts val="0"/>
              </a:spcAft>
              <a:buNone/>
            </a:pPr>
            <a:r>
              <a:rPr lang="en" sz="3067" b="1">
                <a:latin typeface="Public Sans"/>
                <a:ea typeface="Public Sans"/>
                <a:cs typeface="Public Sans"/>
                <a:sym typeface="Public Sans"/>
              </a:rPr>
              <a:t>SSI’s Rules Are Hard to Understand and Hard to Follow</a:t>
            </a:r>
            <a:endParaRPr sz="1067"/>
          </a:p>
        </p:txBody>
      </p:sp>
      <p:cxnSp>
        <p:nvCxnSpPr>
          <p:cNvPr id="179" name="Google Shape;179;p30"/>
          <p:cNvCxnSpPr/>
          <p:nvPr/>
        </p:nvCxnSpPr>
        <p:spPr>
          <a:xfrm>
            <a:off x="685800" y="1167845"/>
            <a:ext cx="10820400" cy="0"/>
          </a:xfrm>
          <a:prstGeom prst="straightConnector1">
            <a:avLst/>
          </a:prstGeom>
          <a:noFill/>
          <a:ln w="14300" cap="flat" cmpd="sng">
            <a:solidFill>
              <a:srgbClr val="333333"/>
            </a:solidFill>
            <a:prstDash val="solid"/>
            <a:round/>
            <a:headEnd type="none" w="sm" len="sm"/>
            <a:tailEnd type="none" w="sm" len="sm"/>
          </a:ln>
        </p:spPr>
      </p:cxnSp>
    </p:spTree>
    <p:extLst>
      <p:ext uri="{BB962C8B-B14F-4D97-AF65-F5344CB8AC3E}">
        <p14:creationId xmlns:p14="http://schemas.microsoft.com/office/powerpoint/2010/main" val="1618682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5F4"/>
        </a:solidFill>
        <a:effectLst/>
      </p:bgPr>
    </p:bg>
    <p:spTree>
      <p:nvGrpSpPr>
        <p:cNvPr id="1" name="Shape 183"/>
        <p:cNvGrpSpPr/>
        <p:nvPr/>
      </p:nvGrpSpPr>
      <p:grpSpPr>
        <a:xfrm>
          <a:off x="0" y="0"/>
          <a:ext cx="0" cy="0"/>
          <a:chOff x="0" y="0"/>
          <a:chExt cx="0" cy="0"/>
        </a:xfrm>
      </p:grpSpPr>
      <p:sp>
        <p:nvSpPr>
          <p:cNvPr id="184" name="Google Shape;184;p31"/>
          <p:cNvSpPr/>
          <p:nvPr/>
        </p:nvSpPr>
        <p:spPr>
          <a:xfrm>
            <a:off x="-193150" y="2228246"/>
            <a:ext cx="13047108" cy="9036356"/>
          </a:xfrm>
          <a:custGeom>
            <a:avLst/>
            <a:gdLst/>
            <a:ahLst/>
            <a:cxnLst/>
            <a:rect l="l" t="t" r="r" b="b"/>
            <a:pathLst>
              <a:path w="19570661" h="13554533" extrusionOk="0">
                <a:moveTo>
                  <a:pt x="0" y="0"/>
                </a:moveTo>
                <a:lnTo>
                  <a:pt x="19570661" y="0"/>
                </a:lnTo>
                <a:lnTo>
                  <a:pt x="19570661" y="13554533"/>
                </a:lnTo>
                <a:lnTo>
                  <a:pt x="0" y="13554533"/>
                </a:lnTo>
                <a:lnTo>
                  <a:pt x="0" y="0"/>
                </a:lnTo>
                <a:close/>
              </a:path>
            </a:pathLst>
          </a:custGeom>
          <a:blipFill rotWithShape="1">
            <a:blip r:embed="rId3">
              <a:alphaModFix/>
            </a:blip>
            <a:stretch>
              <a:fillRect t="-4801" b="-39581"/>
            </a:stretch>
          </a:blipFill>
          <a:ln>
            <a:no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endParaRPr lang="en-US" sz="2489"/>
          </a:p>
        </p:txBody>
      </p:sp>
      <p:sp>
        <p:nvSpPr>
          <p:cNvPr id="185" name="Google Shape;185;p31"/>
          <p:cNvSpPr txBox="1"/>
          <p:nvPr/>
        </p:nvSpPr>
        <p:spPr>
          <a:xfrm>
            <a:off x="792952" y="1773569"/>
            <a:ext cx="9897200" cy="480541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609585" lvl="0" indent="-491054" algn="l" rtl="0">
              <a:lnSpc>
                <a:spcPct val="110000"/>
              </a:lnSpc>
              <a:spcBef>
                <a:spcPts val="1333"/>
              </a:spcBef>
              <a:spcAft>
                <a:spcPts val="0"/>
              </a:spcAft>
              <a:buClr>
                <a:schemeClr val="dk1"/>
              </a:buClr>
              <a:buSzPts val="2200"/>
              <a:buFont typeface="Helvetica Neue"/>
              <a:buChar char="●"/>
            </a:pPr>
            <a:r>
              <a:rPr lang="en" sz="2933">
                <a:solidFill>
                  <a:schemeClr val="dk1"/>
                </a:solidFill>
                <a:latin typeface="Helvetica Neue"/>
                <a:ea typeface="Helvetica Neue"/>
                <a:cs typeface="Helvetica Neue"/>
                <a:sym typeface="Helvetica Neue"/>
              </a:rPr>
              <a:t>Consequences:</a:t>
            </a:r>
            <a:endParaRPr sz="2933">
              <a:solidFill>
                <a:schemeClr val="dk1"/>
              </a:solidFill>
              <a:latin typeface="Helvetica Neue"/>
              <a:ea typeface="Helvetica Neue"/>
              <a:cs typeface="Helvetica Neue"/>
              <a:sym typeface="Helvetica Neue"/>
            </a:endParaRPr>
          </a:p>
          <a:p>
            <a:pPr marL="1219170" lvl="1" indent="-491054" algn="l" rtl="0">
              <a:lnSpc>
                <a:spcPct val="110000"/>
              </a:lnSpc>
              <a:spcBef>
                <a:spcPts val="1333"/>
              </a:spcBef>
              <a:spcAft>
                <a:spcPts val="0"/>
              </a:spcAft>
              <a:buClr>
                <a:schemeClr val="dk1"/>
              </a:buClr>
              <a:buSzPts val="2200"/>
              <a:buFont typeface="Helvetica Neue"/>
              <a:buChar char="○"/>
            </a:pPr>
            <a:r>
              <a:rPr lang="en" sz="2933">
                <a:solidFill>
                  <a:schemeClr val="dk1"/>
                </a:solidFill>
                <a:latin typeface="Helvetica Neue"/>
                <a:ea typeface="Helvetica Neue"/>
                <a:cs typeface="Helvetica Neue"/>
                <a:sym typeface="Helvetica Neue"/>
              </a:rPr>
              <a:t>Administrative burden on individuals and families.</a:t>
            </a:r>
            <a:endParaRPr sz="2933">
              <a:solidFill>
                <a:schemeClr val="dk1"/>
              </a:solidFill>
              <a:latin typeface="Helvetica Neue"/>
              <a:ea typeface="Helvetica Neue"/>
              <a:cs typeface="Helvetica Neue"/>
              <a:sym typeface="Helvetica Neue"/>
            </a:endParaRPr>
          </a:p>
          <a:p>
            <a:pPr marL="1219170" lvl="1" indent="-491054" algn="l" rtl="0">
              <a:lnSpc>
                <a:spcPct val="110000"/>
              </a:lnSpc>
              <a:spcBef>
                <a:spcPts val="1333"/>
              </a:spcBef>
              <a:spcAft>
                <a:spcPts val="0"/>
              </a:spcAft>
              <a:buClr>
                <a:schemeClr val="dk1"/>
              </a:buClr>
              <a:buSzPts val="2200"/>
              <a:buFont typeface="Helvetica Neue"/>
              <a:buChar char="○"/>
            </a:pPr>
            <a:r>
              <a:rPr lang="en" sz="2933">
                <a:solidFill>
                  <a:schemeClr val="dk1"/>
                </a:solidFill>
                <a:latin typeface="Helvetica Neue"/>
                <a:ea typeface="Helvetica Neue"/>
                <a:cs typeface="Helvetica Neue"/>
                <a:sym typeface="Helvetica Neue"/>
              </a:rPr>
              <a:t>Risk of </a:t>
            </a:r>
            <a:r>
              <a:rPr lang="en" sz="2933" b="1">
                <a:solidFill>
                  <a:schemeClr val="dk1"/>
                </a:solidFill>
                <a:latin typeface="Helvetica Neue"/>
                <a:ea typeface="Helvetica Neue"/>
                <a:cs typeface="Helvetica Neue"/>
                <a:sym typeface="Helvetica Neue"/>
              </a:rPr>
              <a:t>overpayments</a:t>
            </a:r>
            <a:r>
              <a:rPr lang="en" sz="2933">
                <a:solidFill>
                  <a:schemeClr val="dk1"/>
                </a:solidFill>
                <a:latin typeface="Helvetica Neue"/>
                <a:ea typeface="Helvetica Neue"/>
                <a:cs typeface="Helvetica Neue"/>
                <a:sym typeface="Helvetica Neue"/>
              </a:rPr>
              <a:t>, repaid through smaller future benefits.</a:t>
            </a:r>
            <a:endParaRPr sz="2933">
              <a:solidFill>
                <a:schemeClr val="dk1"/>
              </a:solidFill>
              <a:latin typeface="Helvetica Neue"/>
              <a:ea typeface="Helvetica Neue"/>
              <a:cs typeface="Helvetica Neue"/>
              <a:sym typeface="Helvetica Neue"/>
            </a:endParaRPr>
          </a:p>
          <a:p>
            <a:pPr marL="1219170" lvl="1" indent="-491054" algn="l" rtl="0">
              <a:lnSpc>
                <a:spcPct val="110000"/>
              </a:lnSpc>
              <a:spcBef>
                <a:spcPts val="1333"/>
              </a:spcBef>
              <a:spcAft>
                <a:spcPts val="0"/>
              </a:spcAft>
              <a:buClr>
                <a:schemeClr val="dk1"/>
              </a:buClr>
              <a:buSzPts val="2200"/>
              <a:buFont typeface="Helvetica Neue"/>
              <a:buChar char="○"/>
            </a:pPr>
            <a:r>
              <a:rPr lang="en" sz="2933">
                <a:solidFill>
                  <a:schemeClr val="dk1"/>
                </a:solidFill>
                <a:latin typeface="Helvetica Neue"/>
                <a:ea typeface="Helvetica Neue"/>
                <a:cs typeface="Helvetica Neue"/>
                <a:sym typeface="Helvetica Neue"/>
              </a:rPr>
              <a:t>Stress and uncertainty.</a:t>
            </a:r>
            <a:endParaRPr sz="2933">
              <a:solidFill>
                <a:schemeClr val="dk1"/>
              </a:solidFill>
              <a:latin typeface="Helvetica Neue"/>
              <a:ea typeface="Helvetica Neue"/>
              <a:cs typeface="Helvetica Neue"/>
              <a:sym typeface="Helvetica Neue"/>
            </a:endParaRPr>
          </a:p>
          <a:p>
            <a:pPr marL="1219170" lvl="1" indent="-491054" algn="l" rtl="0">
              <a:lnSpc>
                <a:spcPct val="110000"/>
              </a:lnSpc>
              <a:spcBef>
                <a:spcPts val="1333"/>
              </a:spcBef>
              <a:spcAft>
                <a:spcPts val="0"/>
              </a:spcAft>
              <a:buClr>
                <a:schemeClr val="dk1"/>
              </a:buClr>
              <a:buSzPts val="2200"/>
              <a:buFont typeface="Helvetica Neue"/>
              <a:buChar char="○"/>
            </a:pPr>
            <a:r>
              <a:rPr lang="en" sz="2933">
                <a:solidFill>
                  <a:schemeClr val="dk1"/>
                </a:solidFill>
                <a:latin typeface="Helvetica Neue"/>
                <a:ea typeface="Helvetica Neue"/>
                <a:cs typeface="Helvetica Neue"/>
                <a:sym typeface="Helvetica Neue"/>
              </a:rPr>
              <a:t>Time spent on accessing benefits, rather than pursuing education, employment, or engagement with the community.</a:t>
            </a:r>
            <a:endParaRPr sz="2933">
              <a:solidFill>
                <a:schemeClr val="dk1"/>
              </a:solidFill>
              <a:latin typeface="Helvetica Neue"/>
              <a:ea typeface="Helvetica Neue"/>
              <a:cs typeface="Helvetica Neue"/>
              <a:sym typeface="Helvetica Neue"/>
            </a:endParaRPr>
          </a:p>
        </p:txBody>
      </p:sp>
      <p:sp>
        <p:nvSpPr>
          <p:cNvPr id="186" name="Google Shape;186;p31"/>
          <p:cNvSpPr txBox="1"/>
          <p:nvPr/>
        </p:nvSpPr>
        <p:spPr>
          <a:xfrm>
            <a:off x="685800" y="503167"/>
            <a:ext cx="10608400" cy="66075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just" rtl="0">
              <a:lnSpc>
                <a:spcPct val="140008"/>
              </a:lnSpc>
              <a:spcBef>
                <a:spcPts val="0"/>
              </a:spcBef>
              <a:spcAft>
                <a:spcPts val="0"/>
              </a:spcAft>
              <a:buNone/>
            </a:pPr>
            <a:r>
              <a:rPr lang="en" sz="3067" b="1">
                <a:latin typeface="Public Sans"/>
                <a:ea typeface="Public Sans"/>
                <a:cs typeface="Public Sans"/>
                <a:sym typeface="Public Sans"/>
              </a:rPr>
              <a:t>SSI’s Rules Are Hard to Understand and Hard to Follow</a:t>
            </a:r>
            <a:endParaRPr sz="1067"/>
          </a:p>
        </p:txBody>
      </p:sp>
      <p:cxnSp>
        <p:nvCxnSpPr>
          <p:cNvPr id="187" name="Google Shape;187;p31"/>
          <p:cNvCxnSpPr/>
          <p:nvPr/>
        </p:nvCxnSpPr>
        <p:spPr>
          <a:xfrm>
            <a:off x="685800" y="1167845"/>
            <a:ext cx="10820400" cy="0"/>
          </a:xfrm>
          <a:prstGeom prst="straightConnector1">
            <a:avLst/>
          </a:prstGeom>
          <a:noFill/>
          <a:ln w="14300" cap="flat" cmpd="sng">
            <a:solidFill>
              <a:srgbClr val="333333"/>
            </a:solidFill>
            <a:prstDash val="solid"/>
            <a:round/>
            <a:headEnd type="none" w="sm" len="sm"/>
            <a:tailEnd type="none" w="sm" len="sm"/>
          </a:ln>
        </p:spPr>
      </p:cxnSp>
    </p:spTree>
    <p:extLst>
      <p:ext uri="{BB962C8B-B14F-4D97-AF65-F5344CB8AC3E}">
        <p14:creationId xmlns:p14="http://schemas.microsoft.com/office/powerpoint/2010/main" val="3513211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bg>
      <p:bgPr>
        <a:solidFill>
          <a:srgbClr val="F5F5F4"/>
        </a:solidFill>
        <a:effectLst/>
      </p:bgPr>
    </p:bg>
    <p:spTree>
      <p:nvGrpSpPr>
        <p:cNvPr id="1" name="Shape 191"/>
        <p:cNvGrpSpPr/>
        <p:nvPr/>
      </p:nvGrpSpPr>
      <p:grpSpPr>
        <a:xfrm>
          <a:off x="0" y="0"/>
          <a:ext cx="0" cy="0"/>
          <a:chOff x="0" y="0"/>
          <a:chExt cx="0" cy="0"/>
        </a:xfrm>
      </p:grpSpPr>
      <p:sp>
        <p:nvSpPr>
          <p:cNvPr id="192" name="Google Shape;192;p32"/>
          <p:cNvSpPr/>
          <p:nvPr/>
        </p:nvSpPr>
        <p:spPr>
          <a:xfrm>
            <a:off x="-129386" y="2860402"/>
            <a:ext cx="13047108" cy="9036356"/>
          </a:xfrm>
          <a:custGeom>
            <a:avLst/>
            <a:gdLst/>
            <a:ahLst/>
            <a:cxnLst/>
            <a:rect l="l" t="t" r="r" b="b"/>
            <a:pathLst>
              <a:path w="19570661" h="13554533" extrusionOk="0">
                <a:moveTo>
                  <a:pt x="0" y="0"/>
                </a:moveTo>
                <a:lnTo>
                  <a:pt x="19570660" y="0"/>
                </a:lnTo>
                <a:lnTo>
                  <a:pt x="19570660" y="13554534"/>
                </a:lnTo>
                <a:lnTo>
                  <a:pt x="0" y="13554534"/>
                </a:lnTo>
                <a:lnTo>
                  <a:pt x="0" y="0"/>
                </a:lnTo>
                <a:close/>
              </a:path>
            </a:pathLst>
          </a:custGeom>
          <a:blipFill rotWithShape="1">
            <a:blip r:embed="rId3">
              <a:alphaModFix/>
            </a:blip>
            <a:stretch>
              <a:fillRect t="-4801" b="-39581"/>
            </a:stretch>
          </a:blipFill>
          <a:ln>
            <a:no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endParaRPr lang="en-US" sz="2489"/>
          </a:p>
        </p:txBody>
      </p:sp>
      <p:sp>
        <p:nvSpPr>
          <p:cNvPr id="193" name="Google Shape;193;p32"/>
          <p:cNvSpPr txBox="1"/>
          <p:nvPr/>
        </p:nvSpPr>
        <p:spPr>
          <a:xfrm>
            <a:off x="1033900" y="1678644"/>
            <a:ext cx="9755600" cy="270830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ctr" rtl="0">
              <a:lnSpc>
                <a:spcPct val="120002"/>
              </a:lnSpc>
              <a:spcBef>
                <a:spcPts val="0"/>
              </a:spcBef>
              <a:spcAft>
                <a:spcPts val="0"/>
              </a:spcAft>
              <a:buNone/>
            </a:pPr>
            <a:r>
              <a:rPr lang="en" sz="7333" b="1" i="1">
                <a:latin typeface="Libre Baskerville"/>
                <a:ea typeface="Libre Baskerville"/>
                <a:cs typeface="Libre Baskerville"/>
                <a:sym typeface="Libre Baskerville"/>
              </a:rPr>
              <a:t>SSI Modernization Is Urgently Needed</a:t>
            </a:r>
            <a:endParaRPr sz="2933">
              <a:latin typeface="Libre Baskerville"/>
              <a:ea typeface="Libre Baskerville"/>
              <a:cs typeface="Libre Baskerville"/>
              <a:sym typeface="Libre Baskerville"/>
            </a:endParaRPr>
          </a:p>
        </p:txBody>
      </p:sp>
      <p:cxnSp>
        <p:nvCxnSpPr>
          <p:cNvPr id="194" name="Google Shape;194;p32"/>
          <p:cNvCxnSpPr/>
          <p:nvPr/>
        </p:nvCxnSpPr>
        <p:spPr>
          <a:xfrm>
            <a:off x="685800" y="1167845"/>
            <a:ext cx="10820400" cy="0"/>
          </a:xfrm>
          <a:prstGeom prst="straightConnector1">
            <a:avLst/>
          </a:prstGeom>
          <a:noFill/>
          <a:ln w="14300" cap="flat" cmpd="sng">
            <a:solidFill>
              <a:srgbClr val="333333"/>
            </a:solidFill>
            <a:prstDash val="solid"/>
            <a:round/>
            <a:headEnd type="none" w="sm" len="sm"/>
            <a:tailEnd type="none" w="sm" len="sm"/>
          </a:ln>
        </p:spPr>
      </p:cxnSp>
      <p:sp>
        <p:nvSpPr>
          <p:cNvPr id="195" name="Google Shape;195;p32"/>
          <p:cNvSpPr txBox="1"/>
          <p:nvPr/>
        </p:nvSpPr>
        <p:spPr>
          <a:xfrm>
            <a:off x="685800" y="503167"/>
            <a:ext cx="8740400" cy="63190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just" rtl="0">
              <a:lnSpc>
                <a:spcPct val="140008"/>
              </a:lnSpc>
              <a:spcBef>
                <a:spcPts val="0"/>
              </a:spcBef>
              <a:spcAft>
                <a:spcPts val="0"/>
              </a:spcAft>
              <a:buNone/>
            </a:pPr>
            <a:r>
              <a:rPr lang="en" sz="2933" b="1">
                <a:latin typeface="Public Sans"/>
                <a:ea typeface="Public Sans"/>
                <a:cs typeface="Public Sans"/>
                <a:sym typeface="Public Sans"/>
              </a:rPr>
              <a:t>Overall…</a:t>
            </a:r>
            <a:endParaRPr sz="933"/>
          </a:p>
        </p:txBody>
      </p:sp>
    </p:spTree>
    <p:extLst>
      <p:ext uri="{BB962C8B-B14F-4D97-AF65-F5344CB8AC3E}">
        <p14:creationId xmlns:p14="http://schemas.microsoft.com/office/powerpoint/2010/main" val="1573758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5F5F4"/>
        </a:solidFill>
        <a:effectLst/>
      </p:bgPr>
    </p:bg>
    <p:spTree>
      <p:nvGrpSpPr>
        <p:cNvPr id="1" name="Shape 199"/>
        <p:cNvGrpSpPr/>
        <p:nvPr/>
      </p:nvGrpSpPr>
      <p:grpSpPr>
        <a:xfrm>
          <a:off x="0" y="0"/>
          <a:ext cx="0" cy="0"/>
          <a:chOff x="0" y="0"/>
          <a:chExt cx="0" cy="0"/>
        </a:xfrm>
      </p:grpSpPr>
      <p:sp>
        <p:nvSpPr>
          <p:cNvPr id="200" name="Google Shape;200;p33"/>
          <p:cNvSpPr txBox="1"/>
          <p:nvPr/>
        </p:nvSpPr>
        <p:spPr>
          <a:xfrm>
            <a:off x="1033900" y="1678644"/>
            <a:ext cx="9755600" cy="270830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ctr" rtl="0">
              <a:lnSpc>
                <a:spcPct val="120002"/>
              </a:lnSpc>
              <a:spcBef>
                <a:spcPts val="0"/>
              </a:spcBef>
              <a:spcAft>
                <a:spcPts val="0"/>
              </a:spcAft>
              <a:buNone/>
            </a:pPr>
            <a:r>
              <a:rPr lang="en" sz="7333" b="1" i="1">
                <a:latin typeface="Libre Baskerville"/>
                <a:ea typeface="Libre Baskerville"/>
                <a:cs typeface="Libre Baskerville"/>
                <a:sym typeface="Libre Baskerville"/>
              </a:rPr>
              <a:t>Legislative Priorities</a:t>
            </a:r>
            <a:endParaRPr sz="2933">
              <a:latin typeface="Libre Baskerville"/>
              <a:ea typeface="Libre Baskerville"/>
              <a:cs typeface="Libre Baskerville"/>
              <a:sym typeface="Libre Baskerville"/>
            </a:endParaRPr>
          </a:p>
        </p:txBody>
      </p:sp>
      <p:cxnSp>
        <p:nvCxnSpPr>
          <p:cNvPr id="201" name="Google Shape;201;p33"/>
          <p:cNvCxnSpPr/>
          <p:nvPr/>
        </p:nvCxnSpPr>
        <p:spPr>
          <a:xfrm>
            <a:off x="685800" y="1167845"/>
            <a:ext cx="10820400" cy="0"/>
          </a:xfrm>
          <a:prstGeom prst="straightConnector1">
            <a:avLst/>
          </a:prstGeom>
          <a:noFill/>
          <a:ln w="14300" cap="flat" cmpd="sng">
            <a:solidFill>
              <a:srgbClr val="333333"/>
            </a:solidFill>
            <a:prstDash val="solid"/>
            <a:round/>
            <a:headEnd type="none" w="sm" len="sm"/>
            <a:tailEnd type="none" w="sm" len="sm"/>
          </a:ln>
        </p:spPr>
      </p:cxnSp>
      <p:sp>
        <p:nvSpPr>
          <p:cNvPr id="202" name="Google Shape;202;p33"/>
          <p:cNvSpPr txBox="1"/>
          <p:nvPr/>
        </p:nvSpPr>
        <p:spPr>
          <a:xfrm>
            <a:off x="685800" y="503167"/>
            <a:ext cx="8740400" cy="63190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just" rtl="0">
              <a:lnSpc>
                <a:spcPct val="140008"/>
              </a:lnSpc>
              <a:spcBef>
                <a:spcPts val="0"/>
              </a:spcBef>
              <a:spcAft>
                <a:spcPts val="0"/>
              </a:spcAft>
              <a:buNone/>
            </a:pPr>
            <a:r>
              <a:rPr lang="en" sz="2933" b="1">
                <a:latin typeface="Public Sans"/>
                <a:ea typeface="Public Sans"/>
                <a:cs typeface="Public Sans"/>
                <a:sym typeface="Public Sans"/>
              </a:rPr>
              <a:t>Let’s Discuss!</a:t>
            </a:r>
            <a:endParaRPr sz="933"/>
          </a:p>
        </p:txBody>
      </p:sp>
    </p:spTree>
    <p:extLst>
      <p:ext uri="{BB962C8B-B14F-4D97-AF65-F5344CB8AC3E}">
        <p14:creationId xmlns:p14="http://schemas.microsoft.com/office/powerpoint/2010/main" val="2583061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F5F4"/>
        </a:solidFill>
        <a:effectLst/>
      </p:bgPr>
    </p:bg>
    <p:spTree>
      <p:nvGrpSpPr>
        <p:cNvPr id="1" name="Shape 206"/>
        <p:cNvGrpSpPr/>
        <p:nvPr/>
      </p:nvGrpSpPr>
      <p:grpSpPr>
        <a:xfrm>
          <a:off x="0" y="0"/>
          <a:ext cx="0" cy="0"/>
          <a:chOff x="0" y="0"/>
          <a:chExt cx="0" cy="0"/>
        </a:xfrm>
      </p:grpSpPr>
      <p:sp>
        <p:nvSpPr>
          <p:cNvPr id="207" name="Google Shape;207;p34"/>
          <p:cNvSpPr/>
          <p:nvPr/>
        </p:nvSpPr>
        <p:spPr>
          <a:xfrm>
            <a:off x="-193150" y="2228246"/>
            <a:ext cx="13047108" cy="9036356"/>
          </a:xfrm>
          <a:custGeom>
            <a:avLst/>
            <a:gdLst/>
            <a:ahLst/>
            <a:cxnLst/>
            <a:rect l="l" t="t" r="r" b="b"/>
            <a:pathLst>
              <a:path w="19570661" h="13554533" extrusionOk="0">
                <a:moveTo>
                  <a:pt x="0" y="0"/>
                </a:moveTo>
                <a:lnTo>
                  <a:pt x="19570661" y="0"/>
                </a:lnTo>
                <a:lnTo>
                  <a:pt x="19570661" y="13554533"/>
                </a:lnTo>
                <a:lnTo>
                  <a:pt x="0" y="13554533"/>
                </a:lnTo>
                <a:lnTo>
                  <a:pt x="0" y="0"/>
                </a:lnTo>
                <a:close/>
              </a:path>
            </a:pathLst>
          </a:custGeom>
          <a:blipFill rotWithShape="1">
            <a:blip r:embed="rId3">
              <a:alphaModFix/>
            </a:blip>
            <a:stretch>
              <a:fillRect t="-4801" b="-39581"/>
            </a:stretch>
          </a:blipFill>
          <a:ln>
            <a:no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endParaRPr lang="en-US" sz="2489"/>
          </a:p>
        </p:txBody>
      </p:sp>
      <p:sp>
        <p:nvSpPr>
          <p:cNvPr id="208" name="Google Shape;208;p34"/>
          <p:cNvSpPr txBox="1"/>
          <p:nvPr/>
        </p:nvSpPr>
        <p:spPr>
          <a:xfrm>
            <a:off x="792968" y="1773567"/>
            <a:ext cx="10558400" cy="475726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609585" lvl="0" indent="-516454" algn="l" rtl="0">
              <a:spcBef>
                <a:spcPts val="0"/>
              </a:spcBef>
              <a:spcAft>
                <a:spcPts val="0"/>
              </a:spcAft>
              <a:buSzPts val="2500"/>
              <a:buFont typeface="Helvetica Neue"/>
              <a:buChar char="●"/>
            </a:pPr>
            <a:r>
              <a:rPr lang="en" sz="3333">
                <a:latin typeface="Helvetica Neue"/>
                <a:ea typeface="Helvetica Neue"/>
                <a:cs typeface="Helvetica Neue"/>
                <a:sym typeface="Helvetica Neue"/>
              </a:rPr>
              <a:t>Raises outdated </a:t>
            </a:r>
            <a:r>
              <a:rPr lang="en" sz="3333" b="1">
                <a:latin typeface="Helvetica Neue"/>
                <a:ea typeface="Helvetica Neue"/>
                <a:cs typeface="Helvetica Neue"/>
                <a:sym typeface="Helvetica Neue"/>
              </a:rPr>
              <a:t>asset limits</a:t>
            </a:r>
            <a:endParaRPr sz="3333" b="1">
              <a:latin typeface="Helvetica Neue"/>
              <a:ea typeface="Helvetica Neue"/>
              <a:cs typeface="Helvetica Neue"/>
              <a:sym typeface="Helvetica Neue"/>
            </a:endParaRPr>
          </a:p>
          <a:p>
            <a:pPr marL="1219170" lvl="1" indent="-516454" algn="l" rtl="0">
              <a:spcBef>
                <a:spcPts val="1333"/>
              </a:spcBef>
              <a:spcAft>
                <a:spcPts val="0"/>
              </a:spcAft>
              <a:buSzPts val="2500"/>
              <a:buFont typeface="Helvetica Neue"/>
              <a:buChar char="○"/>
            </a:pPr>
            <a:r>
              <a:rPr lang="en" sz="3333" i="1">
                <a:latin typeface="Helvetica Neue"/>
                <a:ea typeface="Helvetica Neue"/>
                <a:cs typeface="Helvetica Neue"/>
                <a:sym typeface="Helvetica Neue"/>
              </a:rPr>
              <a:t>For individuals</a:t>
            </a:r>
            <a:r>
              <a:rPr lang="en" sz="3333">
                <a:latin typeface="Helvetica Neue"/>
                <a:ea typeface="Helvetica Neue"/>
                <a:cs typeface="Helvetica Neue"/>
                <a:sym typeface="Helvetica Neue"/>
              </a:rPr>
              <a:t>: $2,000 → $10,000</a:t>
            </a:r>
            <a:endParaRPr sz="3333">
              <a:latin typeface="Helvetica Neue"/>
              <a:ea typeface="Helvetica Neue"/>
              <a:cs typeface="Helvetica Neue"/>
              <a:sym typeface="Helvetica Neue"/>
            </a:endParaRPr>
          </a:p>
          <a:p>
            <a:pPr marL="1219170" lvl="1" indent="-516454" algn="l" rtl="0">
              <a:spcBef>
                <a:spcPts val="1333"/>
              </a:spcBef>
              <a:spcAft>
                <a:spcPts val="0"/>
              </a:spcAft>
              <a:buSzPts val="2500"/>
              <a:buFont typeface="Helvetica Neue"/>
              <a:buChar char="○"/>
            </a:pPr>
            <a:r>
              <a:rPr lang="en" sz="3333" i="1">
                <a:latin typeface="Helvetica Neue"/>
                <a:ea typeface="Helvetica Neue"/>
                <a:cs typeface="Helvetica Neue"/>
                <a:sym typeface="Helvetica Neue"/>
              </a:rPr>
              <a:t>For couples</a:t>
            </a:r>
            <a:r>
              <a:rPr lang="en" sz="3333">
                <a:latin typeface="Helvetica Neue"/>
                <a:ea typeface="Helvetica Neue"/>
                <a:cs typeface="Helvetica Neue"/>
                <a:sym typeface="Helvetica Neue"/>
              </a:rPr>
              <a:t>: $3,000 → $20,000</a:t>
            </a:r>
            <a:endParaRPr sz="3333">
              <a:latin typeface="Helvetica Neue"/>
              <a:ea typeface="Helvetica Neue"/>
              <a:cs typeface="Helvetica Neue"/>
              <a:sym typeface="Helvetica Neue"/>
            </a:endParaRPr>
          </a:p>
          <a:p>
            <a:pPr marL="609585" lvl="0" indent="-516454" algn="l" rtl="0">
              <a:spcBef>
                <a:spcPts val="1333"/>
              </a:spcBef>
              <a:spcAft>
                <a:spcPts val="0"/>
              </a:spcAft>
              <a:buSzPts val="2500"/>
              <a:buFont typeface="Helvetica Neue"/>
              <a:buChar char="●"/>
            </a:pPr>
            <a:r>
              <a:rPr lang="en" sz="3333">
                <a:latin typeface="Helvetica Neue"/>
                <a:ea typeface="Helvetica Neue"/>
                <a:cs typeface="Helvetica Neue"/>
                <a:sym typeface="Helvetica Neue"/>
              </a:rPr>
              <a:t>Eliminates the </a:t>
            </a:r>
            <a:r>
              <a:rPr lang="en" sz="3333" b="1">
                <a:latin typeface="Helvetica Neue"/>
                <a:ea typeface="Helvetica Neue"/>
                <a:cs typeface="Helvetica Neue"/>
                <a:sym typeface="Helvetica Neue"/>
              </a:rPr>
              <a:t>marriage penalty</a:t>
            </a:r>
            <a:endParaRPr sz="3333" b="1">
              <a:latin typeface="Helvetica Neue"/>
              <a:ea typeface="Helvetica Neue"/>
              <a:cs typeface="Helvetica Neue"/>
              <a:sym typeface="Helvetica Neue"/>
            </a:endParaRPr>
          </a:p>
          <a:p>
            <a:pPr marL="609585" lvl="0" indent="-516454" algn="l" rtl="0">
              <a:spcBef>
                <a:spcPts val="1333"/>
              </a:spcBef>
              <a:spcAft>
                <a:spcPts val="0"/>
              </a:spcAft>
              <a:buSzPts val="2500"/>
              <a:buFont typeface="Helvetica Neue"/>
              <a:buChar char="●"/>
            </a:pPr>
            <a:r>
              <a:rPr lang="en" sz="3333">
                <a:latin typeface="Helvetica Neue"/>
                <a:ea typeface="Helvetica Neue"/>
                <a:cs typeface="Helvetica Neue"/>
                <a:sym typeface="Helvetica Neue"/>
              </a:rPr>
              <a:t>New asset limits </a:t>
            </a:r>
            <a:r>
              <a:rPr lang="en" sz="3333" b="1">
                <a:latin typeface="Helvetica Neue"/>
                <a:ea typeface="Helvetica Neue"/>
                <a:cs typeface="Helvetica Neue"/>
                <a:sym typeface="Helvetica Neue"/>
              </a:rPr>
              <a:t>grow over time</a:t>
            </a:r>
            <a:r>
              <a:rPr lang="en" sz="3333">
                <a:latin typeface="Helvetica Neue"/>
                <a:ea typeface="Helvetica Neue"/>
                <a:cs typeface="Helvetica Neue"/>
                <a:sym typeface="Helvetica Neue"/>
              </a:rPr>
              <a:t> (following inflation)</a:t>
            </a:r>
            <a:endParaRPr sz="3333">
              <a:latin typeface="Helvetica Neue"/>
              <a:ea typeface="Helvetica Neue"/>
              <a:cs typeface="Helvetica Neue"/>
              <a:sym typeface="Helvetica Neue"/>
            </a:endParaRPr>
          </a:p>
          <a:p>
            <a:pPr marL="609585" lvl="0" indent="-516454" algn="l" rtl="0">
              <a:spcBef>
                <a:spcPts val="1333"/>
              </a:spcBef>
              <a:spcAft>
                <a:spcPts val="0"/>
              </a:spcAft>
              <a:buSzPts val="2500"/>
              <a:buFont typeface="Helvetica Neue"/>
              <a:buChar char="●"/>
            </a:pPr>
            <a:r>
              <a:rPr lang="en" sz="3333">
                <a:latin typeface="Helvetica Neue"/>
                <a:ea typeface="Helvetica Neue"/>
                <a:cs typeface="Helvetica Neue"/>
                <a:sym typeface="Helvetica Neue"/>
              </a:rPr>
              <a:t>Encourages saving and financial independence</a:t>
            </a:r>
            <a:endParaRPr sz="3333">
              <a:latin typeface="Helvetica Neue"/>
              <a:ea typeface="Helvetica Neue"/>
              <a:cs typeface="Helvetica Neue"/>
              <a:sym typeface="Helvetica Neue"/>
            </a:endParaRPr>
          </a:p>
          <a:p>
            <a:pPr marL="609585" lvl="0" indent="-516454" algn="l" rtl="0">
              <a:spcBef>
                <a:spcPts val="1333"/>
              </a:spcBef>
              <a:spcAft>
                <a:spcPts val="1333"/>
              </a:spcAft>
              <a:buSzPts val="2500"/>
              <a:buFont typeface="Helvetica Neue"/>
              <a:buChar char="●"/>
            </a:pPr>
            <a:r>
              <a:rPr lang="en" sz="3333">
                <a:latin typeface="Helvetica Neue"/>
                <a:ea typeface="Helvetica Neue"/>
                <a:cs typeface="Helvetica Neue"/>
                <a:sym typeface="Helvetica Neue"/>
              </a:rPr>
              <a:t>Bipartisan support in Congress</a:t>
            </a:r>
            <a:endParaRPr sz="3333">
              <a:latin typeface="Helvetica Neue"/>
              <a:ea typeface="Helvetica Neue"/>
              <a:cs typeface="Helvetica Neue"/>
              <a:sym typeface="Helvetica Neue"/>
            </a:endParaRPr>
          </a:p>
        </p:txBody>
      </p:sp>
      <p:cxnSp>
        <p:nvCxnSpPr>
          <p:cNvPr id="209" name="Google Shape;209;p34"/>
          <p:cNvCxnSpPr/>
          <p:nvPr/>
        </p:nvCxnSpPr>
        <p:spPr>
          <a:xfrm>
            <a:off x="685800" y="1167845"/>
            <a:ext cx="10820400" cy="0"/>
          </a:xfrm>
          <a:prstGeom prst="straightConnector1">
            <a:avLst/>
          </a:prstGeom>
          <a:noFill/>
          <a:ln w="14300" cap="flat" cmpd="sng">
            <a:solidFill>
              <a:srgbClr val="333333"/>
            </a:solidFill>
            <a:prstDash val="solid"/>
            <a:round/>
            <a:headEnd type="none" w="sm" len="sm"/>
            <a:tailEnd type="none" w="sm" len="sm"/>
          </a:ln>
        </p:spPr>
      </p:cxnSp>
      <p:sp>
        <p:nvSpPr>
          <p:cNvPr id="210" name="Google Shape;210;p34"/>
          <p:cNvSpPr txBox="1"/>
          <p:nvPr/>
        </p:nvSpPr>
        <p:spPr>
          <a:xfrm>
            <a:off x="685800" y="503167"/>
            <a:ext cx="11384400" cy="68942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just" rtl="0">
              <a:lnSpc>
                <a:spcPct val="140008"/>
              </a:lnSpc>
              <a:spcBef>
                <a:spcPts val="0"/>
              </a:spcBef>
              <a:spcAft>
                <a:spcPts val="0"/>
              </a:spcAft>
              <a:buNone/>
            </a:pPr>
            <a:r>
              <a:rPr lang="en" sz="3200" b="1">
                <a:latin typeface="Public Sans"/>
                <a:ea typeface="Public Sans"/>
                <a:cs typeface="Public Sans"/>
                <a:sym typeface="Public Sans"/>
              </a:rPr>
              <a:t>SSI Savings Penalty Elimination Act</a:t>
            </a:r>
            <a:endParaRPr sz="3200" b="1">
              <a:latin typeface="Public Sans"/>
              <a:ea typeface="Public Sans"/>
              <a:cs typeface="Public Sans"/>
              <a:sym typeface="Public Sans"/>
            </a:endParaRPr>
          </a:p>
        </p:txBody>
      </p:sp>
    </p:spTree>
    <p:extLst>
      <p:ext uri="{BB962C8B-B14F-4D97-AF65-F5344CB8AC3E}">
        <p14:creationId xmlns:p14="http://schemas.microsoft.com/office/powerpoint/2010/main" val="2059736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5F5F4"/>
        </a:solidFill>
        <a:effectLst/>
      </p:bgPr>
    </p:bg>
    <p:spTree>
      <p:nvGrpSpPr>
        <p:cNvPr id="1" name="Shape 214"/>
        <p:cNvGrpSpPr/>
        <p:nvPr/>
      </p:nvGrpSpPr>
      <p:grpSpPr>
        <a:xfrm>
          <a:off x="0" y="0"/>
          <a:ext cx="0" cy="0"/>
          <a:chOff x="0" y="0"/>
          <a:chExt cx="0" cy="0"/>
        </a:xfrm>
      </p:grpSpPr>
      <p:sp>
        <p:nvSpPr>
          <p:cNvPr id="215" name="Google Shape;215;p35"/>
          <p:cNvSpPr/>
          <p:nvPr/>
        </p:nvSpPr>
        <p:spPr>
          <a:xfrm>
            <a:off x="-193150" y="2228246"/>
            <a:ext cx="13047108" cy="9036356"/>
          </a:xfrm>
          <a:custGeom>
            <a:avLst/>
            <a:gdLst/>
            <a:ahLst/>
            <a:cxnLst/>
            <a:rect l="l" t="t" r="r" b="b"/>
            <a:pathLst>
              <a:path w="19570661" h="13554533" extrusionOk="0">
                <a:moveTo>
                  <a:pt x="0" y="0"/>
                </a:moveTo>
                <a:lnTo>
                  <a:pt x="19570661" y="0"/>
                </a:lnTo>
                <a:lnTo>
                  <a:pt x="19570661" y="13554533"/>
                </a:lnTo>
                <a:lnTo>
                  <a:pt x="0" y="13554533"/>
                </a:lnTo>
                <a:lnTo>
                  <a:pt x="0" y="0"/>
                </a:lnTo>
                <a:close/>
              </a:path>
            </a:pathLst>
          </a:custGeom>
          <a:blipFill rotWithShape="1">
            <a:blip r:embed="rId3">
              <a:alphaModFix/>
            </a:blip>
            <a:stretch>
              <a:fillRect t="-4801" b="-39581"/>
            </a:stretch>
          </a:blipFill>
          <a:ln>
            <a:no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endParaRPr lang="en-US" sz="2489"/>
          </a:p>
        </p:txBody>
      </p:sp>
      <p:sp>
        <p:nvSpPr>
          <p:cNvPr id="216" name="Google Shape;216;p35"/>
          <p:cNvSpPr txBox="1"/>
          <p:nvPr/>
        </p:nvSpPr>
        <p:spPr>
          <a:xfrm>
            <a:off x="792968" y="1773567"/>
            <a:ext cx="10558400" cy="493673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609585" lvl="0" indent="-516454" algn="l" rtl="0">
              <a:spcBef>
                <a:spcPts val="0"/>
              </a:spcBef>
              <a:spcAft>
                <a:spcPts val="0"/>
              </a:spcAft>
              <a:buSzPts val="2500"/>
              <a:buFont typeface="Helvetica Neue"/>
              <a:buChar char="●"/>
            </a:pPr>
            <a:r>
              <a:rPr lang="en" sz="3333">
                <a:latin typeface="Helvetica Neue"/>
                <a:ea typeface="Helvetica Neue"/>
                <a:cs typeface="Helvetica Neue"/>
                <a:sym typeface="Helvetica Neue"/>
              </a:rPr>
              <a:t>SSI benefits are </a:t>
            </a:r>
            <a:r>
              <a:rPr lang="en" sz="3333" b="1">
                <a:latin typeface="Helvetica Neue"/>
                <a:ea typeface="Helvetica Neue"/>
                <a:cs typeface="Helvetica Neue"/>
                <a:sym typeface="Helvetica Neue"/>
              </a:rPr>
              <a:t>reduced</a:t>
            </a:r>
            <a:r>
              <a:rPr lang="en" sz="3333">
                <a:latin typeface="Helvetica Neue"/>
                <a:ea typeface="Helvetica Neue"/>
                <a:cs typeface="Helvetica Neue"/>
                <a:sym typeface="Helvetica Neue"/>
              </a:rPr>
              <a:t> if you earn income above:</a:t>
            </a:r>
            <a:endParaRPr sz="3333">
              <a:latin typeface="Helvetica Neue"/>
              <a:ea typeface="Helvetica Neue"/>
              <a:cs typeface="Helvetica Neue"/>
              <a:sym typeface="Helvetica Neue"/>
            </a:endParaRPr>
          </a:p>
          <a:p>
            <a:pPr marL="1219170" lvl="1" indent="-516454" algn="l" rtl="0">
              <a:spcBef>
                <a:spcPts val="1333"/>
              </a:spcBef>
              <a:spcAft>
                <a:spcPts val="0"/>
              </a:spcAft>
              <a:buSzPts val="2500"/>
              <a:buFont typeface="Helvetica Neue"/>
              <a:buChar char="○"/>
            </a:pPr>
            <a:r>
              <a:rPr lang="en" sz="3333">
                <a:latin typeface="Helvetica Neue"/>
                <a:ea typeface="Helvetica Neue"/>
                <a:cs typeface="Helvetica Neue"/>
                <a:sym typeface="Helvetica Neue"/>
              </a:rPr>
              <a:t>$65 for income earned from work</a:t>
            </a:r>
            <a:endParaRPr sz="3333">
              <a:latin typeface="Helvetica Neue"/>
              <a:ea typeface="Helvetica Neue"/>
              <a:cs typeface="Helvetica Neue"/>
              <a:sym typeface="Helvetica Neue"/>
            </a:endParaRPr>
          </a:p>
          <a:p>
            <a:pPr marL="1219170" lvl="1" indent="-516454" algn="l" rtl="0">
              <a:spcBef>
                <a:spcPts val="1333"/>
              </a:spcBef>
              <a:spcAft>
                <a:spcPts val="0"/>
              </a:spcAft>
              <a:buSzPts val="2500"/>
              <a:buFont typeface="Helvetica Neue"/>
              <a:buChar char="○"/>
            </a:pPr>
            <a:r>
              <a:rPr lang="en" sz="3333">
                <a:latin typeface="Helvetica Neue"/>
                <a:ea typeface="Helvetica Neue"/>
                <a:cs typeface="Helvetica Neue"/>
                <a:sym typeface="Helvetica Neue"/>
              </a:rPr>
              <a:t>$20 for income from other sources (like Social Security benefits)</a:t>
            </a:r>
            <a:endParaRPr sz="3333">
              <a:latin typeface="Helvetica Neue"/>
              <a:ea typeface="Helvetica Neue"/>
              <a:cs typeface="Helvetica Neue"/>
              <a:sym typeface="Helvetica Neue"/>
            </a:endParaRPr>
          </a:p>
          <a:p>
            <a:pPr marL="609585" lvl="0" indent="-516454" algn="l" rtl="0">
              <a:spcBef>
                <a:spcPts val="1333"/>
              </a:spcBef>
              <a:spcAft>
                <a:spcPts val="0"/>
              </a:spcAft>
              <a:buSzPts val="2500"/>
              <a:buFont typeface="Helvetica Neue"/>
              <a:buChar char="●"/>
            </a:pPr>
            <a:r>
              <a:rPr lang="en" sz="3333">
                <a:latin typeface="Helvetica Neue"/>
                <a:ea typeface="Helvetica Neue"/>
                <a:cs typeface="Helvetica Neue"/>
                <a:sym typeface="Helvetica Neue"/>
              </a:rPr>
              <a:t>These limits were set in 1972 and have </a:t>
            </a:r>
            <a:r>
              <a:rPr lang="en" sz="3333" b="1">
                <a:latin typeface="Helvetica Neue"/>
                <a:ea typeface="Helvetica Neue"/>
                <a:cs typeface="Helvetica Neue"/>
                <a:sym typeface="Helvetica Neue"/>
              </a:rPr>
              <a:t>not been adjusted since</a:t>
            </a:r>
            <a:endParaRPr sz="3333">
              <a:latin typeface="Helvetica Neue"/>
              <a:ea typeface="Helvetica Neue"/>
              <a:cs typeface="Helvetica Neue"/>
              <a:sym typeface="Helvetica Neue"/>
            </a:endParaRPr>
          </a:p>
          <a:p>
            <a:pPr marL="609585" lvl="0" indent="-516454" algn="l" rtl="0">
              <a:spcBef>
                <a:spcPts val="1333"/>
              </a:spcBef>
              <a:spcAft>
                <a:spcPts val="1333"/>
              </a:spcAft>
              <a:buSzPts val="2500"/>
              <a:buFont typeface="Helvetica Neue"/>
              <a:buChar char="●"/>
            </a:pPr>
            <a:r>
              <a:rPr lang="en" sz="3333">
                <a:latin typeface="Helvetica Neue"/>
                <a:ea typeface="Helvetica Neue"/>
                <a:cs typeface="Helvetica Neue"/>
                <a:sym typeface="Helvetica Neue"/>
              </a:rPr>
              <a:t>Above these limits, benefits are reduced </a:t>
            </a:r>
            <a:r>
              <a:rPr lang="en" sz="3333" b="1">
                <a:latin typeface="Helvetica Neue"/>
                <a:ea typeface="Helvetica Neue"/>
                <a:cs typeface="Helvetica Neue"/>
                <a:sym typeface="Helvetica Neue"/>
              </a:rPr>
              <a:t>by 50¢ for every $1 earned</a:t>
            </a:r>
            <a:endParaRPr sz="3333" b="1">
              <a:latin typeface="Helvetica Neue"/>
              <a:ea typeface="Helvetica Neue"/>
              <a:cs typeface="Helvetica Neue"/>
              <a:sym typeface="Helvetica Neue"/>
            </a:endParaRPr>
          </a:p>
        </p:txBody>
      </p:sp>
      <p:cxnSp>
        <p:nvCxnSpPr>
          <p:cNvPr id="217" name="Google Shape;217;p35"/>
          <p:cNvCxnSpPr/>
          <p:nvPr/>
        </p:nvCxnSpPr>
        <p:spPr>
          <a:xfrm>
            <a:off x="685800" y="1167845"/>
            <a:ext cx="10820400" cy="0"/>
          </a:xfrm>
          <a:prstGeom prst="straightConnector1">
            <a:avLst/>
          </a:prstGeom>
          <a:noFill/>
          <a:ln w="14300" cap="flat" cmpd="sng">
            <a:solidFill>
              <a:srgbClr val="333333"/>
            </a:solidFill>
            <a:prstDash val="solid"/>
            <a:round/>
            <a:headEnd type="none" w="sm" len="sm"/>
            <a:tailEnd type="none" w="sm" len="sm"/>
          </a:ln>
        </p:spPr>
      </p:cxnSp>
      <p:sp>
        <p:nvSpPr>
          <p:cNvPr id="218" name="Google Shape;218;p35"/>
          <p:cNvSpPr txBox="1"/>
          <p:nvPr/>
        </p:nvSpPr>
        <p:spPr>
          <a:xfrm>
            <a:off x="685800" y="503167"/>
            <a:ext cx="9726000" cy="68942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just" rtl="0">
              <a:lnSpc>
                <a:spcPct val="140008"/>
              </a:lnSpc>
              <a:spcBef>
                <a:spcPts val="0"/>
              </a:spcBef>
              <a:spcAft>
                <a:spcPts val="0"/>
              </a:spcAft>
              <a:buNone/>
            </a:pPr>
            <a:r>
              <a:rPr lang="en" sz="3200" b="1">
                <a:latin typeface="Public Sans"/>
                <a:ea typeface="Public Sans"/>
                <a:cs typeface="Public Sans"/>
                <a:sym typeface="Public Sans"/>
              </a:rPr>
              <a:t>Why Aren’t We Addressing Income Limits?</a:t>
            </a:r>
            <a:endParaRPr sz="1200"/>
          </a:p>
        </p:txBody>
      </p:sp>
    </p:spTree>
    <p:extLst>
      <p:ext uri="{BB962C8B-B14F-4D97-AF65-F5344CB8AC3E}">
        <p14:creationId xmlns:p14="http://schemas.microsoft.com/office/powerpoint/2010/main" val="2436024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5F5F4"/>
        </a:solidFill>
        <a:effectLst/>
      </p:bgPr>
    </p:bg>
    <p:spTree>
      <p:nvGrpSpPr>
        <p:cNvPr id="1" name="Shape 222"/>
        <p:cNvGrpSpPr/>
        <p:nvPr/>
      </p:nvGrpSpPr>
      <p:grpSpPr>
        <a:xfrm>
          <a:off x="0" y="0"/>
          <a:ext cx="0" cy="0"/>
          <a:chOff x="0" y="0"/>
          <a:chExt cx="0" cy="0"/>
        </a:xfrm>
      </p:grpSpPr>
      <p:sp>
        <p:nvSpPr>
          <p:cNvPr id="223" name="Google Shape;223;p36"/>
          <p:cNvSpPr/>
          <p:nvPr/>
        </p:nvSpPr>
        <p:spPr>
          <a:xfrm>
            <a:off x="-193150" y="2228246"/>
            <a:ext cx="13047108" cy="9036356"/>
          </a:xfrm>
          <a:custGeom>
            <a:avLst/>
            <a:gdLst/>
            <a:ahLst/>
            <a:cxnLst/>
            <a:rect l="l" t="t" r="r" b="b"/>
            <a:pathLst>
              <a:path w="19570661" h="13554533" extrusionOk="0">
                <a:moveTo>
                  <a:pt x="0" y="0"/>
                </a:moveTo>
                <a:lnTo>
                  <a:pt x="19570661" y="0"/>
                </a:lnTo>
                <a:lnTo>
                  <a:pt x="19570661" y="13554533"/>
                </a:lnTo>
                <a:lnTo>
                  <a:pt x="0" y="13554533"/>
                </a:lnTo>
                <a:lnTo>
                  <a:pt x="0" y="0"/>
                </a:lnTo>
                <a:close/>
              </a:path>
            </a:pathLst>
          </a:custGeom>
          <a:blipFill rotWithShape="1">
            <a:blip r:embed="rId3">
              <a:alphaModFix/>
            </a:blip>
            <a:stretch>
              <a:fillRect t="-4801" b="-39581"/>
            </a:stretch>
          </a:blipFill>
          <a:ln>
            <a:no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endParaRPr lang="en-US" sz="2489"/>
          </a:p>
        </p:txBody>
      </p:sp>
      <p:sp>
        <p:nvSpPr>
          <p:cNvPr id="224" name="Google Shape;224;p36"/>
          <p:cNvSpPr txBox="1"/>
          <p:nvPr/>
        </p:nvSpPr>
        <p:spPr>
          <a:xfrm>
            <a:off x="792968" y="1773567"/>
            <a:ext cx="10558400" cy="4273349"/>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609585" lvl="0" indent="-575719" algn="l" rtl="0">
              <a:spcBef>
                <a:spcPts val="0"/>
              </a:spcBef>
              <a:spcAft>
                <a:spcPts val="0"/>
              </a:spcAft>
              <a:buSzPts val="3200"/>
              <a:buFont typeface="Helvetica Neue"/>
              <a:buChar char="●"/>
            </a:pPr>
            <a:r>
              <a:rPr lang="en" sz="4267">
                <a:latin typeface="Helvetica Neue"/>
                <a:ea typeface="Helvetica Neue"/>
                <a:cs typeface="Helvetica Neue"/>
                <a:sym typeface="Helvetica Neue"/>
              </a:rPr>
              <a:t>Why are SSI’s rules </a:t>
            </a:r>
            <a:r>
              <a:rPr lang="en" sz="4267" b="1">
                <a:solidFill>
                  <a:schemeClr val="dk1"/>
                </a:solidFill>
                <a:latin typeface="Helvetica Neue"/>
                <a:ea typeface="Helvetica Neue"/>
                <a:cs typeface="Helvetica Neue"/>
                <a:sym typeface="Helvetica Neue"/>
              </a:rPr>
              <a:t>discouraging work</a:t>
            </a:r>
            <a:r>
              <a:rPr lang="en" sz="4267">
                <a:solidFill>
                  <a:schemeClr val="dk1"/>
                </a:solidFill>
                <a:latin typeface="Helvetica Neue"/>
                <a:ea typeface="Helvetica Neue"/>
                <a:cs typeface="Helvetica Neue"/>
                <a:sym typeface="Helvetica Neue"/>
              </a:rPr>
              <a:t>, when ideally the program would </a:t>
            </a:r>
            <a:r>
              <a:rPr lang="en" sz="4267" b="1">
                <a:solidFill>
                  <a:schemeClr val="dk1"/>
                </a:solidFill>
                <a:latin typeface="Helvetica Neue"/>
                <a:ea typeface="Helvetica Neue"/>
                <a:cs typeface="Helvetica Neue"/>
                <a:sym typeface="Helvetica Neue"/>
              </a:rPr>
              <a:t>encourage work</a:t>
            </a:r>
            <a:r>
              <a:rPr lang="en" sz="4267">
                <a:solidFill>
                  <a:schemeClr val="dk1"/>
                </a:solidFill>
                <a:latin typeface="Helvetica Neue"/>
                <a:ea typeface="Helvetica Neue"/>
                <a:cs typeface="Helvetica Neue"/>
                <a:sym typeface="Helvetica Neue"/>
              </a:rPr>
              <a:t>?</a:t>
            </a:r>
            <a:endParaRPr sz="4267">
              <a:solidFill>
                <a:schemeClr val="dk1"/>
              </a:solidFill>
              <a:latin typeface="Helvetica Neue"/>
              <a:ea typeface="Helvetica Neue"/>
              <a:cs typeface="Helvetica Neue"/>
              <a:sym typeface="Helvetica Neue"/>
            </a:endParaRPr>
          </a:p>
          <a:p>
            <a:pPr marL="609585" lvl="0" indent="-575719" algn="l" rtl="0">
              <a:spcBef>
                <a:spcPts val="1333"/>
              </a:spcBef>
              <a:spcAft>
                <a:spcPts val="1333"/>
              </a:spcAft>
              <a:buSzPts val="3200"/>
              <a:buFont typeface="Helvetica Neue"/>
              <a:buChar char="●"/>
            </a:pPr>
            <a:r>
              <a:rPr lang="en" sz="4267">
                <a:solidFill>
                  <a:schemeClr val="dk1"/>
                </a:solidFill>
                <a:latin typeface="Helvetica Neue"/>
                <a:ea typeface="Helvetica Neue"/>
                <a:cs typeface="Helvetica Neue"/>
                <a:sym typeface="Helvetica Neue"/>
              </a:rPr>
              <a:t>Updating the income rules would allow beneficiaries to work modestly without losing their SSI benefits.</a:t>
            </a:r>
            <a:endParaRPr sz="4267" b="1">
              <a:latin typeface="Helvetica Neue"/>
              <a:ea typeface="Helvetica Neue"/>
              <a:cs typeface="Helvetica Neue"/>
              <a:sym typeface="Helvetica Neue"/>
            </a:endParaRPr>
          </a:p>
        </p:txBody>
      </p:sp>
      <p:cxnSp>
        <p:nvCxnSpPr>
          <p:cNvPr id="225" name="Google Shape;225;p36"/>
          <p:cNvCxnSpPr/>
          <p:nvPr/>
        </p:nvCxnSpPr>
        <p:spPr>
          <a:xfrm>
            <a:off x="685800" y="1167845"/>
            <a:ext cx="10820400" cy="0"/>
          </a:xfrm>
          <a:prstGeom prst="straightConnector1">
            <a:avLst/>
          </a:prstGeom>
          <a:noFill/>
          <a:ln w="14300" cap="flat" cmpd="sng">
            <a:solidFill>
              <a:srgbClr val="333333"/>
            </a:solidFill>
            <a:prstDash val="solid"/>
            <a:round/>
            <a:headEnd type="none" w="sm" len="sm"/>
            <a:tailEnd type="none" w="sm" len="sm"/>
          </a:ln>
        </p:spPr>
      </p:cxnSp>
      <p:sp>
        <p:nvSpPr>
          <p:cNvPr id="226" name="Google Shape;226;p36"/>
          <p:cNvSpPr txBox="1"/>
          <p:nvPr/>
        </p:nvSpPr>
        <p:spPr>
          <a:xfrm>
            <a:off x="685800" y="503167"/>
            <a:ext cx="9726000" cy="68942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just" rtl="0">
              <a:lnSpc>
                <a:spcPct val="140008"/>
              </a:lnSpc>
              <a:spcBef>
                <a:spcPts val="0"/>
              </a:spcBef>
              <a:spcAft>
                <a:spcPts val="0"/>
              </a:spcAft>
              <a:buNone/>
            </a:pPr>
            <a:r>
              <a:rPr lang="en" sz="3200" b="1">
                <a:latin typeface="Public Sans"/>
                <a:ea typeface="Public Sans"/>
                <a:cs typeface="Public Sans"/>
                <a:sym typeface="Public Sans"/>
              </a:rPr>
              <a:t>Why Aren’t We Addressing Income Limits?</a:t>
            </a:r>
            <a:endParaRPr sz="1200"/>
          </a:p>
        </p:txBody>
      </p:sp>
    </p:spTree>
    <p:extLst>
      <p:ext uri="{BB962C8B-B14F-4D97-AF65-F5344CB8AC3E}">
        <p14:creationId xmlns:p14="http://schemas.microsoft.com/office/powerpoint/2010/main" val="465090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bg>
      <p:bgPr>
        <a:solidFill>
          <a:srgbClr val="F5F5F4"/>
        </a:solidFill>
        <a:effectLst/>
      </p:bgPr>
    </p:bg>
    <p:spTree>
      <p:nvGrpSpPr>
        <p:cNvPr id="1" name="Shape 230"/>
        <p:cNvGrpSpPr/>
        <p:nvPr/>
      </p:nvGrpSpPr>
      <p:grpSpPr>
        <a:xfrm>
          <a:off x="0" y="0"/>
          <a:ext cx="0" cy="0"/>
          <a:chOff x="0" y="0"/>
          <a:chExt cx="0" cy="0"/>
        </a:xfrm>
      </p:grpSpPr>
      <p:sp>
        <p:nvSpPr>
          <p:cNvPr id="231" name="Google Shape;231;p37"/>
          <p:cNvSpPr txBox="1"/>
          <p:nvPr/>
        </p:nvSpPr>
        <p:spPr>
          <a:xfrm>
            <a:off x="685800" y="503167"/>
            <a:ext cx="10820400" cy="68942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just" rtl="0">
              <a:lnSpc>
                <a:spcPct val="140008"/>
              </a:lnSpc>
              <a:spcBef>
                <a:spcPts val="0"/>
              </a:spcBef>
              <a:spcAft>
                <a:spcPts val="0"/>
              </a:spcAft>
              <a:buNone/>
            </a:pPr>
            <a:r>
              <a:rPr lang="en" sz="3200" b="1">
                <a:latin typeface="Public Sans"/>
                <a:ea typeface="Public Sans"/>
                <a:cs typeface="Public Sans"/>
                <a:sym typeface="Public Sans"/>
              </a:rPr>
              <a:t>Americans’ Views on Updating Income Rules</a:t>
            </a:r>
            <a:endParaRPr sz="3200" b="1">
              <a:latin typeface="Public Sans"/>
              <a:ea typeface="Public Sans"/>
              <a:cs typeface="Public Sans"/>
              <a:sym typeface="Public Sans"/>
            </a:endParaRPr>
          </a:p>
        </p:txBody>
      </p:sp>
      <p:sp>
        <p:nvSpPr>
          <p:cNvPr id="232" name="Google Shape;232;p37"/>
          <p:cNvSpPr/>
          <p:nvPr/>
        </p:nvSpPr>
        <p:spPr>
          <a:xfrm>
            <a:off x="-193150" y="2228246"/>
            <a:ext cx="13047108" cy="9036356"/>
          </a:xfrm>
          <a:custGeom>
            <a:avLst/>
            <a:gdLst/>
            <a:ahLst/>
            <a:cxnLst/>
            <a:rect l="l" t="t" r="r" b="b"/>
            <a:pathLst>
              <a:path w="19570661" h="13554533" extrusionOk="0">
                <a:moveTo>
                  <a:pt x="0" y="0"/>
                </a:moveTo>
                <a:lnTo>
                  <a:pt x="19570661" y="0"/>
                </a:lnTo>
                <a:lnTo>
                  <a:pt x="19570661" y="13554533"/>
                </a:lnTo>
                <a:lnTo>
                  <a:pt x="0" y="13554533"/>
                </a:lnTo>
                <a:lnTo>
                  <a:pt x="0" y="0"/>
                </a:lnTo>
                <a:close/>
              </a:path>
            </a:pathLst>
          </a:custGeom>
          <a:blipFill rotWithShape="1">
            <a:blip r:embed="rId3">
              <a:alphaModFix/>
            </a:blip>
            <a:stretch>
              <a:fillRect t="-4801" b="-39581"/>
            </a:stretch>
          </a:blipFill>
          <a:ln>
            <a:no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endParaRPr lang="en-US" sz="2489"/>
          </a:p>
        </p:txBody>
      </p:sp>
      <p:cxnSp>
        <p:nvCxnSpPr>
          <p:cNvPr id="233" name="Google Shape;233;p37"/>
          <p:cNvCxnSpPr/>
          <p:nvPr/>
        </p:nvCxnSpPr>
        <p:spPr>
          <a:xfrm>
            <a:off x="685800" y="1167845"/>
            <a:ext cx="10820400" cy="0"/>
          </a:xfrm>
          <a:prstGeom prst="straightConnector1">
            <a:avLst/>
          </a:prstGeom>
          <a:noFill/>
          <a:ln w="14300" cap="flat" cmpd="sng">
            <a:solidFill>
              <a:srgbClr val="333333"/>
            </a:solidFill>
            <a:prstDash val="solid"/>
            <a:round/>
            <a:headEnd type="none" w="sm" len="sm"/>
            <a:tailEnd type="none" w="sm" len="sm"/>
          </a:ln>
        </p:spPr>
      </p:cxnSp>
      <p:pic>
        <p:nvPicPr>
          <p:cNvPr id="234" name="Google Shape;234;p37"/>
          <p:cNvPicPr preferRelativeResize="0"/>
          <p:nvPr/>
        </p:nvPicPr>
        <p:blipFill rotWithShape="1">
          <a:blip r:embed="rId4">
            <a:alphaModFix/>
          </a:blip>
          <a:srcRect l="10978" r="6418"/>
          <a:stretch/>
        </p:blipFill>
        <p:spPr>
          <a:xfrm>
            <a:off x="2410267" y="1340101"/>
            <a:ext cx="7371435" cy="5337935"/>
          </a:xfrm>
          <a:prstGeom prst="rect">
            <a:avLst/>
          </a:prstGeom>
          <a:noFill/>
          <a:ln w="12700" cap="flat" cmpd="sng">
            <a:solidFill>
              <a:srgbClr val="000000"/>
            </a:solidFill>
            <a:prstDash val="solid"/>
            <a:miter lim="8000"/>
            <a:headEnd type="none" w="sm" len="sm"/>
            <a:tailEnd type="none" w="sm" len="sm"/>
          </a:ln>
        </p:spPr>
      </p:pic>
    </p:spTree>
    <p:extLst>
      <p:ext uri="{BB962C8B-B14F-4D97-AF65-F5344CB8AC3E}">
        <p14:creationId xmlns:p14="http://schemas.microsoft.com/office/powerpoint/2010/main" val="2521293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5F5F4"/>
        </a:solidFill>
        <a:effectLst/>
      </p:bgPr>
    </p:bg>
    <p:spTree>
      <p:nvGrpSpPr>
        <p:cNvPr id="1" name="Shape 238"/>
        <p:cNvGrpSpPr/>
        <p:nvPr/>
      </p:nvGrpSpPr>
      <p:grpSpPr>
        <a:xfrm>
          <a:off x="0" y="0"/>
          <a:ext cx="0" cy="0"/>
          <a:chOff x="0" y="0"/>
          <a:chExt cx="0" cy="0"/>
        </a:xfrm>
      </p:grpSpPr>
      <p:sp>
        <p:nvSpPr>
          <p:cNvPr id="239" name="Google Shape;239;p38"/>
          <p:cNvSpPr/>
          <p:nvPr/>
        </p:nvSpPr>
        <p:spPr>
          <a:xfrm>
            <a:off x="-193150" y="2228246"/>
            <a:ext cx="13047108" cy="9036356"/>
          </a:xfrm>
          <a:custGeom>
            <a:avLst/>
            <a:gdLst/>
            <a:ahLst/>
            <a:cxnLst/>
            <a:rect l="l" t="t" r="r" b="b"/>
            <a:pathLst>
              <a:path w="19570661" h="13554533" extrusionOk="0">
                <a:moveTo>
                  <a:pt x="0" y="0"/>
                </a:moveTo>
                <a:lnTo>
                  <a:pt x="19570661" y="0"/>
                </a:lnTo>
                <a:lnTo>
                  <a:pt x="19570661" y="13554533"/>
                </a:lnTo>
                <a:lnTo>
                  <a:pt x="0" y="13554533"/>
                </a:lnTo>
                <a:lnTo>
                  <a:pt x="0" y="0"/>
                </a:lnTo>
                <a:close/>
              </a:path>
            </a:pathLst>
          </a:custGeom>
          <a:blipFill rotWithShape="1">
            <a:blip r:embed="rId3">
              <a:alphaModFix/>
            </a:blip>
            <a:stretch>
              <a:fillRect t="-4801" b="-39581"/>
            </a:stretch>
          </a:blipFill>
          <a:ln>
            <a:no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endParaRPr lang="en-US" sz="2489"/>
          </a:p>
        </p:txBody>
      </p:sp>
      <p:sp>
        <p:nvSpPr>
          <p:cNvPr id="240" name="Google Shape;240;p38"/>
          <p:cNvSpPr txBox="1"/>
          <p:nvPr/>
        </p:nvSpPr>
        <p:spPr>
          <a:xfrm>
            <a:off x="792968" y="1773567"/>
            <a:ext cx="10558400" cy="374423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609585" lvl="0" indent="-516454" algn="l" rtl="0">
              <a:spcBef>
                <a:spcPts val="0"/>
              </a:spcBef>
              <a:spcAft>
                <a:spcPts val="0"/>
              </a:spcAft>
              <a:buSzPts val="2500"/>
              <a:buFont typeface="Helvetica Neue"/>
              <a:buChar char="●"/>
            </a:pPr>
            <a:r>
              <a:rPr lang="en" sz="3333">
                <a:latin typeface="Helvetica Neue"/>
                <a:ea typeface="Helvetica Neue"/>
                <a:cs typeface="Helvetica Neue"/>
                <a:sym typeface="Helvetica Neue"/>
              </a:rPr>
              <a:t>Raise SSI benefit levels </a:t>
            </a:r>
            <a:endParaRPr sz="3333">
              <a:latin typeface="Helvetica Neue"/>
              <a:ea typeface="Helvetica Neue"/>
              <a:cs typeface="Helvetica Neue"/>
              <a:sym typeface="Helvetica Neue"/>
            </a:endParaRPr>
          </a:p>
          <a:p>
            <a:pPr marL="1219170" lvl="1" indent="-516454" algn="l" rtl="0">
              <a:spcBef>
                <a:spcPts val="1333"/>
              </a:spcBef>
              <a:spcAft>
                <a:spcPts val="0"/>
              </a:spcAft>
              <a:buSzPts val="2500"/>
              <a:buFont typeface="Helvetica Neue"/>
              <a:buChar char="○"/>
            </a:pPr>
            <a:r>
              <a:rPr lang="en" sz="3333">
                <a:latin typeface="Helvetica Neue"/>
                <a:ea typeface="Helvetica Neue"/>
                <a:cs typeface="Helvetica Neue"/>
                <a:sym typeface="Helvetica Neue"/>
              </a:rPr>
              <a:t>Maximum SSI benefit = 75% of the Federal Poverty Level (just </a:t>
            </a:r>
            <a:r>
              <a:rPr lang="en" sz="3333" b="1">
                <a:latin typeface="Helvetica Neue"/>
                <a:ea typeface="Helvetica Neue"/>
                <a:cs typeface="Helvetica Neue"/>
                <a:sym typeface="Helvetica Neue"/>
              </a:rPr>
              <a:t>$994 per month</a:t>
            </a:r>
            <a:r>
              <a:rPr lang="en" sz="3333">
                <a:latin typeface="Helvetica Neue"/>
                <a:ea typeface="Helvetica Neue"/>
                <a:cs typeface="Helvetica Neue"/>
                <a:sym typeface="Helvetica Neue"/>
              </a:rPr>
              <a:t>)</a:t>
            </a:r>
            <a:endParaRPr sz="3333">
              <a:latin typeface="Helvetica Neue"/>
              <a:ea typeface="Helvetica Neue"/>
              <a:cs typeface="Helvetica Neue"/>
              <a:sym typeface="Helvetica Neue"/>
            </a:endParaRPr>
          </a:p>
          <a:p>
            <a:pPr marL="609585" lvl="0" indent="-516454" algn="l" rtl="0">
              <a:spcBef>
                <a:spcPts val="1333"/>
              </a:spcBef>
              <a:spcAft>
                <a:spcPts val="0"/>
              </a:spcAft>
              <a:buSzPts val="2500"/>
              <a:buFont typeface="Helvetica Neue"/>
              <a:buChar char="●"/>
            </a:pPr>
            <a:r>
              <a:rPr lang="en" sz="3333">
                <a:latin typeface="Helvetica Neue"/>
                <a:ea typeface="Helvetica Neue"/>
                <a:cs typeface="Helvetica Neue"/>
                <a:sym typeface="Helvetica Neue"/>
              </a:rPr>
              <a:t>Fix SSI’s other marriage penalties </a:t>
            </a:r>
            <a:endParaRPr sz="3333">
              <a:latin typeface="Helvetica Neue"/>
              <a:ea typeface="Helvetica Neue"/>
              <a:cs typeface="Helvetica Neue"/>
              <a:sym typeface="Helvetica Neue"/>
            </a:endParaRPr>
          </a:p>
          <a:p>
            <a:pPr marL="1219170" lvl="1" indent="-516454" algn="l" rtl="0">
              <a:spcBef>
                <a:spcPts val="1333"/>
              </a:spcBef>
              <a:spcAft>
                <a:spcPts val="1333"/>
              </a:spcAft>
              <a:buSzPts val="2500"/>
              <a:buFont typeface="Helvetica Neue"/>
              <a:buChar char="○"/>
            </a:pPr>
            <a:r>
              <a:rPr lang="en" sz="3333">
                <a:latin typeface="Helvetica Neue"/>
                <a:ea typeface="Helvetica Neue"/>
                <a:cs typeface="Helvetica Neue"/>
                <a:sym typeface="Helvetica Neue"/>
              </a:rPr>
              <a:t>Benefits are reduced for a married couple vs. two unmarried adults </a:t>
            </a:r>
            <a:endParaRPr sz="3333">
              <a:latin typeface="Helvetica Neue"/>
              <a:ea typeface="Helvetica Neue"/>
              <a:cs typeface="Helvetica Neue"/>
              <a:sym typeface="Helvetica Neue"/>
            </a:endParaRPr>
          </a:p>
        </p:txBody>
      </p:sp>
      <p:cxnSp>
        <p:nvCxnSpPr>
          <p:cNvPr id="241" name="Google Shape;241;p38"/>
          <p:cNvCxnSpPr/>
          <p:nvPr/>
        </p:nvCxnSpPr>
        <p:spPr>
          <a:xfrm>
            <a:off x="685800" y="1167845"/>
            <a:ext cx="10820400" cy="0"/>
          </a:xfrm>
          <a:prstGeom prst="straightConnector1">
            <a:avLst/>
          </a:prstGeom>
          <a:noFill/>
          <a:ln w="14300" cap="flat" cmpd="sng">
            <a:solidFill>
              <a:srgbClr val="333333"/>
            </a:solidFill>
            <a:prstDash val="solid"/>
            <a:round/>
            <a:headEnd type="none" w="sm" len="sm"/>
            <a:tailEnd type="none" w="sm" len="sm"/>
          </a:ln>
        </p:spPr>
      </p:cxnSp>
      <p:sp>
        <p:nvSpPr>
          <p:cNvPr id="242" name="Google Shape;242;p38"/>
          <p:cNvSpPr txBox="1"/>
          <p:nvPr/>
        </p:nvSpPr>
        <p:spPr>
          <a:xfrm>
            <a:off x="685800" y="503167"/>
            <a:ext cx="9726000" cy="68942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just" rtl="0">
              <a:lnSpc>
                <a:spcPct val="140008"/>
              </a:lnSpc>
              <a:spcBef>
                <a:spcPts val="0"/>
              </a:spcBef>
              <a:spcAft>
                <a:spcPts val="0"/>
              </a:spcAft>
              <a:buNone/>
            </a:pPr>
            <a:r>
              <a:rPr lang="en" sz="3200" b="1">
                <a:latin typeface="Public Sans"/>
                <a:ea typeface="Public Sans"/>
                <a:cs typeface="Public Sans"/>
                <a:sym typeface="Public Sans"/>
              </a:rPr>
              <a:t>Other Fixes</a:t>
            </a:r>
            <a:endParaRPr sz="1200"/>
          </a:p>
        </p:txBody>
      </p:sp>
    </p:spTree>
    <p:extLst>
      <p:ext uri="{BB962C8B-B14F-4D97-AF65-F5344CB8AC3E}">
        <p14:creationId xmlns:p14="http://schemas.microsoft.com/office/powerpoint/2010/main" val="38274148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bg>
      <p:bgPr>
        <a:solidFill>
          <a:srgbClr val="F5F5F4"/>
        </a:solidFill>
        <a:effectLst/>
      </p:bgPr>
    </p:bg>
    <p:spTree>
      <p:nvGrpSpPr>
        <p:cNvPr id="1" name="Shape 246"/>
        <p:cNvGrpSpPr/>
        <p:nvPr/>
      </p:nvGrpSpPr>
      <p:grpSpPr>
        <a:xfrm>
          <a:off x="0" y="0"/>
          <a:ext cx="0" cy="0"/>
          <a:chOff x="0" y="0"/>
          <a:chExt cx="0" cy="0"/>
        </a:xfrm>
      </p:grpSpPr>
      <p:sp>
        <p:nvSpPr>
          <p:cNvPr id="247" name="Google Shape;247;p39"/>
          <p:cNvSpPr txBox="1"/>
          <p:nvPr/>
        </p:nvSpPr>
        <p:spPr>
          <a:xfrm>
            <a:off x="685800" y="503167"/>
            <a:ext cx="10820400" cy="68942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just" rtl="0">
              <a:lnSpc>
                <a:spcPct val="140008"/>
              </a:lnSpc>
              <a:spcBef>
                <a:spcPts val="0"/>
              </a:spcBef>
              <a:spcAft>
                <a:spcPts val="0"/>
              </a:spcAft>
              <a:buNone/>
            </a:pPr>
            <a:r>
              <a:rPr lang="en" sz="3200" b="1">
                <a:latin typeface="Public Sans"/>
                <a:ea typeface="Public Sans"/>
                <a:cs typeface="Public Sans"/>
                <a:sym typeface="Public Sans"/>
              </a:rPr>
              <a:t>Americans’ Views on Eliminating Marriage Penalties</a:t>
            </a:r>
            <a:endParaRPr sz="1200"/>
          </a:p>
        </p:txBody>
      </p:sp>
      <p:sp>
        <p:nvSpPr>
          <p:cNvPr id="248" name="Google Shape;248;p39"/>
          <p:cNvSpPr/>
          <p:nvPr/>
        </p:nvSpPr>
        <p:spPr>
          <a:xfrm>
            <a:off x="-193150" y="2228246"/>
            <a:ext cx="13047108" cy="9036356"/>
          </a:xfrm>
          <a:custGeom>
            <a:avLst/>
            <a:gdLst/>
            <a:ahLst/>
            <a:cxnLst/>
            <a:rect l="l" t="t" r="r" b="b"/>
            <a:pathLst>
              <a:path w="19570661" h="13554533" extrusionOk="0">
                <a:moveTo>
                  <a:pt x="0" y="0"/>
                </a:moveTo>
                <a:lnTo>
                  <a:pt x="19570661" y="0"/>
                </a:lnTo>
                <a:lnTo>
                  <a:pt x="19570661" y="13554533"/>
                </a:lnTo>
                <a:lnTo>
                  <a:pt x="0" y="13554533"/>
                </a:lnTo>
                <a:lnTo>
                  <a:pt x="0" y="0"/>
                </a:lnTo>
                <a:close/>
              </a:path>
            </a:pathLst>
          </a:custGeom>
          <a:blipFill rotWithShape="1">
            <a:blip r:embed="rId3">
              <a:alphaModFix/>
            </a:blip>
            <a:stretch>
              <a:fillRect t="-4801" b="-39581"/>
            </a:stretch>
          </a:blipFill>
          <a:ln>
            <a:no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endParaRPr lang="en-US" sz="2489"/>
          </a:p>
        </p:txBody>
      </p:sp>
      <p:cxnSp>
        <p:nvCxnSpPr>
          <p:cNvPr id="249" name="Google Shape;249;p39"/>
          <p:cNvCxnSpPr/>
          <p:nvPr/>
        </p:nvCxnSpPr>
        <p:spPr>
          <a:xfrm>
            <a:off x="685800" y="1167845"/>
            <a:ext cx="10820400" cy="0"/>
          </a:xfrm>
          <a:prstGeom prst="straightConnector1">
            <a:avLst/>
          </a:prstGeom>
          <a:noFill/>
          <a:ln w="14300" cap="flat" cmpd="sng">
            <a:solidFill>
              <a:srgbClr val="333333"/>
            </a:solidFill>
            <a:prstDash val="solid"/>
            <a:round/>
            <a:headEnd type="none" w="sm" len="sm"/>
            <a:tailEnd type="none" w="sm" len="sm"/>
          </a:ln>
        </p:spPr>
      </p:cxnSp>
      <p:pic>
        <p:nvPicPr>
          <p:cNvPr id="250" name="Google Shape;250;p39"/>
          <p:cNvPicPr preferRelativeResize="0"/>
          <p:nvPr/>
        </p:nvPicPr>
        <p:blipFill rotWithShape="1">
          <a:blip r:embed="rId4">
            <a:alphaModFix/>
          </a:blip>
          <a:srcRect l="7752" r="9433"/>
          <a:stretch/>
        </p:blipFill>
        <p:spPr>
          <a:xfrm>
            <a:off x="2410267" y="1340101"/>
            <a:ext cx="7371437" cy="5325433"/>
          </a:xfrm>
          <a:prstGeom prst="rect">
            <a:avLst/>
          </a:prstGeom>
          <a:noFill/>
          <a:ln w="12700" cap="flat" cmpd="sng">
            <a:solidFill>
              <a:srgbClr val="000000"/>
            </a:solidFill>
            <a:prstDash val="solid"/>
            <a:miter lim="8000"/>
            <a:headEnd type="none" w="sm" len="sm"/>
            <a:tailEnd type="none" w="sm" len="sm"/>
          </a:ln>
        </p:spPr>
      </p:pic>
    </p:spTree>
    <p:extLst>
      <p:ext uri="{BB962C8B-B14F-4D97-AF65-F5344CB8AC3E}">
        <p14:creationId xmlns:p14="http://schemas.microsoft.com/office/powerpoint/2010/main" val="14707499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rgbClr val="F5F5F4"/>
        </a:solidFill>
        <a:effectLst/>
      </p:bgPr>
    </p:bg>
    <p:spTree>
      <p:nvGrpSpPr>
        <p:cNvPr id="1" name="Shape 254"/>
        <p:cNvGrpSpPr/>
        <p:nvPr/>
      </p:nvGrpSpPr>
      <p:grpSpPr>
        <a:xfrm>
          <a:off x="0" y="0"/>
          <a:ext cx="0" cy="0"/>
          <a:chOff x="0" y="0"/>
          <a:chExt cx="0" cy="0"/>
        </a:xfrm>
      </p:grpSpPr>
      <p:sp>
        <p:nvSpPr>
          <p:cNvPr id="255" name="Google Shape;255;p40"/>
          <p:cNvSpPr/>
          <p:nvPr/>
        </p:nvSpPr>
        <p:spPr>
          <a:xfrm>
            <a:off x="-193150" y="2228246"/>
            <a:ext cx="13047108" cy="9036356"/>
          </a:xfrm>
          <a:custGeom>
            <a:avLst/>
            <a:gdLst/>
            <a:ahLst/>
            <a:cxnLst/>
            <a:rect l="l" t="t" r="r" b="b"/>
            <a:pathLst>
              <a:path w="19570661" h="13554533" extrusionOk="0">
                <a:moveTo>
                  <a:pt x="0" y="0"/>
                </a:moveTo>
                <a:lnTo>
                  <a:pt x="19570661" y="0"/>
                </a:lnTo>
                <a:lnTo>
                  <a:pt x="19570661" y="13554533"/>
                </a:lnTo>
                <a:lnTo>
                  <a:pt x="0" y="13554533"/>
                </a:lnTo>
                <a:lnTo>
                  <a:pt x="0" y="0"/>
                </a:lnTo>
                <a:close/>
              </a:path>
            </a:pathLst>
          </a:custGeom>
          <a:blipFill rotWithShape="1">
            <a:blip r:embed="rId3">
              <a:alphaModFix/>
            </a:blip>
            <a:stretch>
              <a:fillRect t="-4801" b="-39581"/>
            </a:stretch>
          </a:blipFill>
          <a:ln>
            <a:no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endParaRPr lang="en-US" sz="2489"/>
          </a:p>
        </p:txBody>
      </p:sp>
      <p:sp>
        <p:nvSpPr>
          <p:cNvPr id="256" name="Google Shape;256;p40"/>
          <p:cNvSpPr txBox="1"/>
          <p:nvPr/>
        </p:nvSpPr>
        <p:spPr>
          <a:xfrm>
            <a:off x="792968" y="1773567"/>
            <a:ext cx="10558400" cy="4077655"/>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609585" lvl="0" indent="-516454" algn="l" rtl="0">
              <a:spcBef>
                <a:spcPts val="0"/>
              </a:spcBef>
              <a:spcAft>
                <a:spcPts val="0"/>
              </a:spcAft>
              <a:buSzPts val="2500"/>
              <a:buFont typeface="Helvetica Neue"/>
              <a:buChar char="●"/>
            </a:pPr>
            <a:r>
              <a:rPr lang="en" sz="3333">
                <a:latin typeface="Helvetica Neue"/>
                <a:ea typeface="Helvetica Neue"/>
                <a:cs typeface="Helvetica Neue"/>
                <a:sym typeface="Helvetica Neue"/>
              </a:rPr>
              <a:t>This bill would:</a:t>
            </a:r>
            <a:endParaRPr sz="3333">
              <a:latin typeface="Helvetica Neue"/>
              <a:ea typeface="Helvetica Neue"/>
              <a:cs typeface="Helvetica Neue"/>
              <a:sym typeface="Helvetica Neue"/>
            </a:endParaRPr>
          </a:p>
          <a:p>
            <a:pPr marL="1219170" lvl="1" indent="-516454" algn="l" rtl="0">
              <a:spcBef>
                <a:spcPts val="1333"/>
              </a:spcBef>
              <a:spcAft>
                <a:spcPts val="0"/>
              </a:spcAft>
              <a:buSzPts val="2500"/>
              <a:buFont typeface="Helvetica Neue"/>
              <a:buChar char="○"/>
            </a:pPr>
            <a:r>
              <a:rPr lang="en" sz="3333">
                <a:latin typeface="Helvetica Neue"/>
                <a:ea typeface="Helvetica Neue"/>
                <a:cs typeface="Helvetica Neue"/>
                <a:sym typeface="Helvetica Neue"/>
              </a:rPr>
              <a:t>Raise asset limits</a:t>
            </a:r>
            <a:endParaRPr sz="3333">
              <a:latin typeface="Helvetica Neue"/>
              <a:ea typeface="Helvetica Neue"/>
              <a:cs typeface="Helvetica Neue"/>
              <a:sym typeface="Helvetica Neue"/>
            </a:endParaRPr>
          </a:p>
          <a:p>
            <a:pPr marL="1219170" lvl="1" indent="-516454" algn="l" rtl="0">
              <a:spcBef>
                <a:spcPts val="1333"/>
              </a:spcBef>
              <a:spcAft>
                <a:spcPts val="0"/>
              </a:spcAft>
              <a:buSzPts val="2500"/>
              <a:buFont typeface="Helvetica Neue"/>
              <a:buChar char="○"/>
            </a:pPr>
            <a:r>
              <a:rPr lang="en" sz="3333">
                <a:latin typeface="Helvetica Neue"/>
                <a:ea typeface="Helvetica Neue"/>
                <a:cs typeface="Helvetica Neue"/>
                <a:sym typeface="Helvetica Neue"/>
              </a:rPr>
              <a:t>Eliminate the marriage penalty</a:t>
            </a:r>
            <a:endParaRPr sz="3333">
              <a:latin typeface="Helvetica Neue"/>
              <a:ea typeface="Helvetica Neue"/>
              <a:cs typeface="Helvetica Neue"/>
              <a:sym typeface="Helvetica Neue"/>
            </a:endParaRPr>
          </a:p>
          <a:p>
            <a:pPr marL="1219170" lvl="1" indent="-516454" algn="l" rtl="0">
              <a:spcBef>
                <a:spcPts val="1333"/>
              </a:spcBef>
              <a:spcAft>
                <a:spcPts val="0"/>
              </a:spcAft>
              <a:buSzPts val="2500"/>
              <a:buFont typeface="Helvetica Neue"/>
              <a:buChar char="○"/>
            </a:pPr>
            <a:r>
              <a:rPr lang="en" sz="3333">
                <a:solidFill>
                  <a:schemeClr val="dk1"/>
                </a:solidFill>
                <a:latin typeface="Helvetica Neue"/>
                <a:ea typeface="Helvetica Neue"/>
                <a:cs typeface="Helvetica Neue"/>
                <a:sym typeface="Helvetica Neue"/>
              </a:rPr>
              <a:t>Update the income rules</a:t>
            </a:r>
            <a:endParaRPr sz="3333">
              <a:latin typeface="Helvetica Neue"/>
              <a:ea typeface="Helvetica Neue"/>
              <a:cs typeface="Helvetica Neue"/>
              <a:sym typeface="Helvetica Neue"/>
            </a:endParaRPr>
          </a:p>
          <a:p>
            <a:pPr marL="1219170" lvl="1" indent="-516454" algn="l" rtl="0">
              <a:spcBef>
                <a:spcPts val="1333"/>
              </a:spcBef>
              <a:spcAft>
                <a:spcPts val="0"/>
              </a:spcAft>
              <a:buSzPts val="2500"/>
              <a:buFont typeface="Helvetica Neue"/>
              <a:buChar char="○"/>
            </a:pPr>
            <a:r>
              <a:rPr lang="en" sz="3333">
                <a:latin typeface="Helvetica Neue"/>
                <a:ea typeface="Helvetica Neue"/>
                <a:cs typeface="Helvetica Neue"/>
                <a:sym typeface="Helvetica Neue"/>
              </a:rPr>
              <a:t>Increase SSI benefits across the board</a:t>
            </a:r>
            <a:endParaRPr sz="3333">
              <a:latin typeface="Helvetica Neue"/>
              <a:ea typeface="Helvetica Neue"/>
              <a:cs typeface="Helvetica Neue"/>
              <a:sym typeface="Helvetica Neue"/>
            </a:endParaRPr>
          </a:p>
          <a:p>
            <a:pPr marL="1219170" lvl="1" indent="-516454" algn="l" rtl="0">
              <a:spcBef>
                <a:spcPts val="1333"/>
              </a:spcBef>
              <a:spcAft>
                <a:spcPts val="1333"/>
              </a:spcAft>
              <a:buClr>
                <a:schemeClr val="dk1"/>
              </a:buClr>
              <a:buSzPts val="2500"/>
              <a:buFont typeface="Helvetica Neue"/>
              <a:buChar char="○"/>
            </a:pPr>
            <a:r>
              <a:rPr lang="en" sz="3333">
                <a:solidFill>
                  <a:schemeClr val="dk1"/>
                </a:solidFill>
                <a:latin typeface="Helvetica Neue"/>
                <a:ea typeface="Helvetica Neue"/>
                <a:cs typeface="Helvetica Neue"/>
                <a:sym typeface="Helvetica Neue"/>
              </a:rPr>
              <a:t>Bring in U.S. territories</a:t>
            </a:r>
            <a:endParaRPr sz="3333">
              <a:latin typeface="Helvetica Neue"/>
              <a:ea typeface="Helvetica Neue"/>
              <a:cs typeface="Helvetica Neue"/>
              <a:sym typeface="Helvetica Neue"/>
            </a:endParaRPr>
          </a:p>
        </p:txBody>
      </p:sp>
      <p:cxnSp>
        <p:nvCxnSpPr>
          <p:cNvPr id="257" name="Google Shape;257;p40"/>
          <p:cNvCxnSpPr/>
          <p:nvPr/>
        </p:nvCxnSpPr>
        <p:spPr>
          <a:xfrm>
            <a:off x="685800" y="1167845"/>
            <a:ext cx="10820400" cy="0"/>
          </a:xfrm>
          <a:prstGeom prst="straightConnector1">
            <a:avLst/>
          </a:prstGeom>
          <a:noFill/>
          <a:ln w="14300" cap="flat" cmpd="sng">
            <a:solidFill>
              <a:srgbClr val="333333"/>
            </a:solidFill>
            <a:prstDash val="solid"/>
            <a:round/>
            <a:headEnd type="none" w="sm" len="sm"/>
            <a:tailEnd type="none" w="sm" len="sm"/>
          </a:ln>
        </p:spPr>
      </p:cxnSp>
      <p:sp>
        <p:nvSpPr>
          <p:cNvPr id="258" name="Google Shape;258;p40"/>
          <p:cNvSpPr txBox="1"/>
          <p:nvPr/>
        </p:nvSpPr>
        <p:spPr>
          <a:xfrm>
            <a:off x="685800" y="503167"/>
            <a:ext cx="9726000" cy="68942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just" rtl="0">
              <a:lnSpc>
                <a:spcPct val="140008"/>
              </a:lnSpc>
              <a:spcBef>
                <a:spcPts val="0"/>
              </a:spcBef>
              <a:spcAft>
                <a:spcPts val="0"/>
              </a:spcAft>
              <a:buNone/>
            </a:pPr>
            <a:r>
              <a:rPr lang="en" sz="3200" b="1">
                <a:latin typeface="Public Sans"/>
                <a:ea typeface="Public Sans"/>
                <a:cs typeface="Public Sans"/>
                <a:sym typeface="Public Sans"/>
              </a:rPr>
              <a:t>SSI Restoration Act</a:t>
            </a:r>
            <a:endParaRPr sz="1200"/>
          </a:p>
        </p:txBody>
      </p:sp>
    </p:spTree>
    <p:extLst>
      <p:ext uri="{BB962C8B-B14F-4D97-AF65-F5344CB8AC3E}">
        <p14:creationId xmlns:p14="http://schemas.microsoft.com/office/powerpoint/2010/main" val="27137484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5F5F4"/>
        </a:solidFill>
        <a:effectLst/>
      </p:bgPr>
    </p:bg>
    <p:spTree>
      <p:nvGrpSpPr>
        <p:cNvPr id="1" name="Shape 262"/>
        <p:cNvGrpSpPr/>
        <p:nvPr/>
      </p:nvGrpSpPr>
      <p:grpSpPr>
        <a:xfrm>
          <a:off x="0" y="0"/>
          <a:ext cx="0" cy="0"/>
          <a:chOff x="0" y="0"/>
          <a:chExt cx="0" cy="0"/>
        </a:xfrm>
      </p:grpSpPr>
      <p:sp>
        <p:nvSpPr>
          <p:cNvPr id="263" name="Google Shape;263;p41"/>
          <p:cNvSpPr/>
          <p:nvPr/>
        </p:nvSpPr>
        <p:spPr>
          <a:xfrm>
            <a:off x="-193150" y="2228246"/>
            <a:ext cx="13047108" cy="9036356"/>
          </a:xfrm>
          <a:custGeom>
            <a:avLst/>
            <a:gdLst/>
            <a:ahLst/>
            <a:cxnLst/>
            <a:rect l="l" t="t" r="r" b="b"/>
            <a:pathLst>
              <a:path w="19570661" h="13554533" extrusionOk="0">
                <a:moveTo>
                  <a:pt x="0" y="0"/>
                </a:moveTo>
                <a:lnTo>
                  <a:pt x="19570661" y="0"/>
                </a:lnTo>
                <a:lnTo>
                  <a:pt x="19570661" y="13554533"/>
                </a:lnTo>
                <a:lnTo>
                  <a:pt x="0" y="13554533"/>
                </a:lnTo>
                <a:lnTo>
                  <a:pt x="0" y="0"/>
                </a:lnTo>
                <a:close/>
              </a:path>
            </a:pathLst>
          </a:custGeom>
          <a:blipFill rotWithShape="1">
            <a:blip r:embed="rId3">
              <a:alphaModFix/>
            </a:blip>
            <a:stretch>
              <a:fillRect t="-4801" b="-39581"/>
            </a:stretch>
          </a:blipFill>
          <a:ln>
            <a:no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endParaRPr lang="en-US" sz="2489"/>
          </a:p>
        </p:txBody>
      </p:sp>
      <p:sp>
        <p:nvSpPr>
          <p:cNvPr id="264" name="Google Shape;264;p41"/>
          <p:cNvSpPr txBox="1"/>
          <p:nvPr/>
        </p:nvSpPr>
        <p:spPr>
          <a:xfrm>
            <a:off x="792952" y="1779919"/>
            <a:ext cx="9897200" cy="293227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609585" marR="0" lvl="0" indent="-575719" algn="l" rtl="0">
              <a:lnSpc>
                <a:spcPct val="115000"/>
              </a:lnSpc>
              <a:spcBef>
                <a:spcPts val="1333"/>
              </a:spcBef>
              <a:spcAft>
                <a:spcPts val="0"/>
              </a:spcAft>
              <a:buSzPts val="3200"/>
              <a:buFont typeface="Helvetica Neue"/>
              <a:buAutoNum type="arabicPeriod"/>
            </a:pPr>
            <a:r>
              <a:rPr lang="en" sz="4267">
                <a:latin typeface="Helvetica Neue"/>
                <a:ea typeface="Helvetica Neue"/>
                <a:cs typeface="Helvetica Neue"/>
                <a:sym typeface="Helvetica Neue"/>
              </a:rPr>
              <a:t>Share Your Story</a:t>
            </a:r>
            <a:endParaRPr sz="4267">
              <a:latin typeface="Helvetica Neue"/>
              <a:ea typeface="Helvetica Neue"/>
              <a:cs typeface="Helvetica Neue"/>
              <a:sym typeface="Helvetica Neue"/>
            </a:endParaRPr>
          </a:p>
          <a:p>
            <a:pPr marL="609585" marR="0" lvl="0" indent="-575719" algn="l" rtl="0">
              <a:lnSpc>
                <a:spcPct val="115000"/>
              </a:lnSpc>
              <a:spcBef>
                <a:spcPts val="1333"/>
              </a:spcBef>
              <a:spcAft>
                <a:spcPts val="0"/>
              </a:spcAft>
              <a:buSzPts val="3200"/>
              <a:buFont typeface="Helvetica Neue"/>
              <a:buAutoNum type="arabicPeriod"/>
            </a:pPr>
            <a:r>
              <a:rPr lang="en" sz="4267">
                <a:latin typeface="Helvetica Neue"/>
                <a:ea typeface="Helvetica Neue"/>
                <a:cs typeface="Helvetica Neue"/>
                <a:sym typeface="Helvetica Neue"/>
              </a:rPr>
              <a:t>Educate Your Members of Congress</a:t>
            </a:r>
            <a:endParaRPr sz="4267">
              <a:latin typeface="Helvetica Neue"/>
              <a:ea typeface="Helvetica Neue"/>
              <a:cs typeface="Helvetica Neue"/>
              <a:sym typeface="Helvetica Neue"/>
            </a:endParaRPr>
          </a:p>
          <a:p>
            <a:pPr marL="609585" marR="0" lvl="0" indent="-575719" algn="l" rtl="0">
              <a:lnSpc>
                <a:spcPct val="115000"/>
              </a:lnSpc>
              <a:spcBef>
                <a:spcPts val="1333"/>
              </a:spcBef>
              <a:spcAft>
                <a:spcPts val="1333"/>
              </a:spcAft>
              <a:buSzPts val="3200"/>
              <a:buFont typeface="Helvetica Neue"/>
              <a:buAutoNum type="arabicPeriod"/>
            </a:pPr>
            <a:r>
              <a:rPr lang="en" sz="4267">
                <a:latin typeface="Helvetica Neue"/>
                <a:ea typeface="Helvetica Neue"/>
                <a:cs typeface="Helvetica Neue"/>
                <a:sym typeface="Helvetica Neue"/>
              </a:rPr>
              <a:t>Partner With Advocacy Organizations</a:t>
            </a:r>
            <a:endParaRPr sz="4267"/>
          </a:p>
        </p:txBody>
      </p:sp>
      <p:sp>
        <p:nvSpPr>
          <p:cNvPr id="265" name="Google Shape;265;p41"/>
          <p:cNvSpPr txBox="1"/>
          <p:nvPr/>
        </p:nvSpPr>
        <p:spPr>
          <a:xfrm>
            <a:off x="685800" y="503167"/>
            <a:ext cx="8740400" cy="68942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just" rtl="0">
              <a:lnSpc>
                <a:spcPct val="140008"/>
              </a:lnSpc>
              <a:spcBef>
                <a:spcPts val="0"/>
              </a:spcBef>
              <a:spcAft>
                <a:spcPts val="0"/>
              </a:spcAft>
              <a:buNone/>
            </a:pPr>
            <a:r>
              <a:rPr lang="en" sz="3200" b="1">
                <a:latin typeface="Public Sans"/>
                <a:ea typeface="Public Sans"/>
                <a:cs typeface="Public Sans"/>
                <a:sym typeface="Public Sans"/>
              </a:rPr>
              <a:t>How Can You Make a Difference?</a:t>
            </a:r>
            <a:endParaRPr sz="3200"/>
          </a:p>
        </p:txBody>
      </p:sp>
      <p:cxnSp>
        <p:nvCxnSpPr>
          <p:cNvPr id="266" name="Google Shape;266;p41"/>
          <p:cNvCxnSpPr/>
          <p:nvPr/>
        </p:nvCxnSpPr>
        <p:spPr>
          <a:xfrm>
            <a:off x="685800" y="1167845"/>
            <a:ext cx="10820400" cy="0"/>
          </a:xfrm>
          <a:prstGeom prst="straightConnector1">
            <a:avLst/>
          </a:prstGeom>
          <a:noFill/>
          <a:ln w="14300" cap="flat" cmpd="sng">
            <a:solidFill>
              <a:srgbClr val="333333"/>
            </a:solidFill>
            <a:prstDash val="solid"/>
            <a:round/>
            <a:headEnd type="none" w="sm" len="sm"/>
            <a:tailEnd type="none" w="sm" len="sm"/>
          </a:ln>
        </p:spPr>
      </p:cxn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e0e227d-66a9-4839-ac63-1359af84a10b">
      <Terms xmlns="http://schemas.microsoft.com/office/infopath/2007/PartnerControls"/>
    </lcf76f155ced4ddcb4097134ff3c332f>
    <TaxCatchAll xmlns="8ce2d35f-2ec9-40a5-ba4a-a6f38d28ebd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D838A97BBDDA64BAFE926C1E1FD1678" ma:contentTypeVersion="18" ma:contentTypeDescription="Create a new document." ma:contentTypeScope="" ma:versionID="ff834d147519dc27d0f4d402f57741c3">
  <xsd:schema xmlns:xsd="http://www.w3.org/2001/XMLSchema" xmlns:xs="http://www.w3.org/2001/XMLSchema" xmlns:p="http://schemas.microsoft.com/office/2006/metadata/properties" xmlns:ns2="6e0e227d-66a9-4839-ac63-1359af84a10b" xmlns:ns3="8ce2d35f-2ec9-40a5-ba4a-a6f38d28ebd2" targetNamespace="http://schemas.microsoft.com/office/2006/metadata/properties" ma:root="true" ma:fieldsID="fadf637937de4b259021aadb570a6b7b" ns2:_="" ns3:_="">
    <xsd:import namespace="6e0e227d-66a9-4839-ac63-1359af84a10b"/>
    <xsd:import namespace="8ce2d35f-2ec9-40a5-ba4a-a6f38d28ebd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0e227d-66a9-4839-ac63-1359af84a1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6d96783-f69f-464d-b4f6-7e0963237b5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ce2d35f-2ec9-40a5-ba4a-a6f38d28ebd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d47d7bc6-02aa-4c37-be2d-080bd4129dc9}" ma:internalName="TaxCatchAll" ma:showField="CatchAllData" ma:web="8ce2d35f-2ec9-40a5-ba4a-a6f38d28ebd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27ABB63-9DE4-4680-A8DF-296380EF560F}">
  <ds:schemaRefs>
    <ds:schemaRef ds:uri="http://schemas.microsoft.com/sharepoint/v3/contenttype/forms"/>
  </ds:schemaRefs>
</ds:datastoreItem>
</file>

<file path=customXml/itemProps2.xml><?xml version="1.0" encoding="utf-8"?>
<ds:datastoreItem xmlns:ds="http://schemas.openxmlformats.org/officeDocument/2006/customXml" ds:itemID="{896121E5-8716-47AE-A9EE-930D52E2735A}">
  <ds:schemaRefs>
    <ds:schemaRef ds:uri="http://schemas.microsoft.com/office/2006/metadata/properties"/>
    <ds:schemaRef ds:uri="http://schemas.microsoft.com/office/infopath/2007/PartnerControls"/>
    <ds:schemaRef ds:uri="6e0e227d-66a9-4839-ac63-1359af84a10b"/>
    <ds:schemaRef ds:uri="8ce2d35f-2ec9-40a5-ba4a-a6f38d28ebd2"/>
  </ds:schemaRefs>
</ds:datastoreItem>
</file>

<file path=customXml/itemProps3.xml><?xml version="1.0" encoding="utf-8"?>
<ds:datastoreItem xmlns:ds="http://schemas.openxmlformats.org/officeDocument/2006/customXml" ds:itemID="{7E1F6E29-F926-435D-9890-58824EC9BA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0e227d-66a9-4839-ac63-1359af84a10b"/>
    <ds:schemaRef ds:uri="8ce2d35f-2ec9-40a5-ba4a-a6f38d28eb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25</Slides>
  <Notes>17</Notes>
  <HiddenSlides>5</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5</cp:revision>
  <dcterms:created xsi:type="dcterms:W3CDTF">2026-09-29T11:32:41Z</dcterms:created>
  <dcterms:modified xsi:type="dcterms:W3CDTF">2026-09-29T11:33:26Z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0x0101006D838A97BBDDA64BAFE926C1E1FD1678</vt:lpwstr>
  </property>
  <property fmtid="{D5CDD505-2E9C-101B-9397-08002B2CF9AE}" pid="3" name="MediaServiceImageTags">
    <vt:lpwstr/>
  </property>
</Properties>
</file>