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 id="2147483732" r:id="rId5"/>
    <p:sldMasterId id="2147483688" r:id="rId6"/>
    <p:sldMasterId id="2147483735" r:id="rId7"/>
    <p:sldMasterId id="2147483685" r:id="rId8"/>
  </p:sldMasterIdLst>
  <p:notesMasterIdLst>
    <p:notesMasterId r:id="rId106"/>
  </p:notesMasterIdLst>
  <p:sldIdLst>
    <p:sldId id="1314" r:id="rId9"/>
    <p:sldId id="1303" r:id="rId10"/>
    <p:sldId id="1316" r:id="rId11"/>
    <p:sldId id="1317" r:id="rId12"/>
    <p:sldId id="1318" r:id="rId13"/>
    <p:sldId id="1319" r:id="rId14"/>
    <p:sldId id="1320" r:id="rId15"/>
    <p:sldId id="1321" r:id="rId16"/>
    <p:sldId id="1322" r:id="rId17"/>
    <p:sldId id="1323" r:id="rId18"/>
    <p:sldId id="1324" r:id="rId19"/>
    <p:sldId id="1325" r:id="rId20"/>
    <p:sldId id="1326" r:id="rId21"/>
    <p:sldId id="1327" r:id="rId22"/>
    <p:sldId id="308" r:id="rId23"/>
    <p:sldId id="334" r:id="rId24"/>
    <p:sldId id="1304" r:id="rId25"/>
    <p:sldId id="1305" r:id="rId26"/>
    <p:sldId id="333" r:id="rId27"/>
    <p:sldId id="303" r:id="rId28"/>
    <p:sldId id="335" r:id="rId29"/>
    <p:sldId id="1306" r:id="rId30"/>
    <p:sldId id="1307" r:id="rId31"/>
    <p:sldId id="1308" r:id="rId32"/>
    <p:sldId id="1309" r:id="rId33"/>
    <p:sldId id="336" r:id="rId34"/>
    <p:sldId id="1310" r:id="rId35"/>
    <p:sldId id="1311" r:id="rId36"/>
    <p:sldId id="332" r:id="rId37"/>
    <p:sldId id="337" r:id="rId38"/>
    <p:sldId id="1312" r:id="rId39"/>
    <p:sldId id="1313" r:id="rId40"/>
    <p:sldId id="1328" r:id="rId41"/>
    <p:sldId id="327" r:id="rId42"/>
    <p:sldId id="1330" r:id="rId43"/>
    <p:sldId id="1331" r:id="rId44"/>
    <p:sldId id="1187" r:id="rId45"/>
    <p:sldId id="1332" r:id="rId46"/>
    <p:sldId id="1196" r:id="rId47"/>
    <p:sldId id="1226" r:id="rId48"/>
    <p:sldId id="1235" r:id="rId49"/>
    <p:sldId id="1236" r:id="rId50"/>
    <p:sldId id="1244" r:id="rId51"/>
    <p:sldId id="1333" r:id="rId52"/>
    <p:sldId id="1238" r:id="rId53"/>
    <p:sldId id="1339" r:id="rId54"/>
    <p:sldId id="1334" r:id="rId55"/>
    <p:sldId id="1241" r:id="rId56"/>
    <p:sldId id="1335" r:id="rId57"/>
    <p:sldId id="1336" r:id="rId58"/>
    <p:sldId id="1189" r:id="rId59"/>
    <p:sldId id="1190" r:id="rId60"/>
    <p:sldId id="1204" r:id="rId61"/>
    <p:sldId id="1205" r:id="rId62"/>
    <p:sldId id="1206" r:id="rId63"/>
    <p:sldId id="1207" r:id="rId64"/>
    <p:sldId id="1191" r:id="rId65"/>
    <p:sldId id="1192" r:id="rId66"/>
    <p:sldId id="1193" r:id="rId67"/>
    <p:sldId id="1211" r:id="rId68"/>
    <p:sldId id="1212" r:id="rId69"/>
    <p:sldId id="1213" r:id="rId70"/>
    <p:sldId id="1214" r:id="rId71"/>
    <p:sldId id="1195" r:id="rId72"/>
    <p:sldId id="1227" r:id="rId73"/>
    <p:sldId id="1228" r:id="rId74"/>
    <p:sldId id="1229" r:id="rId75"/>
    <p:sldId id="1231" r:id="rId76"/>
    <p:sldId id="1232" r:id="rId77"/>
    <p:sldId id="1234" r:id="rId78"/>
    <p:sldId id="1233" r:id="rId79"/>
    <p:sldId id="1194" r:id="rId80"/>
    <p:sldId id="1188" r:id="rId81"/>
    <p:sldId id="1198" r:id="rId82"/>
    <p:sldId id="1197" r:id="rId83"/>
    <p:sldId id="1337" r:id="rId84"/>
    <p:sldId id="1220" r:id="rId85"/>
    <p:sldId id="1199" r:id="rId86"/>
    <p:sldId id="1202" r:id="rId87"/>
    <p:sldId id="1201" r:id="rId88"/>
    <p:sldId id="1203" r:id="rId89"/>
    <p:sldId id="1215" r:id="rId90"/>
    <p:sldId id="1216" r:id="rId91"/>
    <p:sldId id="1217" r:id="rId92"/>
    <p:sldId id="1218" r:id="rId93"/>
    <p:sldId id="1219" r:id="rId94"/>
    <p:sldId id="1221" r:id="rId95"/>
    <p:sldId id="1223" r:id="rId96"/>
    <p:sldId id="299" r:id="rId97"/>
    <p:sldId id="1224" r:id="rId98"/>
    <p:sldId id="300" r:id="rId99"/>
    <p:sldId id="1245" r:id="rId100"/>
    <p:sldId id="1183" r:id="rId101"/>
    <p:sldId id="1341" r:id="rId102"/>
    <p:sldId id="329" r:id="rId103"/>
    <p:sldId id="1345" r:id="rId104"/>
    <p:sldId id="1329"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AA59E-6584-91B4-366B-B33AD7AF6E33}" v="49" dt="2026-09-29T11:38:28.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6" Type="http://schemas.openxmlformats.org/officeDocument/2006/relationships/slide" Target="slides/slide8.xml"/><Relationship Id="rId107" Type="http://schemas.openxmlformats.org/officeDocument/2006/relationships/presProps" Target="presProps.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viewProps" Target="viewProp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notesMaster" Target="notesMasters/notes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theme" Target="theme/theme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tableStyles" Target="tableStyle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F21A30-B10E-442D-B878-27EB4A815F84}" type="datetimeFigureOut">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D62FB-51E1-4026-99AF-39DC03885482}" type="slidenum">
              <a:t>‹#›</a:t>
            </a:fld>
            <a:endParaRPr lang="en-US"/>
          </a:p>
        </p:txBody>
      </p:sp>
    </p:spTree>
    <p:extLst>
      <p:ext uri="{BB962C8B-B14F-4D97-AF65-F5344CB8AC3E}">
        <p14:creationId xmlns:p14="http://schemas.microsoft.com/office/powerpoint/2010/main" val="190849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F52D9-B0B4-1F38-965C-E5A6151B24A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39C2A3-6556-4DA0-8A1F-904E07C4E1C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15F98D51-7F32-6BD8-655E-9A0ABA952AD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84B1258D-BA31-0C9D-B4E4-EE43711CA5D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2166514-DCD0-8D97-5A28-FAB85D5B3AB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 kick us off!</a:t>
            </a:r>
          </a:p>
        </p:txBody>
      </p:sp>
      <p:sp>
        <p:nvSpPr>
          <p:cNvPr id="6" name="Footer Placeholder 5">
            <a:extLst>
              <a:ext uri="{FF2B5EF4-FFF2-40B4-BE49-F238E27FC236}">
                <a16:creationId xmlns:a16="http://schemas.microsoft.com/office/drawing/2014/main" id="{E7B242B9-E54A-FCD9-8E1C-BF83101C1E4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7BF1CFE-311E-2515-9E63-AEE18EF4BAE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88202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476B-C86F-C801-3051-AA464D77F4F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2B4D41-F80A-3F35-0FC9-525DC17EC41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E28A3AB-3311-C86E-E3D4-50FC5470F46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00EEDE29-5B0F-0DE6-AF20-AB855D3E344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DDC1E75-43B5-7B8C-9702-8A0F1823D35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 kick us off!</a:t>
            </a:r>
          </a:p>
        </p:txBody>
      </p:sp>
      <p:sp>
        <p:nvSpPr>
          <p:cNvPr id="6" name="Footer Placeholder 5">
            <a:extLst>
              <a:ext uri="{FF2B5EF4-FFF2-40B4-BE49-F238E27FC236}">
                <a16:creationId xmlns:a16="http://schemas.microsoft.com/office/drawing/2014/main" id="{5FEB0703-A7C7-D711-0481-ED7B65B7927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282DB871-42B3-C798-FDCA-6B34DBC2BED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951318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A16D4-EE27-C095-240F-239666E6ED9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9B59DD-F378-35FB-AC63-BC477B89589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BA293720-179B-56D4-A8CA-9EFF8C2569B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2390FC99-AFE6-1850-7DA5-B4BE86EC255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1B1AEDE-583E-243D-E52A-4992E625AB3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Heather</a:t>
            </a:r>
          </a:p>
        </p:txBody>
      </p:sp>
      <p:sp>
        <p:nvSpPr>
          <p:cNvPr id="6" name="Footer Placeholder 5">
            <a:extLst>
              <a:ext uri="{FF2B5EF4-FFF2-40B4-BE49-F238E27FC236}">
                <a16:creationId xmlns:a16="http://schemas.microsoft.com/office/drawing/2014/main" id="{2748EE36-FD6C-C9EA-1C79-7ACB0FA45CC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91B187E-EE51-C55C-1215-9EB0EB81BC7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735990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83D9-9075-7616-1A35-2442B286353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B5CA53-2CD2-09C5-A505-C7A6C287B3C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EBD6F233-C94F-B696-DD92-CEA617C1380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05964965-A52D-0DA7-350E-A7AE23BD702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249292C-E55E-ED4F-B46E-A969EEBFDF5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Heather</a:t>
            </a:r>
          </a:p>
        </p:txBody>
      </p:sp>
      <p:sp>
        <p:nvSpPr>
          <p:cNvPr id="6" name="Footer Placeholder 5">
            <a:extLst>
              <a:ext uri="{FF2B5EF4-FFF2-40B4-BE49-F238E27FC236}">
                <a16:creationId xmlns:a16="http://schemas.microsoft.com/office/drawing/2014/main" id="{4441F2F9-C21F-4729-3097-91A7CD845ED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898909AA-FB6E-4EA5-1C1A-767A44C30F4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09906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E1703-E223-C3C0-29B3-EE739BD511E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A7D8F1-D616-2184-AC9B-484554F4EA2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85F6EB94-13F7-987F-0C9B-0B506CCBBA3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C8ADE021-9334-D916-404B-86B6BA90CCA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B8DA1E8-D4F1-8BDB-0FEF-68BC24F19AF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Heather</a:t>
            </a:r>
          </a:p>
        </p:txBody>
      </p:sp>
      <p:sp>
        <p:nvSpPr>
          <p:cNvPr id="6" name="Footer Placeholder 5">
            <a:extLst>
              <a:ext uri="{FF2B5EF4-FFF2-40B4-BE49-F238E27FC236}">
                <a16:creationId xmlns:a16="http://schemas.microsoft.com/office/drawing/2014/main" id="{E03446A9-9324-98D1-EAD8-C75553B129D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F138EC0-433F-3192-55B4-EDBBA911A7F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209564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78919-E06C-195E-DA74-7667BF6F878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F36220-6C49-2B39-6C93-5C411832F7D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895BA40C-1C1E-DD34-FD93-4AEA910DB55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9818397B-9399-D889-DB00-8289061A74C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34C9AA9-6729-0437-DAD8-CE69A106AC1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Heather</a:t>
            </a:r>
          </a:p>
        </p:txBody>
      </p:sp>
      <p:sp>
        <p:nvSpPr>
          <p:cNvPr id="6" name="Footer Placeholder 5">
            <a:extLst>
              <a:ext uri="{FF2B5EF4-FFF2-40B4-BE49-F238E27FC236}">
                <a16:creationId xmlns:a16="http://schemas.microsoft.com/office/drawing/2014/main" id="{04F81E1F-186D-C8B5-3A73-35E0124B38B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4CC41DB-F0A4-154C-EEC0-E7A7E4DE8F2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75987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9D411-0361-C1FF-06AB-C573B88FA3A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D6E581-6015-D0DE-3309-BFF5F42516A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ED5DAA5A-8D20-368E-F482-B79182ECDCB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4A2D6DA8-8696-7702-6FA6-BF5CDA8E54A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455A8CC-2A87-9039-4109-661670B14E7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 kick us off!</a:t>
            </a:r>
          </a:p>
        </p:txBody>
      </p:sp>
      <p:sp>
        <p:nvSpPr>
          <p:cNvPr id="6" name="Footer Placeholder 5">
            <a:extLst>
              <a:ext uri="{FF2B5EF4-FFF2-40B4-BE49-F238E27FC236}">
                <a16:creationId xmlns:a16="http://schemas.microsoft.com/office/drawing/2014/main" id="{9A22E16C-C64B-673F-5A7A-047E43CA8D3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119B9426-1A43-EDBD-10DD-72220931C18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757796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3A3FD-6F96-E88E-C271-B45386363E1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5A17A8-FAD5-7DF7-875C-4C83C4A86B2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023C23A-FB94-6C50-E2AB-F49773EF3B0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B040186E-4FD0-9CBB-61D6-A490D16DAF6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B89CC73-B171-9093-73D6-4D1B87B5F80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 kick us off!</a:t>
            </a:r>
          </a:p>
        </p:txBody>
      </p:sp>
      <p:sp>
        <p:nvSpPr>
          <p:cNvPr id="6" name="Footer Placeholder 5">
            <a:extLst>
              <a:ext uri="{FF2B5EF4-FFF2-40B4-BE49-F238E27FC236}">
                <a16:creationId xmlns:a16="http://schemas.microsoft.com/office/drawing/2014/main" id="{F360B175-4295-76BE-3941-C0C2BF07C5D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444E630-1FDF-7A65-FBAB-C311BFCB591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82180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C8344-CDB8-72F4-C224-88583520866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93DEEC-27F6-AB57-7DB1-FA1C4652DE4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E67D5577-CAC0-58E0-F2E0-CA45B8CC731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65F040CA-FD44-4326-CDC8-A4A08FE2E5C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725A6CB-A7DA-803A-4B57-B18FE7228CC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 kick us off!</a:t>
            </a:r>
          </a:p>
        </p:txBody>
      </p:sp>
      <p:sp>
        <p:nvSpPr>
          <p:cNvPr id="6" name="Footer Placeholder 5">
            <a:extLst>
              <a:ext uri="{FF2B5EF4-FFF2-40B4-BE49-F238E27FC236}">
                <a16:creationId xmlns:a16="http://schemas.microsoft.com/office/drawing/2014/main" id="{34E1C650-FF36-382F-E118-D9DA5822474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31969E3C-C72B-2FAF-63FC-7A0D74D94FC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0397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C7CDC-8EF3-EF94-4F8B-9B6347882A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D06D42-BB7D-D3FD-19EE-8CEAE33CEC3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9CADAEA1-50EA-F2ED-1E0A-3B5FA4635DD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599CB67D-6FCE-2FF0-4955-E95B2CD1DE3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E6B7E0C-0A30-4FAF-80AB-FCB096D00BD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 kick us off!</a:t>
            </a:r>
          </a:p>
        </p:txBody>
      </p:sp>
      <p:sp>
        <p:nvSpPr>
          <p:cNvPr id="6" name="Footer Placeholder 5">
            <a:extLst>
              <a:ext uri="{FF2B5EF4-FFF2-40B4-BE49-F238E27FC236}">
                <a16:creationId xmlns:a16="http://schemas.microsoft.com/office/drawing/2014/main" id="{3E13AAF8-5838-4852-7915-0C189C668A6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B522CB18-322D-72C8-35C2-C06CFF39BE2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681378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39682-E256-05C6-2AFD-4871811B424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8887052-2F3B-83AC-0A0D-A76F365D6A9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BA2B0B7-4EF8-2D62-77F5-9AA4775C35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B48DE072-F1D1-CBEA-CE37-7A7F0E96479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5D143D7-D4B5-2FB3-7610-9F2186B0B8F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Heather</a:t>
            </a:r>
          </a:p>
        </p:txBody>
      </p:sp>
      <p:sp>
        <p:nvSpPr>
          <p:cNvPr id="6" name="Footer Placeholder 5">
            <a:extLst>
              <a:ext uri="{FF2B5EF4-FFF2-40B4-BE49-F238E27FC236}">
                <a16:creationId xmlns:a16="http://schemas.microsoft.com/office/drawing/2014/main" id="{5C83E71E-A4FF-CE5A-485C-9FAD8F92DB6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932CAE3-9583-BBDA-E10C-3A6DDDF4033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714513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4CF7A-479B-674A-DB67-58B50A55BE5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818BD1-62D5-ED63-3206-AFCDB5B66C0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C5A75686-D160-7EB8-2924-3A785158B15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D1CB118A-8349-3175-6FA9-53D894BE732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CA7C660-F3B0-B7D3-0944-CBE210EEA61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Heather</a:t>
            </a:r>
          </a:p>
        </p:txBody>
      </p:sp>
      <p:sp>
        <p:nvSpPr>
          <p:cNvPr id="6" name="Footer Placeholder 5">
            <a:extLst>
              <a:ext uri="{FF2B5EF4-FFF2-40B4-BE49-F238E27FC236}">
                <a16:creationId xmlns:a16="http://schemas.microsoft.com/office/drawing/2014/main" id="{A11A82FD-17B0-F713-B052-390E8714139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96D1E882-8731-370C-F950-8AF3BA9C755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1875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191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A3B96-414C-F6EB-815D-A4E52E381A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C718EB-59BC-7FEE-503F-CCA3C998D7B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022BE8F-32E6-EAAA-F03F-5435763216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9927D8-89FA-5C3A-BFEA-8B1674C004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154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6D3B-E81C-9722-0F24-259767A70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DD7B0-DC53-F81C-F50B-D565A0D5C76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0F6F3C8-D151-70C2-C61B-0084DA15F6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F1FB67-FA33-DF53-7826-37472842A08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6961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9307C-23BE-38FE-8EF8-966F51BC6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5CCA5-DF82-1901-F086-B7A745EA1D4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A8817FF-8C70-14C4-0A12-20C9D21C29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B42071-F846-5510-CF9E-0BF03D979A1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9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91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0A2EC-2BA1-AD37-2752-F197910EB8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6CB7B-EF69-B9FA-A387-A1EEDB61489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AF0C268-7B1D-A905-87B6-49F125AB34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E965DF-1B90-F225-D214-D06DF2D1DF4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207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563EA-323F-89D1-6D3B-3B00B1BE1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27F61-2867-C169-56C0-BB542FE0EE1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DA90110-53DE-FA13-CD7F-748654B9D1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CE4F82-50F0-1939-2EFA-ACC45490B0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941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5D645-3E84-6739-2AF9-85EEADD14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DAF20-CAB9-3A05-44B0-9FA86C9952D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2393B24-AF0F-5F17-0C54-87F1C1DE71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0FEC8D-E305-18B9-4528-6B136AA77B2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7601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80AF6-A835-ACB6-2E52-C0080935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600C5-526A-FDFC-CD17-1AFA59377DC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C745935-EC65-7A21-CC7A-AC68DD60EF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1E7D9B-620F-123C-D5C1-465CBB46A7C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272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468FC-F829-446B-7448-CF9BD49BF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B6E7B-5F66-CBD6-A23F-C540E5D8334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B9FBA38-1171-5D45-FBF8-A350BCBF40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9A338A-1FA3-4EB2-B4A2-66AB3749C68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623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4C297-FEDE-FFB7-0CCB-F89FE152E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1C187-45EC-39F4-EBB3-F7416AB7B6E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F84EBBD-5B7E-9D5B-5D89-701F7CD962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77AC13-C011-6D45-241E-623AD3A3FB3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479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49B98-1888-5124-366F-B55EA97A4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CF6B1-BBA3-82F7-AE1B-37EDEAC01DE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9ADF7E4-1AB3-CDD7-CCFC-8078435847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842650-626B-CFB5-6B9A-15DA8AD0D49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508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D398F-3FD3-3235-D221-1C0645467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1918A3-F861-28A6-7786-B7A0A9B0A6A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FD8D64C-BE5A-672C-4E73-721486E899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00711A-E773-0955-1E20-C02550C62C3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9404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BCA9D5-999B-496C-8B83-EB3E7C3DB9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2619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F817-E52D-3394-BA7E-F28A851090B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BE69F7-0A0A-A9DF-5D05-36B73A56548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FA03A2A-1FCD-04B3-FD86-DCC544566D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1C2CCF7-3861-3F29-4D5E-C679E4CBF6F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00B5CBA-9F98-71B2-25AE-CE45DF44F17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Emphasize that we need people at the breakfast and that it’s a really amazing opportunity to be feet from a an elected member of congress and talk directly with staff who are the engines behind policymaking</a:t>
            </a:r>
          </a:p>
        </p:txBody>
      </p:sp>
      <p:sp>
        <p:nvSpPr>
          <p:cNvPr id="6" name="Footer Placeholder 5">
            <a:extLst>
              <a:ext uri="{FF2B5EF4-FFF2-40B4-BE49-F238E27FC236}">
                <a16:creationId xmlns:a16="http://schemas.microsoft.com/office/drawing/2014/main" id="{E1050CF8-0DE7-D48F-8CC5-2EE4C48D4FE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619A8EB-887D-6659-5165-E185689BAB9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74265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1253D-20B6-C0FD-8BFF-8CED9C45035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82ADF3-18D2-2B51-985C-5D866F1DAFF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9C5B1BD-7222-7F8A-07E0-D22677A67B7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7CE8C15-6E1C-1D30-3A95-6D159B1FCA6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F21BE58-D370-4412-7509-9FEB85AC80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7EFF8DD3-4297-877E-5400-7DA08BC6E6D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2FC867D-162C-006C-F613-27EA4183066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16761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plan to arrive by 8:00 AM</a:t>
            </a:r>
          </a:p>
          <a:p>
            <a:r>
              <a:rPr lang="en-US"/>
              <a:t>If you have a meeting that conflicts with the breakfast, the meeting takes priority!!!</a:t>
            </a:r>
          </a:p>
        </p:txBody>
      </p:sp>
      <p:sp>
        <p:nvSpPr>
          <p:cNvPr id="4" name="Slide Number Placeholder 3"/>
          <p:cNvSpPr>
            <a:spLocks noGrp="1"/>
          </p:cNvSpPr>
          <p:nvPr>
            <p:ph type="sldNum" sz="quarter" idx="5"/>
          </p:nvPr>
        </p:nvSpPr>
        <p:spPr/>
        <p:txBody>
          <a:bodyPr/>
          <a:lstStyle/>
          <a:p>
            <a:fld id="{41D92493-621A-465B-B79D-F3A7AFCB7C4F}" type="slidenum">
              <a:rPr lang="en-US" smtClean="0"/>
              <a:t>39</a:t>
            </a:fld>
            <a:endParaRPr lang="en-US"/>
          </a:p>
        </p:txBody>
      </p:sp>
    </p:spTree>
    <p:extLst>
      <p:ext uri="{BB962C8B-B14F-4D97-AF65-F5344CB8AC3E}">
        <p14:creationId xmlns:p14="http://schemas.microsoft.com/office/powerpoint/2010/main" val="32508566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15E3-32FA-DED8-28B3-83D9735D65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C21DB2-3C3F-FF3E-D6B2-53892EC7791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19FF14C-8D33-167D-257B-C5DCBBF53B9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6C9F2BE-14E4-5A37-012A-A1BD6B98C4E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1B3225D-CD6D-A4C5-DB2C-611F3317F7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330DAA4F-ABC2-8062-8857-9FDC854AB7D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B30B6E4-1C8E-94A5-6467-8EC82821833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06818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10B9-5F2A-3E04-63E7-C57EA6DB778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B6305B-03D9-F578-1A32-F3F5431A9D2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FA1C0AE-2C28-4A6F-3ED1-CF10B4BD2D8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67569FBF-B41C-EEC1-10A9-513C5CAAA82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113DED2-A6A2-4161-A462-59DDDC96007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Leave the hotel between 7:00 - 7:15 to get to the Hill and through security in time for the congressional breakfast</a:t>
            </a:r>
          </a:p>
        </p:txBody>
      </p:sp>
      <p:sp>
        <p:nvSpPr>
          <p:cNvPr id="6" name="Footer Placeholder 5">
            <a:extLst>
              <a:ext uri="{FF2B5EF4-FFF2-40B4-BE49-F238E27FC236}">
                <a16:creationId xmlns:a16="http://schemas.microsoft.com/office/drawing/2014/main" id="{7A305231-3C12-01E0-3F68-28AF0B513B5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DF0AE44-3A5B-DE8F-8A73-FA63124A97F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9136865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8F861-CDBD-9BAF-1FA4-B6E56C514E9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F09B8D-86B4-3892-FF92-F9F47C3D009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22FD1C6C-56B3-4F63-76F2-274181C0963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16123DB-B056-7A04-415D-511150BF091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EB94D8A-CAB0-6875-C957-DE4E2262776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964B08F2-B38C-0233-5270-F06BCF27A8F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8068E12-4D43-FCE9-F72D-DABD966042B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050414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57934-D733-B016-9594-8833A5965FA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7CE668-7434-2C7A-C35A-36A064631F0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9E303E76-B6B6-1E6A-899F-78E13BEBD74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85DA91DC-E434-9BDF-8D7B-65DD97F6429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66935CE-97BB-B422-94EE-5FA09883EED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F5293B65-B0C9-BB6B-228B-E535DB8846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97BF1519-E1C1-14BE-C706-F8A29F69617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5223462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1C75A-1539-5756-407B-360AD123651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97D55E-8565-6595-F2CB-BC335C90265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FF63CF5C-65E5-D647-6252-641F8CB4F4E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0F6A1996-929F-2723-E743-75578FC47E9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DB1E881-FE59-17DF-65FE-76993DACEB0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7D4E0BD7-E581-4C82-7A18-C5001BC505E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D5B235C-73A7-B9D4-613C-ABCF5F2AD7A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785955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5A904-ABE0-500E-2000-B0D232CE185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D49E4-3DCE-E3CC-C942-8D83CDE0B2B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E1C76E5-6E5C-C479-7E94-6671F72E739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234C3FA9-6884-C3A5-0271-34B0BF75D5B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E212D5B-D5F7-6EFA-08A1-FEB77C4EBD3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6B6EB23-30A8-F0C6-0B5A-89AEA147354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FAD3B21-77FE-7D60-65D4-D58D06C0EE7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539646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B308B-18F1-6CB2-3FB6-772E9E632AD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A191DF-4AD9-9A06-4FB6-53AA290AC7D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469A9CD-1A97-7A33-BF9A-C1FD690EA4F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EDEC3E39-69FB-6126-9F4D-1B10E8FEE28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22806D2-B51C-1D17-D37B-0DA7786AAEA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F0C7972-DEB2-948E-F79B-352150DF67B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FEC37E1F-CFCA-3AFA-D2FF-DCDEDD0B8F8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1491357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FCA60-F8E2-F3EC-89D6-3417EB17E5F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987712-1034-301C-DF01-119725E4B33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60C70E7-7BCC-AEF4-2C84-59BF8D0825D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AF80B582-EF2D-0D15-F2BF-7420039AFAC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3E01C16-75D5-DB44-DB4F-38F2FB0DF84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150A5C00-5BAC-C13C-132B-71665B0190B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C24452F-8DA6-0C92-A5EA-533DFE7D14B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9921690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D1FA-5870-1250-DE09-5F7FBE66D69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57C25F-01BE-62D3-CEF1-A9513B429B2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DABA933A-4DB2-3E74-D6B6-08CA9DA607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6B0CCDA1-149D-8E09-144E-97F75804F4F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5BA7B01-05EC-71B5-B5B6-6516391C224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23DF83EE-A014-20FF-63FF-D01661BB64C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A179A94-FEFB-358C-A82B-A84D829B9EB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8150507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15D6C-0411-4F55-6113-8C26BC748EF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47DC4A-86FE-82F0-824F-24724D9B56F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54B94C8B-3F83-425F-2C9F-B42CCBA6EF7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754446D-513E-5808-B3C3-FFB4A96362E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B03896A-371C-5426-8506-E6941348014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7432BB0-B38B-CA0E-2F43-026B38A20D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7A262E0F-14FF-4505-79D3-D0FE3FDC1D5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5492353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66B69-1CB7-B0D9-C7B7-D34315BD195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EBC838-DA78-6E96-ABFB-4FFAC4CB2C4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4E8BE588-8B4F-556E-05CD-B691401E9E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39B8962-49FA-5AA9-B102-6B138D8C5B6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3A67446-6658-CFDA-8022-FC883F0BD1A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F2DD68DF-FD0D-74A6-E79F-0E4B29A932F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4115DE8B-7284-82AB-4907-C8AC37CE21D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4600225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6694-F444-7D61-9CD2-3DB5E7E313C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475FB-DC53-9F9E-D5F9-6FF2E90FBED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89BD8B59-D8DE-D23E-DB7D-C617EB0CA40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EB0469C-10F8-3D44-6643-7581B3456E1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3748192-AB04-0FDB-EAB9-45855DA0424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0FB5F55-EA30-319D-248D-9393B2C8F73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903C0E3-4ACC-9AAF-3C1F-5C4F1AB8204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95441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44633-7381-3BE0-4266-1BAED01662E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38E0A2-D625-0C0A-10DE-1EF7F8DCA69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02542C8-1041-DAC5-C81A-A403EBA0EDB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3AB899B-9890-C69B-2AD7-E01F7D204F7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4D38A56-36E1-BBEE-8615-5F7FB0A0E88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Security is just like airplane security. You’ll need to take things out of your pockets, put your bags on the conveyor belt, and walk through the metal detectors. Travel together with you group! Make sure no one is left behind! </a:t>
            </a:r>
          </a:p>
          <a:p>
            <a:endParaRPr lang="en-US"/>
          </a:p>
          <a:p>
            <a:endParaRPr lang="en-US"/>
          </a:p>
          <a:p>
            <a:endParaRPr lang="en-US">
              <a:ea typeface="Calibri"/>
              <a:cs typeface="Calibri"/>
            </a:endParaRPr>
          </a:p>
        </p:txBody>
      </p:sp>
      <p:sp>
        <p:nvSpPr>
          <p:cNvPr id="6" name="Footer Placeholder 5">
            <a:extLst>
              <a:ext uri="{FF2B5EF4-FFF2-40B4-BE49-F238E27FC236}">
                <a16:creationId xmlns:a16="http://schemas.microsoft.com/office/drawing/2014/main" id="{A9C117B6-E429-1BC5-2072-A56FFF300BC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C1FCBB5-1F0F-4230-D8A8-A6074725E46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584698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0148A-11ED-0F39-71AF-4AA4EE9DB1C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7576BD-F159-FE24-17EF-0614D2BF57A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3BC269E-751C-96F4-8B09-34010669FC5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9161F48-DC4B-4051-216F-C5BE9DCB3B3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D4C8596-8C35-95B4-FA6D-C82779F9E68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 Point out that these will on the schedules</a:t>
            </a:r>
          </a:p>
        </p:txBody>
      </p:sp>
      <p:sp>
        <p:nvSpPr>
          <p:cNvPr id="6" name="Footer Placeholder 5">
            <a:extLst>
              <a:ext uri="{FF2B5EF4-FFF2-40B4-BE49-F238E27FC236}">
                <a16:creationId xmlns:a16="http://schemas.microsoft.com/office/drawing/2014/main" id="{37EEC7C7-9C7E-55D3-B489-A84F9662EE5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0C4574D-1C0B-0FE8-617C-D9639A315B7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229267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F4A7-687D-5655-F4E2-80155655B34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4D6315-0D20-A807-0F60-AA59F2D52A9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04211BB-607E-241F-26D6-D47E57CE0ED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ACB0161-7D72-EAB8-F2C3-37436382159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98D6450-E84E-41CA-F53D-9AAF62CF36F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517D0D39-630E-B285-B2CA-2DB969DEC73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4F921D8-960C-D2E6-9DD3-304BB6A61F5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76876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DFE7D-00A7-CC36-3387-A62111F5ACC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98485D-74D0-0563-6A7E-D187630E601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A9E0A33-1912-5701-F9FA-D03BA7600D0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5C45407-E74C-FE91-6A10-5444456976C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02BB7F3-F11C-E9C7-D2CF-DDCAB63E577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B86BA05E-630B-AF2E-591F-8AD813C5932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5555F14-98EE-AAD8-37FD-E85FF649D9D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876543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912F9-EEDB-82F9-C5B7-B661C30CF21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1C7730-0656-C674-A850-4A19C7A25B9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7CF764A-0804-ABC7-A192-6324F6B1B61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79F70E4-8826-ECFF-08F9-CD7EA309B01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EE091B7-2C2B-995D-CAFB-AA53583D64C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A8AFCD07-0D67-5975-95CF-BDB763EB91A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95BB2BA-627B-C60D-68F6-A8711507DF9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040031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4D064-C5C0-DA4B-E322-43B00D97F0B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FA0A7A-526A-AFEB-7628-3F72B346AF7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CE23081-2407-8CF5-FC86-13BECBF4211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460B2DD-1EE6-0CFC-0AD6-788B03B79B7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9DD523-7E01-C0FD-0AD8-3D464E2040E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floors and prefixes</a:t>
            </a:r>
          </a:p>
        </p:txBody>
      </p:sp>
      <p:sp>
        <p:nvSpPr>
          <p:cNvPr id="6" name="Footer Placeholder 5">
            <a:extLst>
              <a:ext uri="{FF2B5EF4-FFF2-40B4-BE49-F238E27FC236}">
                <a16:creationId xmlns:a16="http://schemas.microsoft.com/office/drawing/2014/main" id="{7D22A97E-C09D-B056-2030-BAC2C2724A4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F8CD36F-70D8-DFD6-E677-A0520D686E0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950796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DF28C-A693-129E-13E5-8953FF55253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73AD56-2310-7101-7E13-EE9A933E134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2E0C28F-10A6-EC48-F893-9E001814F20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806CDB6-9B23-E37A-8426-874FB7ACDB3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2E75CAF-46F6-9B39-0C34-2CD59AD34AE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that sometimes the entrances can be closed. You can circle the building to look for an open entrance and/or ask a guard</a:t>
            </a:r>
          </a:p>
        </p:txBody>
      </p:sp>
      <p:sp>
        <p:nvSpPr>
          <p:cNvPr id="6" name="Footer Placeholder 5">
            <a:extLst>
              <a:ext uri="{FF2B5EF4-FFF2-40B4-BE49-F238E27FC236}">
                <a16:creationId xmlns:a16="http://schemas.microsoft.com/office/drawing/2014/main" id="{F581D2DE-5CF4-FD17-E9E3-D8D9F012037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3DEBE69-1BA0-472F-8B92-E366AE610BC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316743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C4FAB-7C0E-4C0A-433D-8BC9492B125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3751BD-EFDD-2BA1-6542-6C5C8E0E661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672911A-87EF-F9D7-ABE8-E82D06AD030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B221BE9-7C29-CBCF-F5B0-93F3A1AED60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5F25985-0B97-5375-2043-63A936E75D2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E83FE8C6-E239-3CD0-2522-0F581062045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99D8469-698A-E6B8-A069-9BA102E4A97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963715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47F45-4897-B750-5956-C369E1BD610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116368-47D6-8A99-EC40-5E44057463A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AC39A76-C864-A810-F04D-BCFFDA83BA8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2033361-3B77-F2E9-7406-74A72A9AC35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C89C50B-C069-92B6-338D-D39E532572A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CC2C2AF0-0AE3-6299-7CE4-92BD9604F5F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501BDF2-9E3D-CDC7-C493-413E8F0F69C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504518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36DFD-BC57-1FAF-5824-011C60F3E8C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B6EE20-CF9C-ADF0-BF3D-2BC4F200F06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6CA1995-5B82-F3BC-299C-CC4878FDA05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0929657-4C11-5BD5-A399-FEBC4427032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0045E86-FB6E-2B91-4F30-0BEDB60768A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BAF5D53E-7D59-E667-3FBB-F99F3FCC405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6DF1AE8-126B-DC60-D1BC-9DDB9936334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625738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F45B4-D837-F8FC-E2D5-989D566DB2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FB912E-9F00-5A56-67A9-A7302B22A12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7A3F0A8-BADD-41A2-72F0-7C1DC180D6C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2FB5349-05A6-60E1-D947-BE6725B48EA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42C8D23-B62C-EEB0-2495-7DB03E03114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E922A478-74A2-F3E0-6ABF-46DF312C4CD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6E10B38-76BC-161A-CB96-2CBFCD2382E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805982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AEFA0-747B-BF4C-4BE4-794FBF9DFB4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94E3C5-3B29-0DCD-9D47-EE640E9CFD4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2173958-80CB-8AFB-1515-56A2310C547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70914E3-FD0A-53FA-F59C-332C06314E9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F08E87-A405-4848-A0A1-7F0C04FAECC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52D63C9C-781F-E5B1-F60E-4306E21F335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F684465-924E-17A9-DF62-778435B3AD9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944586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56E88-6889-D800-114F-995F2CA883A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A313C9-3AA4-65A2-17C8-BEF9CC63BD0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57FBEAF-35CA-1EC6-55E5-97EC34D0428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2199F31-538B-2B66-8FD1-BBF8570DDA0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C79494B-B235-A6FB-3682-BB7F23A7716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Cannon – 0 </a:t>
            </a:r>
          </a:p>
          <a:p>
            <a:r>
              <a:rPr lang="en-US"/>
              <a:t>• Example: 327 CHOB is on the third floor of Cannon. </a:t>
            </a:r>
          </a:p>
          <a:p>
            <a:r>
              <a:rPr lang="en-US"/>
              <a:t>Longworth – 1 </a:t>
            </a:r>
          </a:p>
          <a:p>
            <a:r>
              <a:rPr lang="en-US"/>
              <a:t>• Example: 1223 LHOB is on the second floor of Longworth. </a:t>
            </a:r>
          </a:p>
          <a:p>
            <a:r>
              <a:rPr lang="en-US"/>
              <a:t>Rayburn – 2 </a:t>
            </a:r>
          </a:p>
          <a:p>
            <a:r>
              <a:rPr lang="en-US"/>
              <a:t>• Example: 2449 RHOB is on the fourth floor of Rayburn. </a:t>
            </a:r>
          </a:p>
        </p:txBody>
      </p:sp>
      <p:sp>
        <p:nvSpPr>
          <p:cNvPr id="6" name="Footer Placeholder 5">
            <a:extLst>
              <a:ext uri="{FF2B5EF4-FFF2-40B4-BE49-F238E27FC236}">
                <a16:creationId xmlns:a16="http://schemas.microsoft.com/office/drawing/2014/main" id="{5BC5F632-18B7-72CF-8ECA-E049F4EBF32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2DDB548-01F2-E6A4-F9CC-1180D0B582B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431464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F52D9-B7B6-A8C5-043D-E05B400B2CF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C7414B-DF25-8DDE-9B6F-EB15351A51A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F952B4-DD6C-3054-0BFE-39DA104287D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2745D36-4E53-AAF1-A0DD-65D8106C3AF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768277A-B794-F5E2-70A3-7B3BC306CE4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F1A513F4-F161-83BC-7477-81722DDB2C9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B99712E-8CEB-7125-BCEC-B52AC9A56F1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019919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125E8-DAE3-A634-E825-161A3531058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3B3E5D5-B3EE-2E7B-FA4E-D2DD2BF33CD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C96F171-6F96-6AB3-DF1D-9B0E7E8DBAB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467C3D7-6AD9-6ECD-B0A3-400A5D27758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1E89609-5028-969C-6FE9-8BB5239B0FA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F093545F-B4D3-F0D3-3669-427BB6526A5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D55EA7E-3488-F1C2-C36F-DC454DFA3BB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85280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01934-6B55-7EDD-3C7C-7580161A95A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9A1FA7-E713-2DE9-0FBF-A705C973939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9F46CC2-46C8-599A-A5F5-65FBDF3E463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A592637-2967-DEAA-C300-04A27296093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9BB2223-A92C-09A1-3715-E63E9465E8B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B138406B-FBF5-CBC6-30ED-50BAFE9F5E2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B12273F-7B09-EF8F-CF66-C4274F386D4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76939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C0AB6-6A5E-EF16-53E0-8CFB919EA0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3D9C71F-3B19-7BB4-C0F2-54E8D49A31D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07E78C0-95EB-6930-D5D8-C2199D986AB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FB08D3-58D8-64AD-A8ED-6AA86D2DEBA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A67294C-CCAA-CA56-2696-DCE48795602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252F015-33C2-069F-FEF1-80B24B319A1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05B2E40-C033-A389-B663-4958276BBC3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844815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3EF4-C487-8BA9-4F6C-3FE0273A47A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39AF26-F81B-913B-6F61-5ED175117E5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ADA8FF8E-DA42-AAAD-3D4A-3CC6C5975EE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549BE98-A1FF-A441-F9CF-4CCC2353923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736D512-94DA-4E1D-C992-09CBE23C87E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a security guard if you get confused. I personally find the signage to be confusing sometimes so just ask for help</a:t>
            </a:r>
          </a:p>
        </p:txBody>
      </p:sp>
      <p:sp>
        <p:nvSpPr>
          <p:cNvPr id="6" name="Footer Placeholder 5">
            <a:extLst>
              <a:ext uri="{FF2B5EF4-FFF2-40B4-BE49-F238E27FC236}">
                <a16:creationId xmlns:a16="http://schemas.microsoft.com/office/drawing/2014/main" id="{F47C6606-33CC-021D-0554-9978EB792BF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2461163-09C0-4316-248B-A56C78A4050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7355119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91177-E3E2-5BB5-5EF9-3F224CB06C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5678C-7788-FAF1-B91B-E740ADE46FB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CADB8911-356C-534F-01AD-826E20661F6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03C76BA-1E7B-EB93-F8F5-433C81EB645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475D6DA-B167-9007-8832-D17A3710192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11B8F667-5407-F1AD-FEF2-877AE4C3E29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D37337A-8488-08A9-D19E-0899FDDF49E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4975400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D66A8-813D-C1A3-0B54-9162ABFD2C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5E8047-4B9A-0352-CACC-E84572CB796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B1836858-CE8E-64CA-C6C6-BBF991F00AA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B2690B33-202B-1194-EBC3-215CF6F7CAD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F59EAB0-D9D5-A881-6610-D70B4364737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838237B0-33B6-A0CA-3426-66E29D7327F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060CA7C-12DC-E11E-4388-724619342DE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6296304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141BB-BEC3-7B86-1CB7-01E112B8689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09D041-A190-C4C8-F7A7-CFFD2B00B03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06A48ECE-F7A5-60AF-41CA-2EC1F81FD26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2C56ADA0-7FC3-0429-3467-EA22BF3B1D2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E77D7E5-AECD-8C7E-BC02-AF8EFFF94B0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Sometimes these places are closed or under renovation. Also say that a member of the policy team will be hanging out in a one of these places on both House and Senate side if you want to stop by between meetings with questions or just have company while eating. We will send a message on the App when we have the schedule for policy team members </a:t>
            </a:r>
          </a:p>
          <a:p>
            <a:endParaRPr lang="en-US"/>
          </a:p>
        </p:txBody>
      </p:sp>
      <p:sp>
        <p:nvSpPr>
          <p:cNvPr id="6" name="Footer Placeholder 5">
            <a:extLst>
              <a:ext uri="{FF2B5EF4-FFF2-40B4-BE49-F238E27FC236}">
                <a16:creationId xmlns:a16="http://schemas.microsoft.com/office/drawing/2014/main" id="{16EB4C19-A2C2-73BC-D3F3-CFB5D5B1FC7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420AA8C-56D3-6DCA-BE20-FDCA70AE964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4214015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96BBE-856C-62B3-736C-0CD80200275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01A9F6-C640-91AF-6C7A-D21D1B8E392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4AF00DD-5CD0-87D0-1674-69535859971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BD2F29B-2F47-44AD-F06E-89B4755D3A9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D623106-1AF2-8AD9-0518-24705020E95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64220193-1F23-3C8F-6DAA-6287669225C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08693EA-6D36-9BC8-BE9A-C903AFC348A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249262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BB773-4B96-3665-6D0D-D41ECAB1585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59D982-0E48-20BE-9F20-2539A1F9BE1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FED80A9-6E94-1B9C-A7CB-343A03A1DEE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1636443-D7CE-6EC7-DF5E-CE140688B12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457DACC-C013-940F-F4AB-33D11A6512C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Tell captains to come up to a specific table to grab the group folders!</a:t>
            </a:r>
          </a:p>
        </p:txBody>
      </p:sp>
      <p:sp>
        <p:nvSpPr>
          <p:cNvPr id="6" name="Footer Placeholder 5">
            <a:extLst>
              <a:ext uri="{FF2B5EF4-FFF2-40B4-BE49-F238E27FC236}">
                <a16:creationId xmlns:a16="http://schemas.microsoft.com/office/drawing/2014/main" id="{64F429EB-5DB6-F8B9-0820-F39FC1E27F8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9F3DE13-C4A5-30C2-55AD-6BB9157F2F8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63987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01D1-B960-0037-12FB-FA18E98726D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03CFEE-A5C1-91E5-F066-D6AF7730717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2553877-7D15-01A6-EEE4-C6582C1DCCE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D996EFF-ADFD-275E-5EE1-CED5ACDEEC9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03D486C-BAF6-5472-3E87-14970EFBDE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More information about to come from your Team Huddles!! Team captains should repeat and expand on this information!</a:t>
            </a:r>
          </a:p>
        </p:txBody>
      </p:sp>
      <p:sp>
        <p:nvSpPr>
          <p:cNvPr id="6" name="Footer Placeholder 5">
            <a:extLst>
              <a:ext uri="{FF2B5EF4-FFF2-40B4-BE49-F238E27FC236}">
                <a16:creationId xmlns:a16="http://schemas.microsoft.com/office/drawing/2014/main" id="{B324F9E1-5CC5-ECAF-A611-D4D12218C6E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84777CE-5B64-5FC8-3DD7-595966C14EF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828780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7F757-3644-D32B-3059-F165E3FD0E9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485C0E-FF34-F0F2-0583-8E480D759FA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390B3C7-A8E5-92AE-D8EA-6A4542EF10A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EB85FC8-EE87-B0C2-E3B9-99C41B8F67A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0662A73-B4F3-4548-95E4-377620BDC8D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Put these numbers in your phone now!</a:t>
            </a:r>
          </a:p>
        </p:txBody>
      </p:sp>
      <p:sp>
        <p:nvSpPr>
          <p:cNvPr id="6" name="Footer Placeholder 5">
            <a:extLst>
              <a:ext uri="{FF2B5EF4-FFF2-40B4-BE49-F238E27FC236}">
                <a16:creationId xmlns:a16="http://schemas.microsoft.com/office/drawing/2014/main" id="{3E99242B-A62C-A8D1-BD7F-FCD90DEE9C3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A6EB802-9EAD-4167-9586-1DE71683413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899041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C1A3B-060C-6B29-14FB-F8CC33A5E2A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6AF958-A491-96AE-475D-EFA95E5EFF1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B4519A3-D0ED-56A4-843A-BF6CD997274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FC56223-467A-E3F9-9F31-64177EEED87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3CFAF1D-4FA0-3498-561B-40961236343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1684E49A-1F35-14A2-8B87-C4015119FD6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6AAA269-8C01-1167-CDC3-3465C24F79E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761175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684A5-0646-4F2C-4C87-2A01745F13D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7064A4B-E6E0-992A-E00C-589410D833A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81CE37E-DD86-04D1-5DD5-8E7BB7C6598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0FC795F-2E68-1851-377C-0AFD87E856D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41D8CB8-88BE-867C-18A8-334DB0FB0A8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76CA6F5E-64D1-D284-83E9-40890ABB258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03ABB74-C9F2-B09A-A39B-698C5460888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884389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041FA-7956-7009-5E0D-C8980EA6112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FB502E-16E9-EB31-3F72-56AAF689B83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C4E3BB4-A6FA-5ADA-F5E8-88A6F7B861D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EDAFB49-F24E-7635-E0B5-B567E69DA92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F2394F2-08B9-CFBB-D590-FB4EE7C4300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E621652-BDA5-533F-342E-772F5AE8890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C9B86DB-E089-D981-F271-D99B46A1383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089290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A57A3-0471-17D0-F71A-C7615E3856D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D767B9-2B9E-F3F1-2422-F19535A8179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8EB19A9-F8B9-D8CD-4CC5-1D34CBAB4EA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86760EF-4A08-8E14-2A41-567115A0843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1807AB0-A426-2EC3-1F41-A2A4614274E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A4A9C589-3D73-ACDA-ADA3-6D2D0BD069E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7A0E088-B7CD-BBC9-D86E-D813CB75644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47999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6B063-7407-334B-4211-4924C856F49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664DFC-E756-4440-42DE-305038EAC70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FC1F36D-14C8-8C64-2AD0-630FF631DF9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B622378-376A-65A9-95C7-D2E0791A9DD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390982A-5689-21D9-5C8E-A95E51FBE59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A437BB0C-91DC-8B7D-F237-8F965263A02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4B46D6B-3345-8796-E5EC-D0443F7F9CC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706258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2A1D-E33A-7F4B-B11F-4B75CB44562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77A84F-CBC7-A2DE-5136-56A97E43700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B3BF09D-D61E-589D-A5D2-A492B50EFB3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5761105-F5BB-4F63-5782-FA022FF035D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B085FBB-4B0A-27C0-6721-2AFD083834F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E04963E-8080-6A5A-29D6-E1BB33ECBF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3AB1C5B-3F79-0E60-D824-611A2A6DBB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31787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32A90-456C-927B-EE7E-239BC0A2DA7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9C03D7-5303-9E5F-20B4-38341DD6CC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5DE080A-7688-C0A8-3E05-D82C72B22BE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B1E791E-59E1-828C-625B-D615C2B6295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4A12C00-9573-B564-F3F9-DB388F4A6CC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5A37086-B8F0-BA07-3D46-B9A990A7955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F5613B0-74E6-C7A7-3260-6414EEDACA5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50580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45973-6411-45E5-1DD9-A0A471305EC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640AEF-8C3E-7035-67FD-C69779DD70D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E42CE43-5FBB-690C-EEC1-12D76CA127D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E170054-7A65-1DE1-087F-0AF75043E51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FB437A4-A59F-31EB-A999-034C6C4E478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1CA475C5-FADA-49F9-3088-B269CC5EC37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B55FF68-363A-17D1-028D-01A3AD65E51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1801728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B295C-706F-0558-9B23-E93DD388C8E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48246B-F794-14AC-C1C8-580CB171E64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5D64465-7CC2-ACE2-F227-7C15BE25C59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5A36D91-3939-1DEE-FFD5-A9023B7C674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85978B3-0513-E718-FF56-71AD976A64E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374F58DC-B13C-41BA-33F0-75D48AEF753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F04CCB6-0DC7-52C6-EC3F-452331F25CF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412098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75AA3-21D7-DC9F-C621-35D55439737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91F406-B13B-4265-D21A-6E2A464C651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98903D7-F92E-0C19-7ED0-6EEFD63ED68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7B3775F-BEC4-7535-2ED0-604F2F0EDA6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5A5132D-3F48-F8C6-BCE9-6661FCAEB23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57999F6-FB8A-20D7-0F25-812FC06CF58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59CC6A6-AC1E-7775-41BA-33B25E2C5C8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007436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3E7E1-F14C-820F-7EE9-F4D752A0588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F0A67A-5870-575A-6973-92A9B26DE7C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ADB581-A076-FF78-8149-14FF9BE2CB5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C2B6979-E1E2-5496-6BDF-6DEF4B09AAB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8707264-7BD4-18D5-7E39-9EDCC4F050D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Noah’s Ark 1:1 concept</a:t>
            </a:r>
          </a:p>
          <a:p>
            <a:r>
              <a:rPr lang="en-US"/>
              <a:t>Our Bills are listed here and you can check if they are a cosponsor</a:t>
            </a:r>
          </a:p>
        </p:txBody>
      </p:sp>
      <p:sp>
        <p:nvSpPr>
          <p:cNvPr id="6" name="Footer Placeholder 5">
            <a:extLst>
              <a:ext uri="{FF2B5EF4-FFF2-40B4-BE49-F238E27FC236}">
                <a16:creationId xmlns:a16="http://schemas.microsoft.com/office/drawing/2014/main" id="{856C4E63-1D6D-077F-0CB1-22F944EB8C1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CA7DBC6-17E5-859D-2301-EB8204CDDF4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543634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26324-6816-F74A-318A-27379EB7973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CBBEED-09AB-FE7F-F42E-54186DBDD76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ABB21B8-5FE7-6210-F473-90D277A144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0D42C54-8215-5E79-D378-984A083CBED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12B7692-B05C-EB09-F377-9567E6A2EF4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B4052078-5C81-AF9A-DAD2-AF5A5F1907B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03357B3-8B75-08D1-1011-88981C50995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157817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56F66-4572-DC14-DCF4-BC2351917E4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C31A3B-2269-611C-0DD0-3BF37F9FFE7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4415790-C0D5-9C05-12A6-920F67C8560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2137D10-B814-422D-E2A4-708E990DF8C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A90A297-10B9-DBDB-785A-FA1C1B9DC4E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1671E9B-8DE5-7600-57A4-95558AED16E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D6DDD5B-D79B-CF16-6FC9-026A465E9C9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114462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3016B-8338-EDA3-20CA-22E8DF695FB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04CDFD-8247-D43A-CF6B-DB9020A7977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BBF3508-6DCC-71A1-AF97-B10CFFE072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0D7824D-5F29-858E-A0D8-C6E813C63D2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A1B2BBC-AC6C-9CE8-766F-7E1A188DE32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4DE92008-8DA0-28F3-069B-9F71D47C0C1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21D2016-34D4-F392-CF37-13B435B4198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32869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22978-4B12-444F-821F-38F2DA45E29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C71DDA-7547-535F-9EF3-70ABF7B6F6B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ADBEC6D-A40F-237A-5530-EBD2484F35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FFF7250-74F7-39A3-D957-5DF5E92226B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346CE08-8680-F3DB-1F24-9203EF91D8A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A7B309F-53DB-31EE-69A4-CC11E1789B3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0246336-A3AE-61A8-1AB1-727AA8DF226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36330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99264-E2E7-642C-F70D-F0D4A5F9032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F45843-B9B5-9A99-D1E7-741BF601A80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38B378E-A266-3046-1697-85745C3F717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FBBB412-3EC2-52A9-35E1-FF614ED17A2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08BD6AF-1812-FDF7-929E-E8AC1D0110A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ea typeface="Calibri"/>
                <a:cs typeface="Calibri"/>
              </a:rPr>
              <a:t>Micah</a:t>
            </a:r>
            <a:endParaRPr lang="en-US"/>
          </a:p>
        </p:txBody>
      </p:sp>
      <p:sp>
        <p:nvSpPr>
          <p:cNvPr id="6" name="Footer Placeholder 5">
            <a:extLst>
              <a:ext uri="{FF2B5EF4-FFF2-40B4-BE49-F238E27FC236}">
                <a16:creationId xmlns:a16="http://schemas.microsoft.com/office/drawing/2014/main" id="{D7B6CB24-2B3A-CAC9-9E9B-CF875DB8CC3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4DD6362-0952-A1B5-4C22-FFF71987717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914445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16E27-FC78-74EF-5A8F-36C53DBCC15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C802A9-181D-41DD-475B-E5E0717A527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1B27624B-82A4-1EF8-401F-53765067B52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56F10954-B94A-EB06-48D5-EEAF5361E18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F595443-C35F-6C0C-47DB-FA8BC56D4EF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96ADD12E-224A-5FFA-A677-76F2D46F23E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CD9170C-08A9-5F1C-DCD8-C1851824A54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4143273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B4F0-FF78-A219-9A54-4B7A42CE625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9B4F6F-EA59-1204-64D3-E1A4330C041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300F5C90-0B13-119F-233A-4818E3A4731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17098035-7FD1-945D-F9B8-BF67AC8702F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11512B6-B0C6-F877-9FED-140A8D2D94F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83C274B2-957A-1C78-920B-24C9131888F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E9CD573B-342B-C127-350E-D1DFA31CC95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5773307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Teams can leave when they are finished or even earlier!</a:t>
            </a:r>
          </a:p>
        </p:txBody>
      </p:sp>
      <p:sp>
        <p:nvSpPr>
          <p:cNvPr id="4" name="Slide Number Placeholder 3"/>
          <p:cNvSpPr>
            <a:spLocks noGrp="1"/>
          </p:cNvSpPr>
          <p:nvPr>
            <p:ph type="sldNum" sz="quarter" idx="5"/>
          </p:nvPr>
        </p:nvSpPr>
        <p:spPr/>
        <p:txBody>
          <a:bodyPr/>
          <a:lstStyle/>
          <a:p>
            <a:fld id="{41D92493-621A-465B-B79D-F3A7AFCB7C4F}" type="slidenum">
              <a:rPr lang="en-US" smtClean="0"/>
              <a:t>96</a:t>
            </a:fld>
            <a:endParaRPr lang="en-US"/>
          </a:p>
        </p:txBody>
      </p:sp>
    </p:spTree>
    <p:extLst>
      <p:ext uri="{BB962C8B-B14F-4D97-AF65-F5344CB8AC3E}">
        <p14:creationId xmlns:p14="http://schemas.microsoft.com/office/powerpoint/2010/main" val="35008591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DE79A-3F6D-7F3E-381F-7CE21761A9A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2E8CBC-4F4D-A432-0423-2E94661B82A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885F0FF0-8615-409C-565E-EA121063CA3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E00ED984-7593-240B-C4C8-F802DE44C19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8E0B4E9-D79B-B5DD-1C93-3C060A6B330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Micah</a:t>
            </a:r>
          </a:p>
        </p:txBody>
      </p:sp>
      <p:sp>
        <p:nvSpPr>
          <p:cNvPr id="6" name="Footer Placeholder 5">
            <a:extLst>
              <a:ext uri="{FF2B5EF4-FFF2-40B4-BE49-F238E27FC236}">
                <a16:creationId xmlns:a16="http://schemas.microsoft.com/office/drawing/2014/main" id="{B974A983-7A8A-E216-669C-E10D3AEBAA1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F727895-E5E7-D96D-96CA-B28B7A253CC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910207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63980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379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297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1113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23960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3412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5579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79676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2538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78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7748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with Picture">
  <p:cSld name="Title with Picture">
    <p:spTree>
      <p:nvGrpSpPr>
        <p:cNvPr id="1" name="Shape 80"/>
        <p:cNvGrpSpPr/>
        <p:nvPr/>
      </p:nvGrpSpPr>
      <p:grpSpPr>
        <a:xfrm>
          <a:off x="0" y="0"/>
          <a:ext cx="0" cy="0"/>
          <a:chOff x="0" y="0"/>
          <a:chExt cx="0" cy="0"/>
        </a:xfrm>
      </p:grpSpPr>
      <p:sp>
        <p:nvSpPr>
          <p:cNvPr id="81" name="Google Shape;81;g3fb3b8d235b_0_519"/>
          <p:cNvSpPr/>
          <p:nvPr/>
        </p:nvSpPr>
        <p:spPr>
          <a:xfrm>
            <a:off x="0" y="0"/>
            <a:ext cx="12192000" cy="6858000"/>
          </a:xfrm>
          <a:prstGeom prst="rect">
            <a:avLst/>
          </a:prstGeom>
          <a:solidFill>
            <a:srgbClr val="E5DED1">
              <a:alpha val="60000"/>
            </a:srgbClr>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2"/>
              </a:solidFill>
              <a:latin typeface="Raleway"/>
              <a:ea typeface="Raleway"/>
              <a:cs typeface="Raleway"/>
              <a:sym typeface="Raleway"/>
            </a:endParaRPr>
          </a:p>
        </p:txBody>
      </p:sp>
      <p:sp>
        <p:nvSpPr>
          <p:cNvPr id="82" name="Google Shape;82;g3fb3b8d235b_0_519"/>
          <p:cNvSpPr txBox="1">
            <a:spLocks noGrp="1"/>
          </p:cNvSpPr>
          <p:nvPr>
            <p:ph type="title"/>
          </p:nvPr>
        </p:nvSpPr>
        <p:spPr>
          <a:xfrm>
            <a:off x="699660" y="1133061"/>
            <a:ext cx="4576800" cy="3588000"/>
          </a:xfrm>
          <a:prstGeom prst="rect">
            <a:avLst/>
          </a:prstGeom>
          <a:noFill/>
          <a:ln>
            <a:noFill/>
          </a:ln>
        </p:spPr>
        <p:txBody>
          <a:bodyPr spcFirstLastPara="1" wrap="square" lIns="121900" tIns="60925" rIns="121900" bIns="60925" anchor="t" anchorCtr="0">
            <a:normAutofit/>
          </a:bodyPr>
          <a:lstStyle>
            <a:lvl1pPr lvl="0" algn="l">
              <a:lnSpc>
                <a:spcPct val="55000"/>
              </a:lnSpc>
              <a:spcBef>
                <a:spcPts val="0"/>
              </a:spcBef>
              <a:spcAft>
                <a:spcPts val="0"/>
              </a:spcAft>
              <a:buClr>
                <a:schemeClr val="dk2"/>
              </a:buClr>
              <a:buSzPts val="7200"/>
              <a:buFont typeface="JasmineUPC"/>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g3fb3b8d235b_0_519"/>
          <p:cNvSpPr txBox="1">
            <a:spLocks noGrp="1"/>
          </p:cNvSpPr>
          <p:nvPr>
            <p:ph type="subTitle" idx="1"/>
          </p:nvPr>
        </p:nvSpPr>
        <p:spPr>
          <a:xfrm>
            <a:off x="699660" y="4721088"/>
            <a:ext cx="4298400" cy="1004100"/>
          </a:xfrm>
          <a:prstGeom prst="rect">
            <a:avLst/>
          </a:prstGeom>
          <a:noFill/>
          <a:ln>
            <a:noFill/>
          </a:ln>
        </p:spPr>
        <p:txBody>
          <a:bodyPr spcFirstLastPara="1" wrap="square" lIns="121900" tIns="60925" rIns="121900" bIns="60925" anchor="b" anchorCtr="0">
            <a:normAutofit/>
          </a:bodyPr>
          <a:lstStyle>
            <a:lvl1pPr lvl="0" algn="l">
              <a:lnSpc>
                <a:spcPct val="120000"/>
              </a:lnSpc>
              <a:spcBef>
                <a:spcPts val="0"/>
              </a:spcBef>
              <a:spcAft>
                <a:spcPts val="0"/>
              </a:spcAft>
              <a:buClr>
                <a:schemeClr val="dk2"/>
              </a:buClr>
              <a:buSzPts val="1600"/>
              <a:buNone/>
              <a:defRPr sz="1600" cap="none"/>
            </a:lvl1pPr>
            <a:lvl2pPr lvl="1" algn="l">
              <a:lnSpc>
                <a:spcPct val="120000"/>
              </a:lnSpc>
              <a:spcBef>
                <a:spcPts val="500"/>
              </a:spcBef>
              <a:spcAft>
                <a:spcPts val="0"/>
              </a:spcAft>
              <a:buClr>
                <a:schemeClr val="dk2"/>
              </a:buClr>
              <a:buSzPts val="2400"/>
              <a:buChar char="•"/>
              <a:defRPr/>
            </a:lvl2pPr>
            <a:lvl3pPr lvl="2" algn="l">
              <a:lnSpc>
                <a:spcPct val="120000"/>
              </a:lnSpc>
              <a:spcBef>
                <a:spcPts val="500"/>
              </a:spcBef>
              <a:spcAft>
                <a:spcPts val="0"/>
              </a:spcAft>
              <a:buClr>
                <a:schemeClr val="dk2"/>
              </a:buClr>
              <a:buSzPts val="2400"/>
              <a:buChar char="•"/>
              <a:defRPr/>
            </a:lvl3pPr>
            <a:lvl4pPr lvl="3" algn="l">
              <a:lnSpc>
                <a:spcPct val="120000"/>
              </a:lnSpc>
              <a:spcBef>
                <a:spcPts val="500"/>
              </a:spcBef>
              <a:spcAft>
                <a:spcPts val="0"/>
              </a:spcAft>
              <a:buClr>
                <a:schemeClr val="dk2"/>
              </a:buClr>
              <a:buSzPts val="2400"/>
              <a:buChar char="•"/>
              <a:defRPr/>
            </a:lvl4pPr>
            <a:lvl5pPr lvl="4" algn="l">
              <a:lnSpc>
                <a:spcPct val="120000"/>
              </a:lnSpc>
              <a:spcBef>
                <a:spcPts val="500"/>
              </a:spcBef>
              <a:spcAft>
                <a:spcPts val="0"/>
              </a:spcAft>
              <a:buClr>
                <a:schemeClr val="dk2"/>
              </a:buClr>
              <a:buSzPts val="2400"/>
              <a:buChar char="•"/>
              <a:defRPr/>
            </a:lvl5pPr>
            <a:lvl6pPr lvl="5" algn="l">
              <a:lnSpc>
                <a:spcPct val="90000"/>
              </a:lnSpc>
              <a:spcBef>
                <a:spcPts val="500"/>
              </a:spcBef>
              <a:spcAft>
                <a:spcPts val="0"/>
              </a:spcAft>
              <a:buClr>
                <a:schemeClr val="dk1"/>
              </a:buClr>
              <a:buSzPts val="2400"/>
              <a:buChar char="•"/>
              <a:defRPr/>
            </a:lvl6pPr>
            <a:lvl7pPr lvl="6" algn="l">
              <a:lnSpc>
                <a:spcPct val="90000"/>
              </a:lnSpc>
              <a:spcBef>
                <a:spcPts val="500"/>
              </a:spcBef>
              <a:spcAft>
                <a:spcPts val="0"/>
              </a:spcAft>
              <a:buClr>
                <a:schemeClr val="dk1"/>
              </a:buClr>
              <a:buSzPts val="2400"/>
              <a:buChar char="•"/>
              <a:defRPr/>
            </a:lvl7pPr>
            <a:lvl8pPr lvl="7" algn="l">
              <a:lnSpc>
                <a:spcPct val="90000"/>
              </a:lnSpc>
              <a:spcBef>
                <a:spcPts val="500"/>
              </a:spcBef>
              <a:spcAft>
                <a:spcPts val="0"/>
              </a:spcAft>
              <a:buClr>
                <a:schemeClr val="dk1"/>
              </a:buClr>
              <a:buSzPts val="2400"/>
              <a:buChar char="•"/>
              <a:defRPr/>
            </a:lvl8pPr>
            <a:lvl9pPr lvl="8" algn="l">
              <a:lnSpc>
                <a:spcPct val="90000"/>
              </a:lnSpc>
              <a:spcBef>
                <a:spcPts val="500"/>
              </a:spcBef>
              <a:spcAft>
                <a:spcPts val="0"/>
              </a:spcAft>
              <a:buClr>
                <a:schemeClr val="dk1"/>
              </a:buClr>
              <a:buSzPts val="2400"/>
              <a:buChar char="•"/>
              <a:defRPr/>
            </a:lvl9pPr>
          </a:lstStyle>
          <a:p>
            <a:endParaRPr/>
          </a:p>
        </p:txBody>
      </p:sp>
      <p:sp>
        <p:nvSpPr>
          <p:cNvPr id="84" name="Google Shape;84;g3fb3b8d235b_0_519"/>
          <p:cNvSpPr txBox="1">
            <a:spLocks noGrp="1"/>
          </p:cNvSpPr>
          <p:nvPr>
            <p:ph type="ftr" idx="11"/>
          </p:nvPr>
        </p:nvSpPr>
        <p:spPr>
          <a:xfrm>
            <a:off x="700791" y="256032"/>
            <a:ext cx="32568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g3fb3b8d235b_0_519"/>
          <p:cNvSpPr txBox="1">
            <a:spLocks noGrp="1"/>
          </p:cNvSpPr>
          <p:nvPr>
            <p:ph type="dt" idx="10"/>
          </p:nvPr>
        </p:nvSpPr>
        <p:spPr>
          <a:xfrm>
            <a:off x="700789" y="6341920"/>
            <a:ext cx="24204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g3fb3b8d235b_0_519"/>
          <p:cNvSpPr txBox="1">
            <a:spLocks noGrp="1"/>
          </p:cNvSpPr>
          <p:nvPr>
            <p:ph type="sldNum" idx="12"/>
          </p:nvPr>
        </p:nvSpPr>
        <p:spPr>
          <a:xfrm>
            <a:off x="11515104" y="6356351"/>
            <a:ext cx="4920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g3fb3b8d235b_0_519"/>
          <p:cNvSpPr/>
          <p:nvPr/>
        </p:nvSpPr>
        <p:spPr>
          <a:xfrm>
            <a:off x="8166776" y="0"/>
            <a:ext cx="4025224" cy="2166290"/>
          </a:xfrm>
          <a:custGeom>
            <a:avLst/>
            <a:gdLst/>
            <a:ahLst/>
            <a:cxnLst/>
            <a:rect l="l" t="t" r="r" b="b"/>
            <a:pathLst>
              <a:path w="4025224" h="2166290" extrusionOk="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rgbClr val="E4C17B"/>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88" name="Google Shape;88;g3fb3b8d235b_0_519" descr="National Down Syndrome Congress logo"/>
          <p:cNvSpPr/>
          <p:nvPr/>
        </p:nvSpPr>
        <p:spPr>
          <a:xfrm>
            <a:off x="8172915" y="5372091"/>
            <a:ext cx="4024109" cy="1487767"/>
          </a:xfrm>
          <a:custGeom>
            <a:avLst/>
            <a:gdLst/>
            <a:ahLst/>
            <a:cxnLst/>
            <a:rect l="l" t="t" r="r" b="b"/>
            <a:pathLst>
              <a:path w="6028628" h="2228865" extrusionOk="0">
                <a:moveTo>
                  <a:pt x="0" y="0"/>
                </a:moveTo>
                <a:lnTo>
                  <a:pt x="6028628" y="0"/>
                </a:lnTo>
                <a:lnTo>
                  <a:pt x="6028628" y="2228865"/>
                </a:lnTo>
                <a:lnTo>
                  <a:pt x="0" y="2228865"/>
                </a:lnTo>
                <a:lnTo>
                  <a:pt x="0" y="0"/>
                </a:lnTo>
                <a:close/>
              </a:path>
            </a:pathLst>
          </a:custGeom>
          <a:blipFill rotWithShape="1">
            <a:blip r:embed="rId2">
              <a:alphaModFix/>
            </a:blip>
            <a:stretch>
              <a:fillRect/>
            </a:stretch>
          </a:blipFill>
          <a:ln>
            <a:noFill/>
          </a:ln>
        </p:spPr>
        <p:txBody>
          <a:bodyPr spcFirstLastPara="1" wrap="square" lIns="121900" tIns="60925" rIns="121900" bIns="60925" anchor="t" anchorCtr="0">
            <a:noAutofit/>
          </a:bodyPr>
          <a:lstStyle/>
          <a:p>
            <a:pPr marL="0" marR="0" lvl="0" indent="0" algn="l" rtl="0">
              <a:spcBef>
                <a:spcPts val="0"/>
              </a:spcBef>
              <a:spcAft>
                <a:spcPts val="0"/>
              </a:spcAft>
              <a:buNone/>
            </a:pPr>
            <a:endParaRPr sz="2400">
              <a:solidFill>
                <a:schemeClr val="dk1"/>
              </a:solidFill>
              <a:latin typeface="Raleway"/>
              <a:ea typeface="Raleway"/>
              <a:cs typeface="Raleway"/>
              <a:sym typeface="Raleway"/>
            </a:endParaRPr>
          </a:p>
        </p:txBody>
      </p:sp>
    </p:spTree>
    <p:extLst>
      <p:ext uri="{BB962C8B-B14F-4D97-AF65-F5344CB8AC3E}">
        <p14:creationId xmlns:p14="http://schemas.microsoft.com/office/powerpoint/2010/main" val="2138862368"/>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Picture 4">
  <p:cSld name="Content with Picture 4">
    <p:spTree>
      <p:nvGrpSpPr>
        <p:cNvPr id="1" name="Shape 89"/>
        <p:cNvGrpSpPr/>
        <p:nvPr/>
      </p:nvGrpSpPr>
      <p:grpSpPr>
        <a:xfrm>
          <a:off x="0" y="0"/>
          <a:ext cx="0" cy="0"/>
          <a:chOff x="0" y="0"/>
          <a:chExt cx="0" cy="0"/>
        </a:xfrm>
      </p:grpSpPr>
      <p:sp>
        <p:nvSpPr>
          <p:cNvPr id="90" name="Google Shape;90;g3fb3b8d235b_0_529"/>
          <p:cNvSpPr txBox="1">
            <a:spLocks noGrp="1"/>
          </p:cNvSpPr>
          <p:nvPr>
            <p:ph type="title"/>
          </p:nvPr>
        </p:nvSpPr>
        <p:spPr>
          <a:xfrm>
            <a:off x="700792" y="646981"/>
            <a:ext cx="3924300" cy="1774800"/>
          </a:xfrm>
          <a:prstGeom prst="rect">
            <a:avLst/>
          </a:prstGeom>
          <a:noFill/>
          <a:ln>
            <a:noFill/>
          </a:ln>
        </p:spPr>
        <p:txBody>
          <a:bodyPr spcFirstLastPara="1" wrap="square" lIns="121900" tIns="60925" rIns="121900" bIns="60925" anchor="b" anchorCtr="0">
            <a:normAutofit/>
          </a:bodyPr>
          <a:lstStyle>
            <a:lvl1pPr lvl="0" algn="l">
              <a:lnSpc>
                <a:spcPct val="55000"/>
              </a:lnSpc>
              <a:spcBef>
                <a:spcPts val="0"/>
              </a:spcBef>
              <a:spcAft>
                <a:spcPts val="0"/>
              </a:spcAft>
              <a:buClr>
                <a:schemeClr val="dk2"/>
              </a:buClr>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g3fb3b8d235b_0_529"/>
          <p:cNvSpPr txBox="1">
            <a:spLocks noGrp="1"/>
          </p:cNvSpPr>
          <p:nvPr>
            <p:ph type="body" idx="1"/>
          </p:nvPr>
        </p:nvSpPr>
        <p:spPr>
          <a:xfrm>
            <a:off x="700792" y="2437419"/>
            <a:ext cx="3924300" cy="3615900"/>
          </a:xfrm>
          <a:prstGeom prst="rect">
            <a:avLst/>
          </a:prstGeom>
          <a:noFill/>
          <a:ln>
            <a:noFill/>
          </a:ln>
        </p:spPr>
        <p:txBody>
          <a:bodyPr spcFirstLastPara="1" wrap="square" lIns="121900" tIns="60925" rIns="121900" bIns="60925" anchor="t" anchorCtr="0">
            <a:normAutofit/>
          </a:bodyPr>
          <a:lstStyle>
            <a:lvl1pPr marL="457200" lvl="0" indent="-381000" algn="l">
              <a:lnSpc>
                <a:spcPct val="120000"/>
              </a:lnSpc>
              <a:spcBef>
                <a:spcPts val="1000"/>
              </a:spcBef>
              <a:spcAft>
                <a:spcPts val="0"/>
              </a:spcAft>
              <a:buClr>
                <a:schemeClr val="dk2"/>
              </a:buClr>
              <a:buSzPts val="2400"/>
              <a:buChar char="•"/>
              <a:defRPr/>
            </a:lvl1pPr>
            <a:lvl2pPr marL="914400" lvl="1" indent="-381000" algn="l">
              <a:lnSpc>
                <a:spcPct val="120000"/>
              </a:lnSpc>
              <a:spcBef>
                <a:spcPts val="500"/>
              </a:spcBef>
              <a:spcAft>
                <a:spcPts val="0"/>
              </a:spcAft>
              <a:buClr>
                <a:schemeClr val="dk2"/>
              </a:buClr>
              <a:buSzPts val="2400"/>
              <a:buChar char="•"/>
              <a:defRPr/>
            </a:lvl2pPr>
            <a:lvl3pPr marL="1371600" lvl="2" indent="-381000" algn="l">
              <a:lnSpc>
                <a:spcPct val="120000"/>
              </a:lnSpc>
              <a:spcBef>
                <a:spcPts val="500"/>
              </a:spcBef>
              <a:spcAft>
                <a:spcPts val="0"/>
              </a:spcAft>
              <a:buClr>
                <a:schemeClr val="dk2"/>
              </a:buClr>
              <a:buSzPts val="2400"/>
              <a:buChar char="•"/>
              <a:defRPr/>
            </a:lvl3pPr>
            <a:lvl4pPr marL="1828800" lvl="3" indent="-381000" algn="l">
              <a:lnSpc>
                <a:spcPct val="120000"/>
              </a:lnSpc>
              <a:spcBef>
                <a:spcPts val="500"/>
              </a:spcBef>
              <a:spcAft>
                <a:spcPts val="0"/>
              </a:spcAft>
              <a:buClr>
                <a:schemeClr val="dk2"/>
              </a:buClr>
              <a:buSzPts val="2400"/>
              <a:buChar char="•"/>
              <a:defRPr/>
            </a:lvl4pPr>
            <a:lvl5pPr marL="2286000" lvl="4" indent="-381000" algn="l">
              <a:lnSpc>
                <a:spcPct val="120000"/>
              </a:lnSpc>
              <a:spcBef>
                <a:spcPts val="500"/>
              </a:spcBef>
              <a:spcAft>
                <a:spcPts val="0"/>
              </a:spcAft>
              <a:buClr>
                <a:schemeClr val="dk2"/>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92" name="Google Shape;92;g3fb3b8d235b_0_529"/>
          <p:cNvSpPr txBox="1">
            <a:spLocks noGrp="1"/>
          </p:cNvSpPr>
          <p:nvPr>
            <p:ph type="ftr" idx="11"/>
          </p:nvPr>
        </p:nvSpPr>
        <p:spPr>
          <a:xfrm>
            <a:off x="700791" y="6341920"/>
            <a:ext cx="26496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g3fb3b8d235b_0_529"/>
          <p:cNvSpPr txBox="1">
            <a:spLocks noGrp="1"/>
          </p:cNvSpPr>
          <p:nvPr>
            <p:ph type="dt" idx="10"/>
          </p:nvPr>
        </p:nvSpPr>
        <p:spPr>
          <a:xfrm>
            <a:off x="3350240" y="6356351"/>
            <a:ext cx="1267200" cy="365100"/>
          </a:xfrm>
          <a:prstGeom prst="rect">
            <a:avLst/>
          </a:prstGeom>
          <a:noFill/>
          <a:ln>
            <a:noFill/>
          </a:ln>
        </p:spPr>
        <p:txBody>
          <a:bodyPr spcFirstLastPara="1" wrap="square" lIns="121900" tIns="60925" rIns="121900" bIns="6092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g3fb3b8d235b_0_529"/>
          <p:cNvSpPr txBox="1">
            <a:spLocks noGrp="1"/>
          </p:cNvSpPr>
          <p:nvPr>
            <p:ph type="sldNum" idx="12"/>
          </p:nvPr>
        </p:nvSpPr>
        <p:spPr>
          <a:xfrm>
            <a:off x="4799288" y="6356351"/>
            <a:ext cx="4920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25236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Picture">
  <p:cSld name="Content with Picture">
    <p:spTree>
      <p:nvGrpSpPr>
        <p:cNvPr id="1" name="Shape 95"/>
        <p:cNvGrpSpPr/>
        <p:nvPr/>
      </p:nvGrpSpPr>
      <p:grpSpPr>
        <a:xfrm>
          <a:off x="0" y="0"/>
          <a:ext cx="0" cy="0"/>
          <a:chOff x="0" y="0"/>
          <a:chExt cx="0" cy="0"/>
        </a:xfrm>
      </p:grpSpPr>
      <p:sp>
        <p:nvSpPr>
          <p:cNvPr id="96" name="Google Shape;96;g3fb3b8d235b_0_536"/>
          <p:cNvSpPr/>
          <p:nvPr/>
        </p:nvSpPr>
        <p:spPr>
          <a:xfrm rot="7783356">
            <a:off x="3672272" y="4740490"/>
            <a:ext cx="2147842" cy="2045660"/>
          </a:xfrm>
          <a:custGeom>
            <a:avLst/>
            <a:gdLst/>
            <a:ahLst/>
            <a:cxnLst/>
            <a:rect l="l" t="t" r="r" b="b"/>
            <a:pathLst>
              <a:path w="4858845" h="4627689" extrusionOk="0">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rgbClr val="E4C17B"/>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97" name="Google Shape;97;g3fb3b8d235b_0_536"/>
          <p:cNvSpPr txBox="1">
            <a:spLocks noGrp="1"/>
          </p:cNvSpPr>
          <p:nvPr>
            <p:ph type="title"/>
          </p:nvPr>
        </p:nvSpPr>
        <p:spPr>
          <a:xfrm>
            <a:off x="700789" y="970540"/>
            <a:ext cx="3672000" cy="2116500"/>
          </a:xfrm>
          <a:prstGeom prst="rect">
            <a:avLst/>
          </a:prstGeom>
          <a:noFill/>
          <a:ln>
            <a:noFill/>
          </a:ln>
        </p:spPr>
        <p:txBody>
          <a:bodyPr spcFirstLastPara="1" wrap="square" lIns="121900" tIns="60925" rIns="121900" bIns="60925" anchor="b" anchorCtr="0">
            <a:normAutofit/>
          </a:bodyPr>
          <a:lstStyle>
            <a:lvl1pPr lvl="0" algn="l">
              <a:lnSpc>
                <a:spcPct val="55000"/>
              </a:lnSpc>
              <a:spcBef>
                <a:spcPts val="0"/>
              </a:spcBef>
              <a:spcAft>
                <a:spcPts val="0"/>
              </a:spcAft>
              <a:buClr>
                <a:schemeClr val="dk2"/>
              </a:buClr>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g3fb3b8d235b_0_536"/>
          <p:cNvSpPr txBox="1">
            <a:spLocks noGrp="1"/>
          </p:cNvSpPr>
          <p:nvPr>
            <p:ph type="body" idx="1"/>
          </p:nvPr>
        </p:nvSpPr>
        <p:spPr>
          <a:xfrm>
            <a:off x="700791" y="3102503"/>
            <a:ext cx="2694300" cy="2749200"/>
          </a:xfrm>
          <a:prstGeom prst="rect">
            <a:avLst/>
          </a:prstGeom>
          <a:noFill/>
          <a:ln>
            <a:noFill/>
          </a:ln>
        </p:spPr>
        <p:txBody>
          <a:bodyPr spcFirstLastPara="1" wrap="square" lIns="121900" tIns="60925" rIns="121900" bIns="60925" anchor="t" anchorCtr="0">
            <a:normAutofit/>
          </a:bodyPr>
          <a:lstStyle>
            <a:lvl1pPr marL="457200" lvl="0" indent="-228600" algn="l">
              <a:lnSpc>
                <a:spcPct val="120000"/>
              </a:lnSpc>
              <a:spcBef>
                <a:spcPts val="1000"/>
              </a:spcBef>
              <a:spcAft>
                <a:spcPts val="0"/>
              </a:spcAft>
              <a:buClr>
                <a:schemeClr val="dk2"/>
              </a:buClr>
              <a:buSzPts val="1400"/>
              <a:buNone/>
              <a:defRPr/>
            </a:lvl1pPr>
            <a:lvl2pPr marL="914400" lvl="1" indent="-228600" algn="l">
              <a:lnSpc>
                <a:spcPct val="120000"/>
              </a:lnSpc>
              <a:spcBef>
                <a:spcPts val="500"/>
              </a:spcBef>
              <a:spcAft>
                <a:spcPts val="0"/>
              </a:spcAft>
              <a:buClr>
                <a:schemeClr val="dk2"/>
              </a:buClr>
              <a:buSzPts val="1400"/>
              <a:buNone/>
              <a:defRPr/>
            </a:lvl2pPr>
            <a:lvl3pPr marL="1371600" lvl="2" indent="-228600" algn="l">
              <a:lnSpc>
                <a:spcPct val="120000"/>
              </a:lnSpc>
              <a:spcBef>
                <a:spcPts val="500"/>
              </a:spcBef>
              <a:spcAft>
                <a:spcPts val="0"/>
              </a:spcAft>
              <a:buClr>
                <a:schemeClr val="dk2"/>
              </a:buClr>
              <a:buSzPts val="1400"/>
              <a:buNone/>
              <a:defRPr/>
            </a:lvl3pPr>
            <a:lvl4pPr marL="1828800" lvl="3" indent="-228600" algn="l">
              <a:lnSpc>
                <a:spcPct val="120000"/>
              </a:lnSpc>
              <a:spcBef>
                <a:spcPts val="500"/>
              </a:spcBef>
              <a:spcAft>
                <a:spcPts val="0"/>
              </a:spcAft>
              <a:buClr>
                <a:schemeClr val="dk2"/>
              </a:buClr>
              <a:buSzPts val="1400"/>
              <a:buNone/>
              <a:defRPr/>
            </a:lvl4pPr>
            <a:lvl5pPr marL="2286000" lvl="4" indent="-228600" algn="l">
              <a:lnSpc>
                <a:spcPct val="120000"/>
              </a:lnSpc>
              <a:spcBef>
                <a:spcPts val="500"/>
              </a:spcBef>
              <a:spcAft>
                <a:spcPts val="0"/>
              </a:spcAft>
              <a:buClr>
                <a:schemeClr val="dk2"/>
              </a:buClr>
              <a:buSzPts val="1400"/>
              <a:buNone/>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99" name="Google Shape;99;g3fb3b8d235b_0_536"/>
          <p:cNvSpPr txBox="1">
            <a:spLocks noGrp="1"/>
          </p:cNvSpPr>
          <p:nvPr>
            <p:ph type="ftr" idx="11"/>
          </p:nvPr>
        </p:nvSpPr>
        <p:spPr>
          <a:xfrm>
            <a:off x="699660" y="6356351"/>
            <a:ext cx="21735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g3fb3b8d235b_0_536"/>
          <p:cNvSpPr txBox="1">
            <a:spLocks noGrp="1"/>
          </p:cNvSpPr>
          <p:nvPr>
            <p:ph type="dt" idx="10"/>
          </p:nvPr>
        </p:nvSpPr>
        <p:spPr>
          <a:xfrm>
            <a:off x="2873141" y="6356351"/>
            <a:ext cx="1252500" cy="365100"/>
          </a:xfrm>
          <a:prstGeom prst="rect">
            <a:avLst/>
          </a:prstGeom>
          <a:noFill/>
          <a:ln>
            <a:noFill/>
          </a:ln>
        </p:spPr>
        <p:txBody>
          <a:bodyPr spcFirstLastPara="1" wrap="square" lIns="121900" tIns="60925" rIns="121900" bIns="6092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g3fb3b8d235b_0_536"/>
          <p:cNvSpPr txBox="1">
            <a:spLocks noGrp="1"/>
          </p:cNvSpPr>
          <p:nvPr>
            <p:ph type="sldNum" idx="12"/>
          </p:nvPr>
        </p:nvSpPr>
        <p:spPr>
          <a:xfrm>
            <a:off x="11515104" y="6356351"/>
            <a:ext cx="4920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102" name="Google Shape;102;g3fb3b8d235b_0_536"/>
          <p:cNvGrpSpPr/>
          <p:nvPr/>
        </p:nvGrpSpPr>
        <p:grpSpPr>
          <a:xfrm>
            <a:off x="4517464" y="5593414"/>
            <a:ext cx="549967" cy="277588"/>
            <a:chOff x="1148834" y="1742782"/>
            <a:chExt cx="665819" cy="336063"/>
          </a:xfrm>
        </p:grpSpPr>
        <p:sp>
          <p:nvSpPr>
            <p:cNvPr id="103" name="Google Shape;103;g3fb3b8d235b_0_536"/>
            <p:cNvSpPr/>
            <p:nvPr/>
          </p:nvSpPr>
          <p:spPr>
            <a:xfrm rot="10461871" flipH="1">
              <a:off x="1162629" y="1771841"/>
              <a:ext cx="250511" cy="295407"/>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04" name="Google Shape;104;g3fb3b8d235b_0_536"/>
            <p:cNvSpPr/>
            <p:nvPr/>
          </p:nvSpPr>
          <p:spPr>
            <a:xfrm rot="7820236" flipH="1">
              <a:off x="1298274" y="1860996"/>
              <a:ext cx="149929" cy="131581"/>
            </a:xfrm>
            <a:custGeom>
              <a:avLst/>
              <a:gdLst/>
              <a:ahLst/>
              <a:cxnLst/>
              <a:rect l="l" t="t" r="r" b="b"/>
              <a:pathLst>
                <a:path w="149879" h="131537" extrusionOk="0">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05" name="Google Shape;105;g3fb3b8d235b_0_536"/>
            <p:cNvSpPr/>
            <p:nvPr/>
          </p:nvSpPr>
          <p:spPr>
            <a:xfrm rot="10461871" flipH="1">
              <a:off x="1505373" y="1754378"/>
              <a:ext cx="250511" cy="295407"/>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06" name="Google Shape;106;g3fb3b8d235b_0_536"/>
            <p:cNvSpPr/>
            <p:nvPr/>
          </p:nvSpPr>
          <p:spPr>
            <a:xfrm rot="7820236" flipH="1">
              <a:off x="1641018" y="1843533"/>
              <a:ext cx="149929" cy="131581"/>
            </a:xfrm>
            <a:custGeom>
              <a:avLst/>
              <a:gdLst/>
              <a:ahLst/>
              <a:cxnLst/>
              <a:rect l="l" t="t" r="r" b="b"/>
              <a:pathLst>
                <a:path w="149879" h="131537" extrusionOk="0">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sp>
        <p:nvSpPr>
          <p:cNvPr id="107" name="Google Shape;107;g3fb3b8d235b_0_536"/>
          <p:cNvSpPr/>
          <p:nvPr/>
        </p:nvSpPr>
        <p:spPr>
          <a:xfrm>
            <a:off x="4733079" y="5936344"/>
            <a:ext cx="134995" cy="45821"/>
          </a:xfrm>
          <a:custGeom>
            <a:avLst/>
            <a:gdLst/>
            <a:ahLst/>
            <a:cxnLst/>
            <a:rect l="l" t="t" r="r" b="b"/>
            <a:pathLst>
              <a:path w="202239" h="91643" extrusionOk="0">
                <a:moveTo>
                  <a:pt x="0" y="6914"/>
                </a:moveTo>
                <a:cubicBezTo>
                  <a:pt x="25926" y="61795"/>
                  <a:pt x="73464" y="92764"/>
                  <a:pt x="107170" y="91612"/>
                </a:cubicBezTo>
                <a:cubicBezTo>
                  <a:pt x="140876" y="90460"/>
                  <a:pt x="196335" y="69070"/>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Tree>
    <p:extLst>
      <p:ext uri="{BB962C8B-B14F-4D97-AF65-F5344CB8AC3E}">
        <p14:creationId xmlns:p14="http://schemas.microsoft.com/office/powerpoint/2010/main" val="2975036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3">
  <p:cSld name="Content 3">
    <p:spTree>
      <p:nvGrpSpPr>
        <p:cNvPr id="1" name="Shape 108"/>
        <p:cNvGrpSpPr/>
        <p:nvPr/>
      </p:nvGrpSpPr>
      <p:grpSpPr>
        <a:xfrm>
          <a:off x="0" y="0"/>
          <a:ext cx="0" cy="0"/>
          <a:chOff x="0" y="0"/>
          <a:chExt cx="0" cy="0"/>
        </a:xfrm>
      </p:grpSpPr>
      <p:sp>
        <p:nvSpPr>
          <p:cNvPr id="109" name="Google Shape;109;g3fb3b8d235b_0_550"/>
          <p:cNvSpPr/>
          <p:nvPr/>
        </p:nvSpPr>
        <p:spPr>
          <a:xfrm rot="-5400000">
            <a:off x="10225498" y="4901713"/>
            <a:ext cx="1948972" cy="1963604"/>
          </a:xfrm>
          <a:custGeom>
            <a:avLst/>
            <a:gdLst/>
            <a:ahLst/>
            <a:cxnLst/>
            <a:rect l="l" t="t" r="r" b="b"/>
            <a:pathLst>
              <a:path w="4124808" h="4155776" extrusionOk="0">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rgbClr val="ADC5B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10" name="Google Shape;110;g3fb3b8d235b_0_550"/>
          <p:cNvSpPr/>
          <p:nvPr/>
        </p:nvSpPr>
        <p:spPr>
          <a:xfrm rot="9488747">
            <a:off x="6666259" y="5279202"/>
            <a:ext cx="2238476" cy="1210725"/>
          </a:xfrm>
          <a:custGeom>
            <a:avLst/>
            <a:gdLst/>
            <a:ahLst/>
            <a:cxnLst/>
            <a:rect l="l" t="t" r="r" b="b"/>
            <a:pathLst>
              <a:path w="4444077" h="1723714" extrusionOk="0">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rgbClr val="E4C17B"/>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11" name="Google Shape;111;g3fb3b8d235b_0_550"/>
          <p:cNvSpPr/>
          <p:nvPr/>
        </p:nvSpPr>
        <p:spPr>
          <a:xfrm rot="-4377256">
            <a:off x="8676509" y="5162956"/>
            <a:ext cx="1902206" cy="1132601"/>
          </a:xfrm>
          <a:custGeom>
            <a:avLst/>
            <a:gdLst/>
            <a:ahLst/>
            <a:cxnLst/>
            <a:rect l="l" t="t" r="r" b="b"/>
            <a:pathLst>
              <a:path w="3431404" h="1967436" extrusionOk="0">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nvGrpSpPr>
          <p:cNvPr id="112" name="Google Shape;112;g3fb3b8d235b_0_550"/>
          <p:cNvGrpSpPr/>
          <p:nvPr/>
        </p:nvGrpSpPr>
        <p:grpSpPr>
          <a:xfrm>
            <a:off x="10970349" y="5677762"/>
            <a:ext cx="573299" cy="415126"/>
            <a:chOff x="-1002727" y="993938"/>
            <a:chExt cx="737647" cy="534130"/>
          </a:xfrm>
        </p:grpSpPr>
        <p:sp>
          <p:nvSpPr>
            <p:cNvPr id="113" name="Google Shape;113;g3fb3b8d235b_0_550"/>
            <p:cNvSpPr/>
            <p:nvPr/>
          </p:nvSpPr>
          <p:spPr>
            <a:xfrm rot="-757768" flipH="1">
              <a:off x="-987870" y="1008298"/>
              <a:ext cx="148185" cy="152481"/>
            </a:xfrm>
            <a:prstGeom prst="ellipse">
              <a:avLst/>
            </a:pr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14" name="Google Shape;114;g3fb3b8d235b_0_550"/>
            <p:cNvSpPr/>
            <p:nvPr/>
          </p:nvSpPr>
          <p:spPr>
            <a:xfrm>
              <a:off x="-747692" y="1428841"/>
              <a:ext cx="257558" cy="99227"/>
            </a:xfrm>
            <a:custGeom>
              <a:avLst/>
              <a:gdLst/>
              <a:ahLst/>
              <a:cxnLst/>
              <a:rect l="l" t="t" r="r" b="b"/>
              <a:pathLst>
                <a:path w="202403" h="91665" extrusionOk="0">
                  <a:moveTo>
                    <a:pt x="0" y="6914"/>
                  </a:moveTo>
                  <a:cubicBezTo>
                    <a:pt x="4431" y="75571"/>
                    <a:pt x="73464" y="92764"/>
                    <a:pt x="107170" y="91612"/>
                  </a:cubicBezTo>
                  <a:cubicBezTo>
                    <a:pt x="140876" y="90460"/>
                    <a:pt x="206106" y="71366"/>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15" name="Google Shape;115;g3fb3b8d235b_0_550"/>
            <p:cNvSpPr/>
            <p:nvPr/>
          </p:nvSpPr>
          <p:spPr>
            <a:xfrm rot="5636944">
              <a:off x="-455234" y="970430"/>
              <a:ext cx="141384" cy="229729"/>
            </a:xfrm>
            <a:custGeom>
              <a:avLst/>
              <a:gdLst/>
              <a:ahLst/>
              <a:cxnLst/>
              <a:rect l="l" t="t" r="r" b="b"/>
              <a:pathLst>
                <a:path w="111281" h="146914" extrusionOk="0">
                  <a:moveTo>
                    <a:pt x="0" y="4905"/>
                  </a:moveTo>
                  <a:cubicBezTo>
                    <a:pt x="42748" y="79468"/>
                    <a:pt x="72320" y="142563"/>
                    <a:pt x="83651" y="146741"/>
                  </a:cubicBezTo>
                  <a:cubicBezTo>
                    <a:pt x="94982" y="150919"/>
                    <a:pt x="92190" y="78958"/>
                    <a:pt x="111281"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grpSp>
        <p:nvGrpSpPr>
          <p:cNvPr id="116" name="Google Shape;116;g3fb3b8d235b_0_550"/>
          <p:cNvGrpSpPr/>
          <p:nvPr/>
        </p:nvGrpSpPr>
        <p:grpSpPr>
          <a:xfrm rot="-1185176">
            <a:off x="7459002" y="5731923"/>
            <a:ext cx="654675" cy="291532"/>
            <a:chOff x="10096975" y="5939226"/>
            <a:chExt cx="930042" cy="414156"/>
          </a:xfrm>
        </p:grpSpPr>
        <p:sp>
          <p:nvSpPr>
            <p:cNvPr id="117" name="Google Shape;117;g3fb3b8d235b_0_550"/>
            <p:cNvSpPr/>
            <p:nvPr/>
          </p:nvSpPr>
          <p:spPr>
            <a:xfrm>
              <a:off x="10655179" y="5944357"/>
              <a:ext cx="213535" cy="76311"/>
            </a:xfrm>
            <a:custGeom>
              <a:avLst/>
              <a:gdLst/>
              <a:ahLst/>
              <a:cxnLst/>
              <a:rect l="l" t="t" r="r" b="b"/>
              <a:pathLst>
                <a:path w="202403" h="91665" extrusionOk="0">
                  <a:moveTo>
                    <a:pt x="0" y="6914"/>
                  </a:moveTo>
                  <a:cubicBezTo>
                    <a:pt x="4431" y="75571"/>
                    <a:pt x="73464" y="92764"/>
                    <a:pt x="107170" y="91612"/>
                  </a:cubicBezTo>
                  <a:cubicBezTo>
                    <a:pt x="140876" y="90460"/>
                    <a:pt x="206106" y="71366"/>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18" name="Google Shape;118;g3fb3b8d235b_0_550"/>
            <p:cNvSpPr/>
            <p:nvPr/>
          </p:nvSpPr>
          <p:spPr>
            <a:xfrm>
              <a:off x="10273067" y="5939226"/>
              <a:ext cx="213535" cy="76311"/>
            </a:xfrm>
            <a:custGeom>
              <a:avLst/>
              <a:gdLst/>
              <a:ahLst/>
              <a:cxnLst/>
              <a:rect l="l" t="t" r="r" b="b"/>
              <a:pathLst>
                <a:path w="202403" h="91665" extrusionOk="0">
                  <a:moveTo>
                    <a:pt x="0" y="6914"/>
                  </a:moveTo>
                  <a:cubicBezTo>
                    <a:pt x="4431" y="75571"/>
                    <a:pt x="73464" y="92764"/>
                    <a:pt x="107170" y="91612"/>
                  </a:cubicBezTo>
                  <a:cubicBezTo>
                    <a:pt x="140876" y="90460"/>
                    <a:pt x="206106" y="71366"/>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19" name="Google Shape;119;g3fb3b8d235b_0_550"/>
            <p:cNvSpPr/>
            <p:nvPr/>
          </p:nvSpPr>
          <p:spPr>
            <a:xfrm>
              <a:off x="10096975" y="6085720"/>
              <a:ext cx="930042" cy="267662"/>
            </a:xfrm>
            <a:custGeom>
              <a:avLst/>
              <a:gdLst/>
              <a:ahLst/>
              <a:cxnLst/>
              <a:rect l="l" t="t" r="r" b="b"/>
              <a:pathLst>
                <a:path w="202403" h="91665" extrusionOk="0">
                  <a:moveTo>
                    <a:pt x="0" y="6914"/>
                  </a:moveTo>
                  <a:cubicBezTo>
                    <a:pt x="4431" y="75571"/>
                    <a:pt x="73464" y="92764"/>
                    <a:pt x="107170" y="91612"/>
                  </a:cubicBezTo>
                  <a:cubicBezTo>
                    <a:pt x="140876" y="90460"/>
                    <a:pt x="206106" y="71366"/>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grpSp>
        <p:nvGrpSpPr>
          <p:cNvPr id="120" name="Google Shape;120;g3fb3b8d235b_0_550"/>
          <p:cNvGrpSpPr/>
          <p:nvPr/>
        </p:nvGrpSpPr>
        <p:grpSpPr>
          <a:xfrm flipH="1">
            <a:off x="9395019" y="5246724"/>
            <a:ext cx="606322" cy="325063"/>
            <a:chOff x="5447388" y="3100610"/>
            <a:chExt cx="1500797" cy="804612"/>
          </a:xfrm>
        </p:grpSpPr>
        <p:sp>
          <p:nvSpPr>
            <p:cNvPr id="121" name="Google Shape;121;g3fb3b8d235b_0_550"/>
            <p:cNvSpPr/>
            <p:nvPr/>
          </p:nvSpPr>
          <p:spPr>
            <a:xfrm>
              <a:off x="5447388" y="3266522"/>
              <a:ext cx="541200" cy="638700"/>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22" name="Google Shape;122;g3fb3b8d235b_0_550"/>
            <p:cNvSpPr/>
            <p:nvPr/>
          </p:nvSpPr>
          <p:spPr>
            <a:xfrm>
              <a:off x="5648906" y="3266522"/>
              <a:ext cx="325836" cy="289179"/>
            </a:xfrm>
            <a:custGeom>
              <a:avLst/>
              <a:gdLst/>
              <a:ahLst/>
              <a:cxnLst/>
              <a:rect l="l" t="t" r="r" b="b"/>
              <a:pathLst>
                <a:path w="325836" h="289179" extrusionOk="0">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23" name="Google Shape;123;g3fb3b8d235b_0_550"/>
            <p:cNvSpPr/>
            <p:nvPr/>
          </p:nvSpPr>
          <p:spPr>
            <a:xfrm>
              <a:off x="6406985" y="3100610"/>
              <a:ext cx="541200" cy="638700"/>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24" name="Google Shape;124;g3fb3b8d235b_0_550"/>
            <p:cNvSpPr/>
            <p:nvPr/>
          </p:nvSpPr>
          <p:spPr>
            <a:xfrm>
              <a:off x="6611291" y="3100610"/>
              <a:ext cx="325836" cy="289179"/>
            </a:xfrm>
            <a:custGeom>
              <a:avLst/>
              <a:gdLst/>
              <a:ahLst/>
              <a:cxnLst/>
              <a:rect l="l" t="t" r="r" b="b"/>
              <a:pathLst>
                <a:path w="325836" h="289179" extrusionOk="0">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25" name="Google Shape;125;g3fb3b8d235b_0_550"/>
            <p:cNvSpPr/>
            <p:nvPr/>
          </p:nvSpPr>
          <p:spPr>
            <a:xfrm>
              <a:off x="6145254" y="3809875"/>
              <a:ext cx="202239" cy="91643"/>
            </a:xfrm>
            <a:custGeom>
              <a:avLst/>
              <a:gdLst/>
              <a:ahLst/>
              <a:cxnLst/>
              <a:rect l="l" t="t" r="r" b="b"/>
              <a:pathLst>
                <a:path w="202239" h="91643" extrusionOk="0">
                  <a:moveTo>
                    <a:pt x="0" y="6914"/>
                  </a:moveTo>
                  <a:cubicBezTo>
                    <a:pt x="25926" y="61795"/>
                    <a:pt x="73464" y="92764"/>
                    <a:pt x="107170" y="91612"/>
                  </a:cubicBezTo>
                  <a:cubicBezTo>
                    <a:pt x="140876" y="90460"/>
                    <a:pt x="196335" y="69070"/>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sp>
        <p:nvSpPr>
          <p:cNvPr id="126" name="Google Shape;126;g3fb3b8d235b_0_550"/>
          <p:cNvSpPr txBox="1">
            <a:spLocks noGrp="1"/>
          </p:cNvSpPr>
          <p:nvPr>
            <p:ph type="title"/>
          </p:nvPr>
        </p:nvSpPr>
        <p:spPr>
          <a:xfrm>
            <a:off x="699661" y="947057"/>
            <a:ext cx="3848100" cy="2171700"/>
          </a:xfrm>
          <a:prstGeom prst="rect">
            <a:avLst/>
          </a:prstGeom>
          <a:noFill/>
          <a:ln>
            <a:noFill/>
          </a:ln>
        </p:spPr>
        <p:txBody>
          <a:bodyPr spcFirstLastPara="1" wrap="square" lIns="121900" tIns="60925" rIns="121900" bIns="60925" anchor="t" anchorCtr="0">
            <a:normAutofit/>
          </a:bodyPr>
          <a:lstStyle>
            <a:lvl1pPr lvl="0" algn="l">
              <a:lnSpc>
                <a:spcPct val="55000"/>
              </a:lnSpc>
              <a:spcBef>
                <a:spcPts val="0"/>
              </a:spcBef>
              <a:spcAft>
                <a:spcPts val="0"/>
              </a:spcAft>
              <a:buClr>
                <a:schemeClr val="dk2"/>
              </a:buClr>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g3fb3b8d235b_0_550"/>
          <p:cNvSpPr txBox="1">
            <a:spLocks noGrp="1"/>
          </p:cNvSpPr>
          <p:nvPr>
            <p:ph type="body" idx="1"/>
          </p:nvPr>
        </p:nvSpPr>
        <p:spPr>
          <a:xfrm>
            <a:off x="5220976" y="922247"/>
            <a:ext cx="5618400" cy="3095700"/>
          </a:xfrm>
          <a:prstGeom prst="rect">
            <a:avLst/>
          </a:prstGeom>
          <a:noFill/>
          <a:ln>
            <a:noFill/>
          </a:ln>
        </p:spPr>
        <p:txBody>
          <a:bodyPr spcFirstLastPara="1" wrap="square" lIns="121900" tIns="60925" rIns="121900" bIns="60925" anchor="t" anchorCtr="0">
            <a:normAutofit/>
          </a:bodyPr>
          <a:lstStyle>
            <a:lvl1pPr marL="457200" lvl="0" indent="-381000" algn="l">
              <a:lnSpc>
                <a:spcPct val="120000"/>
              </a:lnSpc>
              <a:spcBef>
                <a:spcPts val="1000"/>
              </a:spcBef>
              <a:spcAft>
                <a:spcPts val="0"/>
              </a:spcAft>
              <a:buClr>
                <a:schemeClr val="dk2"/>
              </a:buClr>
              <a:buSzPts val="2400"/>
              <a:buChar char="•"/>
              <a:defRPr/>
            </a:lvl1pPr>
            <a:lvl2pPr marL="914400" lvl="1" indent="-381000" algn="l">
              <a:lnSpc>
                <a:spcPct val="120000"/>
              </a:lnSpc>
              <a:spcBef>
                <a:spcPts val="500"/>
              </a:spcBef>
              <a:spcAft>
                <a:spcPts val="0"/>
              </a:spcAft>
              <a:buClr>
                <a:schemeClr val="dk2"/>
              </a:buClr>
              <a:buSzPts val="2400"/>
              <a:buChar char="•"/>
              <a:defRPr/>
            </a:lvl2pPr>
            <a:lvl3pPr marL="1371600" lvl="2" indent="-381000" algn="l">
              <a:lnSpc>
                <a:spcPct val="120000"/>
              </a:lnSpc>
              <a:spcBef>
                <a:spcPts val="500"/>
              </a:spcBef>
              <a:spcAft>
                <a:spcPts val="0"/>
              </a:spcAft>
              <a:buClr>
                <a:schemeClr val="dk2"/>
              </a:buClr>
              <a:buSzPts val="2400"/>
              <a:buChar char="•"/>
              <a:defRPr/>
            </a:lvl3pPr>
            <a:lvl4pPr marL="1828800" lvl="3" indent="-381000" algn="l">
              <a:lnSpc>
                <a:spcPct val="120000"/>
              </a:lnSpc>
              <a:spcBef>
                <a:spcPts val="500"/>
              </a:spcBef>
              <a:spcAft>
                <a:spcPts val="0"/>
              </a:spcAft>
              <a:buClr>
                <a:schemeClr val="dk2"/>
              </a:buClr>
              <a:buSzPts val="2400"/>
              <a:buChar char="•"/>
              <a:defRPr/>
            </a:lvl4pPr>
            <a:lvl5pPr marL="2286000" lvl="4" indent="-381000" algn="l">
              <a:lnSpc>
                <a:spcPct val="120000"/>
              </a:lnSpc>
              <a:spcBef>
                <a:spcPts val="500"/>
              </a:spcBef>
              <a:spcAft>
                <a:spcPts val="0"/>
              </a:spcAft>
              <a:buClr>
                <a:schemeClr val="dk2"/>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128" name="Google Shape;128;g3fb3b8d235b_0_550"/>
          <p:cNvSpPr txBox="1">
            <a:spLocks noGrp="1"/>
          </p:cNvSpPr>
          <p:nvPr>
            <p:ph type="ftr" idx="11"/>
          </p:nvPr>
        </p:nvSpPr>
        <p:spPr>
          <a:xfrm>
            <a:off x="699660" y="6356351"/>
            <a:ext cx="31728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g3fb3b8d235b_0_550"/>
          <p:cNvSpPr txBox="1">
            <a:spLocks noGrp="1"/>
          </p:cNvSpPr>
          <p:nvPr>
            <p:ph type="dt" idx="10"/>
          </p:nvPr>
        </p:nvSpPr>
        <p:spPr>
          <a:xfrm>
            <a:off x="3928992" y="6356351"/>
            <a:ext cx="2066400" cy="365100"/>
          </a:xfrm>
          <a:prstGeom prst="rect">
            <a:avLst/>
          </a:prstGeom>
          <a:noFill/>
          <a:ln>
            <a:noFill/>
          </a:ln>
        </p:spPr>
        <p:txBody>
          <a:bodyPr spcFirstLastPara="1" wrap="square" lIns="121900" tIns="60925" rIns="121900" bIns="6092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g3fb3b8d235b_0_550"/>
          <p:cNvSpPr txBox="1">
            <a:spLocks noGrp="1"/>
          </p:cNvSpPr>
          <p:nvPr>
            <p:ph type="sldNum" idx="12"/>
          </p:nvPr>
        </p:nvSpPr>
        <p:spPr>
          <a:xfrm>
            <a:off x="6177381" y="6356351"/>
            <a:ext cx="4920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7908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1_Comparison">
  <p:cSld name="1_Comparison">
    <p:bg>
      <p:bgPr>
        <a:solidFill>
          <a:schemeClr val="lt1"/>
        </a:solidFill>
        <a:effectLst/>
      </p:bgPr>
    </p:bg>
    <p:spTree>
      <p:nvGrpSpPr>
        <p:cNvPr id="1" name="Shape 131"/>
        <p:cNvGrpSpPr/>
        <p:nvPr/>
      </p:nvGrpSpPr>
      <p:grpSpPr>
        <a:xfrm>
          <a:off x="0" y="0"/>
          <a:ext cx="0" cy="0"/>
          <a:chOff x="0" y="0"/>
          <a:chExt cx="0" cy="0"/>
        </a:xfrm>
      </p:grpSpPr>
      <p:sp>
        <p:nvSpPr>
          <p:cNvPr id="132" name="Google Shape;132;g3fb3b8d235b_0_573"/>
          <p:cNvSpPr txBox="1">
            <a:spLocks noGrp="1"/>
          </p:cNvSpPr>
          <p:nvPr>
            <p:ph type="title"/>
          </p:nvPr>
        </p:nvSpPr>
        <p:spPr>
          <a:xfrm>
            <a:off x="402335" y="365760"/>
            <a:ext cx="11256300" cy="914400"/>
          </a:xfrm>
          <a:prstGeom prst="rect">
            <a:avLst/>
          </a:prstGeom>
          <a:noFill/>
          <a:ln>
            <a:noFill/>
          </a:ln>
        </p:spPr>
        <p:txBody>
          <a:bodyPr spcFirstLastPara="1" wrap="square" lIns="121900" tIns="60925" rIns="121900" bIns="60925" anchor="b" anchorCtr="0">
            <a:normAutofit/>
          </a:bodyPr>
          <a:lstStyle>
            <a:lvl1pPr lvl="0" algn="l">
              <a:lnSpc>
                <a:spcPct val="55000"/>
              </a:lnSpc>
              <a:spcBef>
                <a:spcPts val="0"/>
              </a:spcBef>
              <a:spcAft>
                <a:spcPts val="0"/>
              </a:spcAft>
              <a:buClr>
                <a:schemeClr val="dk2"/>
              </a:buClr>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g3fb3b8d235b_0_573"/>
          <p:cNvSpPr txBox="1">
            <a:spLocks noGrp="1"/>
          </p:cNvSpPr>
          <p:nvPr>
            <p:ph type="body" idx="1"/>
          </p:nvPr>
        </p:nvSpPr>
        <p:spPr>
          <a:xfrm>
            <a:off x="415048" y="1490472"/>
            <a:ext cx="5322000" cy="642900"/>
          </a:xfrm>
          <a:prstGeom prst="rect">
            <a:avLst/>
          </a:prstGeom>
          <a:noFill/>
          <a:ln>
            <a:noFill/>
          </a:ln>
        </p:spPr>
        <p:txBody>
          <a:bodyPr spcFirstLastPara="1" wrap="square" lIns="121900" tIns="60925" rIns="121900" bIns="60925" anchor="b" anchorCtr="0">
            <a:normAutofit/>
          </a:bodyPr>
          <a:lstStyle>
            <a:lvl1pPr marL="457200" lvl="0" indent="-228600" algn="l">
              <a:lnSpc>
                <a:spcPct val="100000"/>
              </a:lnSpc>
              <a:spcBef>
                <a:spcPts val="1000"/>
              </a:spcBef>
              <a:spcAft>
                <a:spcPts val="0"/>
              </a:spcAft>
              <a:buClr>
                <a:schemeClr val="dk2"/>
              </a:buClr>
              <a:buSzPts val="2200"/>
              <a:buNone/>
              <a:defRPr sz="2200" b="0" cap="none">
                <a:latin typeface="JasmineUPC"/>
                <a:ea typeface="JasmineUPC"/>
                <a:cs typeface="JasmineUPC"/>
                <a:sym typeface="JasmineUPC"/>
              </a:defRPr>
            </a:lvl1pPr>
            <a:lvl2pPr marL="914400" lvl="1" indent="-228600" algn="l">
              <a:lnSpc>
                <a:spcPct val="120000"/>
              </a:lnSpc>
              <a:spcBef>
                <a:spcPts val="500"/>
              </a:spcBef>
              <a:spcAft>
                <a:spcPts val="0"/>
              </a:spcAft>
              <a:buClr>
                <a:schemeClr val="dk2"/>
              </a:buClr>
              <a:buSzPts val="2000"/>
              <a:buNone/>
              <a:defRPr sz="2000" b="1"/>
            </a:lvl2pPr>
            <a:lvl3pPr marL="1371600" lvl="2" indent="-228600" algn="l">
              <a:lnSpc>
                <a:spcPct val="120000"/>
              </a:lnSpc>
              <a:spcBef>
                <a:spcPts val="500"/>
              </a:spcBef>
              <a:spcAft>
                <a:spcPts val="0"/>
              </a:spcAft>
              <a:buClr>
                <a:schemeClr val="dk2"/>
              </a:buClr>
              <a:buSzPts val="1800"/>
              <a:buNone/>
              <a:defRPr sz="1800" b="1"/>
            </a:lvl3pPr>
            <a:lvl4pPr marL="1828800" lvl="3" indent="-228600" algn="l">
              <a:lnSpc>
                <a:spcPct val="120000"/>
              </a:lnSpc>
              <a:spcBef>
                <a:spcPts val="500"/>
              </a:spcBef>
              <a:spcAft>
                <a:spcPts val="0"/>
              </a:spcAft>
              <a:buClr>
                <a:schemeClr val="dk2"/>
              </a:buClr>
              <a:buSzPts val="1600"/>
              <a:buNone/>
              <a:defRPr sz="1600" b="1"/>
            </a:lvl4pPr>
            <a:lvl5pPr marL="2286000" lvl="4" indent="-228600" algn="l">
              <a:lnSpc>
                <a:spcPct val="12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4" name="Google Shape;134;g3fb3b8d235b_0_573"/>
          <p:cNvSpPr txBox="1">
            <a:spLocks noGrp="1"/>
          </p:cNvSpPr>
          <p:nvPr>
            <p:ph type="body" idx="2"/>
          </p:nvPr>
        </p:nvSpPr>
        <p:spPr>
          <a:xfrm>
            <a:off x="419100" y="2212975"/>
            <a:ext cx="5304000" cy="3892500"/>
          </a:xfrm>
          <a:prstGeom prst="rect">
            <a:avLst/>
          </a:prstGeom>
          <a:noFill/>
          <a:ln>
            <a:noFill/>
          </a:ln>
        </p:spPr>
        <p:txBody>
          <a:bodyPr spcFirstLastPara="1" wrap="square" lIns="121900" tIns="60925" rIns="121900" bIns="60925" anchor="t" anchorCtr="0">
            <a:normAutofit/>
          </a:bodyPr>
          <a:lstStyle>
            <a:lvl1pPr marL="457200" lvl="0" indent="-381000" algn="l">
              <a:lnSpc>
                <a:spcPct val="120000"/>
              </a:lnSpc>
              <a:spcBef>
                <a:spcPts val="1000"/>
              </a:spcBef>
              <a:spcAft>
                <a:spcPts val="0"/>
              </a:spcAft>
              <a:buClr>
                <a:schemeClr val="dk2"/>
              </a:buClr>
              <a:buSzPts val="2400"/>
              <a:buChar char="•"/>
              <a:defRPr/>
            </a:lvl1pPr>
            <a:lvl2pPr marL="914400" lvl="1" indent="-381000" algn="l">
              <a:lnSpc>
                <a:spcPct val="120000"/>
              </a:lnSpc>
              <a:spcBef>
                <a:spcPts val="500"/>
              </a:spcBef>
              <a:spcAft>
                <a:spcPts val="0"/>
              </a:spcAft>
              <a:buClr>
                <a:schemeClr val="dk2"/>
              </a:buClr>
              <a:buSzPts val="2400"/>
              <a:buChar char="•"/>
              <a:defRPr/>
            </a:lvl2pPr>
            <a:lvl3pPr marL="1371600" lvl="2" indent="-381000" algn="l">
              <a:lnSpc>
                <a:spcPct val="120000"/>
              </a:lnSpc>
              <a:spcBef>
                <a:spcPts val="500"/>
              </a:spcBef>
              <a:spcAft>
                <a:spcPts val="0"/>
              </a:spcAft>
              <a:buClr>
                <a:schemeClr val="dk2"/>
              </a:buClr>
              <a:buSzPts val="2400"/>
              <a:buChar char="•"/>
              <a:defRPr/>
            </a:lvl3pPr>
            <a:lvl4pPr marL="1828800" lvl="3" indent="-381000" algn="l">
              <a:lnSpc>
                <a:spcPct val="120000"/>
              </a:lnSpc>
              <a:spcBef>
                <a:spcPts val="500"/>
              </a:spcBef>
              <a:spcAft>
                <a:spcPts val="0"/>
              </a:spcAft>
              <a:buClr>
                <a:schemeClr val="dk2"/>
              </a:buClr>
              <a:buSzPts val="2400"/>
              <a:buChar char="•"/>
              <a:defRPr/>
            </a:lvl4pPr>
            <a:lvl5pPr marL="2286000" lvl="4" indent="-381000" algn="l">
              <a:lnSpc>
                <a:spcPct val="120000"/>
              </a:lnSpc>
              <a:spcBef>
                <a:spcPts val="500"/>
              </a:spcBef>
              <a:spcAft>
                <a:spcPts val="0"/>
              </a:spcAft>
              <a:buClr>
                <a:schemeClr val="dk2"/>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135" name="Google Shape;135;g3fb3b8d235b_0_573"/>
          <p:cNvSpPr txBox="1">
            <a:spLocks noGrp="1"/>
          </p:cNvSpPr>
          <p:nvPr>
            <p:ph type="body" idx="3"/>
          </p:nvPr>
        </p:nvSpPr>
        <p:spPr>
          <a:xfrm>
            <a:off x="6345936" y="1490472"/>
            <a:ext cx="5322000" cy="642900"/>
          </a:xfrm>
          <a:prstGeom prst="rect">
            <a:avLst/>
          </a:prstGeom>
          <a:noFill/>
          <a:ln>
            <a:noFill/>
          </a:ln>
        </p:spPr>
        <p:txBody>
          <a:bodyPr spcFirstLastPara="1" wrap="square" lIns="121900" tIns="60925" rIns="121900" bIns="60925" anchor="b" anchorCtr="0">
            <a:normAutofit/>
          </a:bodyPr>
          <a:lstStyle>
            <a:lvl1pPr marL="457200" lvl="0" indent="-228600" algn="l">
              <a:lnSpc>
                <a:spcPct val="100000"/>
              </a:lnSpc>
              <a:spcBef>
                <a:spcPts val="1000"/>
              </a:spcBef>
              <a:spcAft>
                <a:spcPts val="0"/>
              </a:spcAft>
              <a:buClr>
                <a:schemeClr val="dk2"/>
              </a:buClr>
              <a:buSzPts val="2200"/>
              <a:buNone/>
              <a:defRPr sz="2200" b="0" cap="none">
                <a:latin typeface="JasmineUPC"/>
                <a:ea typeface="JasmineUPC"/>
                <a:cs typeface="JasmineUPC"/>
                <a:sym typeface="JasmineUPC"/>
              </a:defRPr>
            </a:lvl1pPr>
            <a:lvl2pPr marL="914400" lvl="1" indent="-228600" algn="l">
              <a:lnSpc>
                <a:spcPct val="120000"/>
              </a:lnSpc>
              <a:spcBef>
                <a:spcPts val="500"/>
              </a:spcBef>
              <a:spcAft>
                <a:spcPts val="0"/>
              </a:spcAft>
              <a:buClr>
                <a:schemeClr val="dk2"/>
              </a:buClr>
              <a:buSzPts val="2000"/>
              <a:buNone/>
              <a:defRPr sz="2000" b="1"/>
            </a:lvl2pPr>
            <a:lvl3pPr marL="1371600" lvl="2" indent="-228600" algn="l">
              <a:lnSpc>
                <a:spcPct val="120000"/>
              </a:lnSpc>
              <a:spcBef>
                <a:spcPts val="500"/>
              </a:spcBef>
              <a:spcAft>
                <a:spcPts val="0"/>
              </a:spcAft>
              <a:buClr>
                <a:schemeClr val="dk2"/>
              </a:buClr>
              <a:buSzPts val="1800"/>
              <a:buNone/>
              <a:defRPr sz="1800" b="1"/>
            </a:lvl3pPr>
            <a:lvl4pPr marL="1828800" lvl="3" indent="-228600" algn="l">
              <a:lnSpc>
                <a:spcPct val="120000"/>
              </a:lnSpc>
              <a:spcBef>
                <a:spcPts val="500"/>
              </a:spcBef>
              <a:spcAft>
                <a:spcPts val="0"/>
              </a:spcAft>
              <a:buClr>
                <a:schemeClr val="dk2"/>
              </a:buClr>
              <a:buSzPts val="1600"/>
              <a:buNone/>
              <a:defRPr sz="1600" b="1"/>
            </a:lvl4pPr>
            <a:lvl5pPr marL="2286000" lvl="4" indent="-228600" algn="l">
              <a:lnSpc>
                <a:spcPct val="12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6" name="Google Shape;136;g3fb3b8d235b_0_573"/>
          <p:cNvSpPr txBox="1">
            <a:spLocks noGrp="1"/>
          </p:cNvSpPr>
          <p:nvPr>
            <p:ph type="body" idx="4"/>
          </p:nvPr>
        </p:nvSpPr>
        <p:spPr>
          <a:xfrm>
            <a:off x="6345239" y="2212975"/>
            <a:ext cx="5322000" cy="3892500"/>
          </a:xfrm>
          <a:prstGeom prst="rect">
            <a:avLst/>
          </a:prstGeom>
          <a:noFill/>
          <a:ln>
            <a:noFill/>
          </a:ln>
        </p:spPr>
        <p:txBody>
          <a:bodyPr spcFirstLastPara="1" wrap="square" lIns="121900" tIns="60925" rIns="121900" bIns="60925" anchor="t" anchorCtr="0">
            <a:normAutofit/>
          </a:bodyPr>
          <a:lstStyle>
            <a:lvl1pPr marL="457200" lvl="0" indent="-381000" algn="l">
              <a:lnSpc>
                <a:spcPct val="120000"/>
              </a:lnSpc>
              <a:spcBef>
                <a:spcPts val="1000"/>
              </a:spcBef>
              <a:spcAft>
                <a:spcPts val="0"/>
              </a:spcAft>
              <a:buClr>
                <a:schemeClr val="dk2"/>
              </a:buClr>
              <a:buSzPts val="2400"/>
              <a:buChar char="•"/>
              <a:defRPr/>
            </a:lvl1pPr>
            <a:lvl2pPr marL="914400" lvl="1" indent="-381000" algn="l">
              <a:lnSpc>
                <a:spcPct val="120000"/>
              </a:lnSpc>
              <a:spcBef>
                <a:spcPts val="500"/>
              </a:spcBef>
              <a:spcAft>
                <a:spcPts val="0"/>
              </a:spcAft>
              <a:buClr>
                <a:schemeClr val="dk2"/>
              </a:buClr>
              <a:buSzPts val="2400"/>
              <a:buChar char="•"/>
              <a:defRPr/>
            </a:lvl2pPr>
            <a:lvl3pPr marL="1371600" lvl="2" indent="-381000" algn="l">
              <a:lnSpc>
                <a:spcPct val="120000"/>
              </a:lnSpc>
              <a:spcBef>
                <a:spcPts val="500"/>
              </a:spcBef>
              <a:spcAft>
                <a:spcPts val="0"/>
              </a:spcAft>
              <a:buClr>
                <a:schemeClr val="dk2"/>
              </a:buClr>
              <a:buSzPts val="2400"/>
              <a:buChar char="•"/>
              <a:defRPr/>
            </a:lvl3pPr>
            <a:lvl4pPr marL="1828800" lvl="3" indent="-381000" algn="l">
              <a:lnSpc>
                <a:spcPct val="120000"/>
              </a:lnSpc>
              <a:spcBef>
                <a:spcPts val="500"/>
              </a:spcBef>
              <a:spcAft>
                <a:spcPts val="0"/>
              </a:spcAft>
              <a:buClr>
                <a:schemeClr val="dk2"/>
              </a:buClr>
              <a:buSzPts val="2400"/>
              <a:buChar char="•"/>
              <a:defRPr/>
            </a:lvl4pPr>
            <a:lvl5pPr marL="2286000" lvl="4" indent="-381000" algn="l">
              <a:lnSpc>
                <a:spcPct val="120000"/>
              </a:lnSpc>
              <a:spcBef>
                <a:spcPts val="500"/>
              </a:spcBef>
              <a:spcAft>
                <a:spcPts val="0"/>
              </a:spcAft>
              <a:buClr>
                <a:schemeClr val="dk2"/>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137" name="Google Shape;137;g3fb3b8d235b_0_573"/>
          <p:cNvSpPr txBox="1">
            <a:spLocks noGrp="1"/>
          </p:cNvSpPr>
          <p:nvPr>
            <p:ph type="ftr" idx="11"/>
          </p:nvPr>
        </p:nvSpPr>
        <p:spPr>
          <a:xfrm>
            <a:off x="699660" y="6356351"/>
            <a:ext cx="31728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g3fb3b8d235b_0_573"/>
          <p:cNvSpPr txBox="1">
            <a:spLocks noGrp="1"/>
          </p:cNvSpPr>
          <p:nvPr>
            <p:ph type="dt" idx="10"/>
          </p:nvPr>
        </p:nvSpPr>
        <p:spPr>
          <a:xfrm>
            <a:off x="9266713" y="6356351"/>
            <a:ext cx="2066400" cy="365100"/>
          </a:xfrm>
          <a:prstGeom prst="rect">
            <a:avLst/>
          </a:prstGeom>
          <a:noFill/>
          <a:ln>
            <a:noFill/>
          </a:ln>
        </p:spPr>
        <p:txBody>
          <a:bodyPr spcFirstLastPara="1" wrap="square" lIns="121900" tIns="60925" rIns="121900" bIns="6092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g3fb3b8d235b_0_573"/>
          <p:cNvSpPr txBox="1">
            <a:spLocks noGrp="1"/>
          </p:cNvSpPr>
          <p:nvPr>
            <p:ph type="sldNum" idx="12"/>
          </p:nvPr>
        </p:nvSpPr>
        <p:spPr>
          <a:xfrm>
            <a:off x="11515104" y="6356351"/>
            <a:ext cx="4920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444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p:cSld name="Title">
    <p:bg>
      <p:bgPr>
        <a:solidFill>
          <a:schemeClr val="lt2">
            <a:alpha val="60000"/>
          </a:schemeClr>
        </a:solidFill>
        <a:effectLst/>
      </p:bgPr>
    </p:bg>
    <p:spTree>
      <p:nvGrpSpPr>
        <p:cNvPr id="1" name="Shape 140"/>
        <p:cNvGrpSpPr/>
        <p:nvPr/>
      </p:nvGrpSpPr>
      <p:grpSpPr>
        <a:xfrm>
          <a:off x="0" y="0"/>
          <a:ext cx="0" cy="0"/>
          <a:chOff x="0" y="0"/>
          <a:chExt cx="0" cy="0"/>
        </a:xfrm>
      </p:grpSpPr>
      <p:sp>
        <p:nvSpPr>
          <p:cNvPr id="141" name="Google Shape;141;g3fb3b8d235b_0_582"/>
          <p:cNvSpPr/>
          <p:nvPr/>
        </p:nvSpPr>
        <p:spPr>
          <a:xfrm>
            <a:off x="0" y="0"/>
            <a:ext cx="12192000" cy="6858000"/>
          </a:xfrm>
          <a:prstGeom prst="rect">
            <a:avLst/>
          </a:prstGeom>
          <a:solidFill>
            <a:srgbClr val="E5DED1">
              <a:alpha val="60000"/>
            </a:srgbClr>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2"/>
              </a:solidFill>
              <a:latin typeface="Raleway"/>
              <a:ea typeface="Raleway"/>
              <a:cs typeface="Raleway"/>
              <a:sym typeface="Raleway"/>
            </a:endParaRPr>
          </a:p>
        </p:txBody>
      </p:sp>
      <p:sp>
        <p:nvSpPr>
          <p:cNvPr id="142" name="Google Shape;142;g3fb3b8d235b_0_582"/>
          <p:cNvSpPr/>
          <p:nvPr/>
        </p:nvSpPr>
        <p:spPr>
          <a:xfrm rot="-5400000">
            <a:off x="7081212" y="1747209"/>
            <a:ext cx="6857999" cy="3363581"/>
          </a:xfrm>
          <a:custGeom>
            <a:avLst/>
            <a:gdLst/>
            <a:ahLst/>
            <a:cxnLst/>
            <a:rect l="l" t="t" r="r" b="b"/>
            <a:pathLst>
              <a:path w="6857999" h="3363581" extrusionOk="0">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rgbClr val="ADC5B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nvGrpSpPr>
          <p:cNvPr id="143" name="Google Shape;143;g3fb3b8d235b_0_582"/>
          <p:cNvGrpSpPr/>
          <p:nvPr/>
        </p:nvGrpSpPr>
        <p:grpSpPr>
          <a:xfrm>
            <a:off x="6712883" y="320190"/>
            <a:ext cx="3405989" cy="3254363"/>
            <a:chOff x="6643263" y="557517"/>
            <a:chExt cx="3258385" cy="3113329"/>
          </a:xfrm>
        </p:grpSpPr>
        <p:sp>
          <p:nvSpPr>
            <p:cNvPr id="144" name="Google Shape;144;g3fb3b8d235b_0_582"/>
            <p:cNvSpPr/>
            <p:nvPr/>
          </p:nvSpPr>
          <p:spPr>
            <a:xfrm rot="-306389">
              <a:off x="6764389" y="686077"/>
              <a:ext cx="3016133" cy="2856209"/>
            </a:xfrm>
            <a:custGeom>
              <a:avLst/>
              <a:gdLst/>
              <a:ahLst/>
              <a:cxnLst/>
              <a:rect l="l" t="t" r="r" b="b"/>
              <a:pathLst>
                <a:path w="5113467" h="4842336" extrusionOk="0">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45" name="Google Shape;145;g3fb3b8d235b_0_582"/>
            <p:cNvSpPr/>
            <p:nvPr/>
          </p:nvSpPr>
          <p:spPr>
            <a:xfrm rot="860215">
              <a:off x="8184989" y="2434825"/>
              <a:ext cx="210305" cy="87241"/>
            </a:xfrm>
            <a:custGeom>
              <a:avLst/>
              <a:gdLst/>
              <a:ahLst/>
              <a:cxnLst/>
              <a:rect l="l" t="t" r="r" b="b"/>
              <a:pathLst>
                <a:path w="202239" h="91643" extrusionOk="0">
                  <a:moveTo>
                    <a:pt x="0" y="6914"/>
                  </a:moveTo>
                  <a:cubicBezTo>
                    <a:pt x="25926" y="61795"/>
                    <a:pt x="73464" y="92764"/>
                    <a:pt x="107170" y="91612"/>
                  </a:cubicBezTo>
                  <a:cubicBezTo>
                    <a:pt x="140876" y="90460"/>
                    <a:pt x="196335" y="69070"/>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46" name="Google Shape;146;g3fb3b8d235b_0_582"/>
            <p:cNvSpPr/>
            <p:nvPr/>
          </p:nvSpPr>
          <p:spPr>
            <a:xfrm rot="-10211850" flipH="1">
              <a:off x="7983062" y="1904908"/>
              <a:ext cx="290745" cy="343073"/>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47" name="Google Shape;147;g3fb3b8d235b_0_582"/>
            <p:cNvSpPr/>
            <p:nvPr/>
          </p:nvSpPr>
          <p:spPr>
            <a:xfrm rot="-10212804" flipH="1">
              <a:off x="8007755" y="2117139"/>
              <a:ext cx="222538" cy="129942"/>
            </a:xfrm>
            <a:custGeom>
              <a:avLst/>
              <a:gdLst/>
              <a:ahLst/>
              <a:cxnLst/>
              <a:rect l="l" t="t" r="r" b="b"/>
              <a:pathLst>
                <a:path w="191528" h="111835" extrusionOk="0">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48" name="Google Shape;148;g3fb3b8d235b_0_582"/>
            <p:cNvSpPr/>
            <p:nvPr/>
          </p:nvSpPr>
          <p:spPr>
            <a:xfrm rot="-10211850" flipH="1">
              <a:off x="8390170" y="1969800"/>
              <a:ext cx="290745" cy="343073"/>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49" name="Google Shape;149;g3fb3b8d235b_0_582"/>
            <p:cNvSpPr/>
            <p:nvPr/>
          </p:nvSpPr>
          <p:spPr>
            <a:xfrm rot="-10212804" flipH="1">
              <a:off x="8414863" y="2182030"/>
              <a:ext cx="222538" cy="129942"/>
            </a:xfrm>
            <a:custGeom>
              <a:avLst/>
              <a:gdLst/>
              <a:ahLst/>
              <a:cxnLst/>
              <a:rect l="l" t="t" r="r" b="b"/>
              <a:pathLst>
                <a:path w="191528" h="111835" extrusionOk="0">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sp>
        <p:nvSpPr>
          <p:cNvPr id="150" name="Google Shape;150;g3fb3b8d235b_0_582"/>
          <p:cNvSpPr txBox="1">
            <a:spLocks noGrp="1"/>
          </p:cNvSpPr>
          <p:nvPr>
            <p:ph type="title"/>
          </p:nvPr>
        </p:nvSpPr>
        <p:spPr>
          <a:xfrm>
            <a:off x="699660" y="1981200"/>
            <a:ext cx="5893500" cy="2921100"/>
          </a:xfrm>
          <a:prstGeom prst="rect">
            <a:avLst/>
          </a:prstGeom>
          <a:noFill/>
          <a:ln>
            <a:noFill/>
          </a:ln>
        </p:spPr>
        <p:txBody>
          <a:bodyPr spcFirstLastPara="1" wrap="square" lIns="121900" tIns="60925" rIns="121900" bIns="60925" anchor="b" anchorCtr="0">
            <a:normAutofit/>
          </a:bodyPr>
          <a:lstStyle>
            <a:lvl1pPr lvl="0" algn="l">
              <a:lnSpc>
                <a:spcPct val="55000"/>
              </a:lnSpc>
              <a:spcBef>
                <a:spcPts val="0"/>
              </a:spcBef>
              <a:spcAft>
                <a:spcPts val="0"/>
              </a:spcAft>
              <a:buClr>
                <a:schemeClr val="dk2"/>
              </a:buClr>
              <a:buSzPts val="7200"/>
              <a:buFont typeface="JasmineUPC"/>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g3fb3b8d235b_0_582"/>
          <p:cNvSpPr txBox="1">
            <a:spLocks noGrp="1"/>
          </p:cNvSpPr>
          <p:nvPr>
            <p:ph type="subTitle" idx="1"/>
          </p:nvPr>
        </p:nvSpPr>
        <p:spPr>
          <a:xfrm>
            <a:off x="699659" y="4902455"/>
            <a:ext cx="4898100" cy="1243500"/>
          </a:xfrm>
          <a:prstGeom prst="rect">
            <a:avLst/>
          </a:prstGeom>
          <a:noFill/>
          <a:ln>
            <a:noFill/>
          </a:ln>
        </p:spPr>
        <p:txBody>
          <a:bodyPr spcFirstLastPara="1" wrap="square" lIns="121900" tIns="60925" rIns="121900" bIns="60925" anchor="t" anchorCtr="0">
            <a:normAutofit/>
          </a:bodyPr>
          <a:lstStyle>
            <a:lvl1pPr lvl="0" algn="l">
              <a:lnSpc>
                <a:spcPct val="120000"/>
              </a:lnSpc>
              <a:spcBef>
                <a:spcPts val="0"/>
              </a:spcBef>
              <a:spcAft>
                <a:spcPts val="0"/>
              </a:spcAft>
              <a:buClr>
                <a:schemeClr val="dk2"/>
              </a:buClr>
              <a:buSzPts val="1600"/>
              <a:buNone/>
              <a:defRPr sz="1600" cap="none"/>
            </a:lvl1pPr>
            <a:lvl2pPr lvl="1" algn="l">
              <a:lnSpc>
                <a:spcPct val="120000"/>
              </a:lnSpc>
              <a:spcBef>
                <a:spcPts val="500"/>
              </a:spcBef>
              <a:spcAft>
                <a:spcPts val="0"/>
              </a:spcAft>
              <a:buClr>
                <a:schemeClr val="dk2"/>
              </a:buClr>
              <a:buSzPts val="2400"/>
              <a:buChar char="•"/>
              <a:defRPr/>
            </a:lvl2pPr>
            <a:lvl3pPr lvl="2" algn="l">
              <a:lnSpc>
                <a:spcPct val="120000"/>
              </a:lnSpc>
              <a:spcBef>
                <a:spcPts val="500"/>
              </a:spcBef>
              <a:spcAft>
                <a:spcPts val="0"/>
              </a:spcAft>
              <a:buClr>
                <a:schemeClr val="dk2"/>
              </a:buClr>
              <a:buSzPts val="2400"/>
              <a:buChar char="•"/>
              <a:defRPr/>
            </a:lvl3pPr>
            <a:lvl4pPr lvl="3" algn="l">
              <a:lnSpc>
                <a:spcPct val="120000"/>
              </a:lnSpc>
              <a:spcBef>
                <a:spcPts val="500"/>
              </a:spcBef>
              <a:spcAft>
                <a:spcPts val="0"/>
              </a:spcAft>
              <a:buClr>
                <a:schemeClr val="dk2"/>
              </a:buClr>
              <a:buSzPts val="2400"/>
              <a:buChar char="•"/>
              <a:defRPr/>
            </a:lvl4pPr>
            <a:lvl5pPr lvl="4" algn="l">
              <a:lnSpc>
                <a:spcPct val="120000"/>
              </a:lnSpc>
              <a:spcBef>
                <a:spcPts val="500"/>
              </a:spcBef>
              <a:spcAft>
                <a:spcPts val="0"/>
              </a:spcAft>
              <a:buClr>
                <a:schemeClr val="dk2"/>
              </a:buClr>
              <a:buSzPts val="2400"/>
              <a:buChar char="•"/>
              <a:defRPr/>
            </a:lvl5pPr>
            <a:lvl6pPr lvl="5" algn="l">
              <a:lnSpc>
                <a:spcPct val="90000"/>
              </a:lnSpc>
              <a:spcBef>
                <a:spcPts val="500"/>
              </a:spcBef>
              <a:spcAft>
                <a:spcPts val="0"/>
              </a:spcAft>
              <a:buClr>
                <a:schemeClr val="dk1"/>
              </a:buClr>
              <a:buSzPts val="2400"/>
              <a:buChar char="•"/>
              <a:defRPr/>
            </a:lvl6pPr>
            <a:lvl7pPr lvl="6" algn="l">
              <a:lnSpc>
                <a:spcPct val="90000"/>
              </a:lnSpc>
              <a:spcBef>
                <a:spcPts val="500"/>
              </a:spcBef>
              <a:spcAft>
                <a:spcPts val="0"/>
              </a:spcAft>
              <a:buClr>
                <a:schemeClr val="dk1"/>
              </a:buClr>
              <a:buSzPts val="2400"/>
              <a:buChar char="•"/>
              <a:defRPr/>
            </a:lvl7pPr>
            <a:lvl8pPr lvl="7" algn="l">
              <a:lnSpc>
                <a:spcPct val="90000"/>
              </a:lnSpc>
              <a:spcBef>
                <a:spcPts val="500"/>
              </a:spcBef>
              <a:spcAft>
                <a:spcPts val="0"/>
              </a:spcAft>
              <a:buClr>
                <a:schemeClr val="dk1"/>
              </a:buClr>
              <a:buSzPts val="2400"/>
              <a:buChar char="•"/>
              <a:defRPr/>
            </a:lvl8pPr>
            <a:lvl9pPr lvl="8" algn="l">
              <a:lnSpc>
                <a:spcPct val="90000"/>
              </a:lnSpc>
              <a:spcBef>
                <a:spcPts val="500"/>
              </a:spcBef>
              <a:spcAft>
                <a:spcPts val="0"/>
              </a:spcAft>
              <a:buClr>
                <a:schemeClr val="dk1"/>
              </a:buClr>
              <a:buSzPts val="2400"/>
              <a:buChar char="•"/>
              <a:defRPr/>
            </a:lvl9pPr>
          </a:lstStyle>
          <a:p>
            <a:endParaRPr/>
          </a:p>
        </p:txBody>
      </p:sp>
      <p:sp>
        <p:nvSpPr>
          <p:cNvPr id="152" name="Google Shape;152;g3fb3b8d235b_0_582"/>
          <p:cNvSpPr txBox="1">
            <a:spLocks noGrp="1"/>
          </p:cNvSpPr>
          <p:nvPr>
            <p:ph type="ftr" idx="11"/>
          </p:nvPr>
        </p:nvSpPr>
        <p:spPr>
          <a:xfrm>
            <a:off x="700791" y="251848"/>
            <a:ext cx="32568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g3fb3b8d235b_0_582"/>
          <p:cNvSpPr txBox="1">
            <a:spLocks noGrp="1"/>
          </p:cNvSpPr>
          <p:nvPr>
            <p:ph type="dt" idx="10"/>
          </p:nvPr>
        </p:nvSpPr>
        <p:spPr>
          <a:xfrm>
            <a:off x="700791" y="6341920"/>
            <a:ext cx="18063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g3fb3b8d235b_0_582"/>
          <p:cNvSpPr txBox="1">
            <a:spLocks noGrp="1"/>
          </p:cNvSpPr>
          <p:nvPr>
            <p:ph type="sldNum" idx="12"/>
          </p:nvPr>
        </p:nvSpPr>
        <p:spPr>
          <a:xfrm>
            <a:off x="11515104" y="6356351"/>
            <a:ext cx="4920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grpSp>
        <p:nvGrpSpPr>
          <p:cNvPr id="155" name="Google Shape;155;g3fb3b8d235b_0_582"/>
          <p:cNvGrpSpPr/>
          <p:nvPr/>
        </p:nvGrpSpPr>
        <p:grpSpPr>
          <a:xfrm>
            <a:off x="7926738" y="4391441"/>
            <a:ext cx="2845111" cy="2628928"/>
            <a:chOff x="8168178" y="4475619"/>
            <a:chExt cx="2451625" cy="2265341"/>
          </a:xfrm>
        </p:grpSpPr>
        <p:sp>
          <p:nvSpPr>
            <p:cNvPr id="156" name="Google Shape;156;g3fb3b8d235b_0_582"/>
            <p:cNvSpPr/>
            <p:nvPr/>
          </p:nvSpPr>
          <p:spPr>
            <a:xfrm rot="-9724873" flipH="1">
              <a:off x="8386065" y="4743546"/>
              <a:ext cx="2015853" cy="1729486"/>
            </a:xfrm>
            <a:custGeom>
              <a:avLst/>
              <a:gdLst/>
              <a:ahLst/>
              <a:cxnLst/>
              <a:rect l="l" t="t" r="r" b="b"/>
              <a:pathLst>
                <a:path w="4594182" h="3557030" extrusionOk="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rgbClr val="E4C17B"/>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nvGrpSpPr>
            <p:cNvPr id="157" name="Google Shape;157;g3fb3b8d235b_0_582"/>
            <p:cNvGrpSpPr/>
            <p:nvPr/>
          </p:nvGrpSpPr>
          <p:grpSpPr>
            <a:xfrm flipH="1">
              <a:off x="9013245" y="5202772"/>
              <a:ext cx="753700" cy="404076"/>
              <a:chOff x="5447388" y="3100610"/>
              <a:chExt cx="1500797" cy="804612"/>
            </a:xfrm>
          </p:grpSpPr>
          <p:sp>
            <p:nvSpPr>
              <p:cNvPr id="158" name="Google Shape;158;g3fb3b8d235b_0_582"/>
              <p:cNvSpPr/>
              <p:nvPr/>
            </p:nvSpPr>
            <p:spPr>
              <a:xfrm>
                <a:off x="5447388" y="3266522"/>
                <a:ext cx="541200" cy="638700"/>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59" name="Google Shape;159;g3fb3b8d235b_0_582"/>
              <p:cNvSpPr/>
              <p:nvPr/>
            </p:nvSpPr>
            <p:spPr>
              <a:xfrm>
                <a:off x="5648906" y="3266522"/>
                <a:ext cx="325836" cy="289179"/>
              </a:xfrm>
              <a:custGeom>
                <a:avLst/>
                <a:gdLst/>
                <a:ahLst/>
                <a:cxnLst/>
                <a:rect l="l" t="t" r="r" b="b"/>
                <a:pathLst>
                  <a:path w="325836" h="289179" extrusionOk="0">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60" name="Google Shape;160;g3fb3b8d235b_0_582"/>
              <p:cNvSpPr/>
              <p:nvPr/>
            </p:nvSpPr>
            <p:spPr>
              <a:xfrm>
                <a:off x="6406985" y="3100610"/>
                <a:ext cx="541200" cy="638700"/>
              </a:xfrm>
              <a:prstGeom prst="ellipse">
                <a:avLst/>
              </a:prstGeom>
              <a:solidFill>
                <a:schemeClr val="lt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61" name="Google Shape;161;g3fb3b8d235b_0_582"/>
              <p:cNvSpPr/>
              <p:nvPr/>
            </p:nvSpPr>
            <p:spPr>
              <a:xfrm>
                <a:off x="6611291" y="3100610"/>
                <a:ext cx="325836" cy="289179"/>
              </a:xfrm>
              <a:custGeom>
                <a:avLst/>
                <a:gdLst/>
                <a:ahLst/>
                <a:cxnLst/>
                <a:rect l="l" t="t" r="r" b="b"/>
                <a:pathLst>
                  <a:path w="325836" h="289179" extrusionOk="0">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dk2"/>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sp>
            <p:nvSpPr>
              <p:cNvPr id="162" name="Google Shape;162;g3fb3b8d235b_0_582"/>
              <p:cNvSpPr/>
              <p:nvPr/>
            </p:nvSpPr>
            <p:spPr>
              <a:xfrm>
                <a:off x="6134392" y="3650520"/>
                <a:ext cx="202239" cy="91643"/>
              </a:xfrm>
              <a:custGeom>
                <a:avLst/>
                <a:gdLst/>
                <a:ahLst/>
                <a:cxnLst/>
                <a:rect l="l" t="t" r="r" b="b"/>
                <a:pathLst>
                  <a:path w="202239" h="91643" extrusionOk="0">
                    <a:moveTo>
                      <a:pt x="0" y="6914"/>
                    </a:moveTo>
                    <a:cubicBezTo>
                      <a:pt x="25926" y="61795"/>
                      <a:pt x="73464" y="92764"/>
                      <a:pt x="107170" y="91612"/>
                    </a:cubicBezTo>
                    <a:cubicBezTo>
                      <a:pt x="140876" y="90460"/>
                      <a:pt x="196335" y="69070"/>
                      <a:pt x="202239" y="0"/>
                    </a:cubicBezTo>
                  </a:path>
                </a:pathLst>
              </a:custGeom>
              <a:noFill/>
              <a:ln w="71975" cap="rnd" cmpd="sng">
                <a:solidFill>
                  <a:schemeClr val="dk2"/>
                </a:solidFill>
                <a:prstDash val="solid"/>
                <a:miter lim="8000"/>
                <a:headEnd type="none" w="sm" len="sm"/>
                <a:tailEnd type="none" w="sm" len="sm"/>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00">
                  <a:solidFill>
                    <a:schemeClr val="lt1"/>
                  </a:solidFill>
                  <a:latin typeface="Raleway"/>
                  <a:ea typeface="Raleway"/>
                  <a:cs typeface="Raleway"/>
                  <a:sym typeface="Raleway"/>
                </a:endParaRPr>
              </a:p>
            </p:txBody>
          </p:sp>
        </p:grpSp>
      </p:grpSp>
    </p:spTree>
    <p:extLst>
      <p:ext uri="{BB962C8B-B14F-4D97-AF65-F5344CB8AC3E}">
        <p14:creationId xmlns:p14="http://schemas.microsoft.com/office/powerpoint/2010/main" val="664348878"/>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Picture 7">
  <p:cSld name="Content with Picture 7">
    <p:spTree>
      <p:nvGrpSpPr>
        <p:cNvPr id="1" name="Shape 163"/>
        <p:cNvGrpSpPr/>
        <p:nvPr/>
      </p:nvGrpSpPr>
      <p:grpSpPr>
        <a:xfrm>
          <a:off x="0" y="0"/>
          <a:ext cx="0" cy="0"/>
          <a:chOff x="0" y="0"/>
          <a:chExt cx="0" cy="0"/>
        </a:xfrm>
      </p:grpSpPr>
      <p:sp>
        <p:nvSpPr>
          <p:cNvPr id="164" name="Google Shape;164;g3fb3b8d235b_0_605"/>
          <p:cNvSpPr txBox="1">
            <a:spLocks noGrp="1"/>
          </p:cNvSpPr>
          <p:nvPr>
            <p:ph type="title"/>
          </p:nvPr>
        </p:nvSpPr>
        <p:spPr>
          <a:xfrm>
            <a:off x="704088" y="345440"/>
            <a:ext cx="6472500" cy="1133100"/>
          </a:xfrm>
          <a:prstGeom prst="rect">
            <a:avLst/>
          </a:prstGeom>
          <a:noFill/>
          <a:ln>
            <a:noFill/>
          </a:ln>
        </p:spPr>
        <p:txBody>
          <a:bodyPr spcFirstLastPara="1" wrap="square" lIns="121900" tIns="60925" rIns="121900" bIns="60925" anchor="b" anchorCtr="0">
            <a:normAutofit/>
          </a:bodyPr>
          <a:lstStyle>
            <a:lvl1pPr lvl="0" algn="l">
              <a:lnSpc>
                <a:spcPct val="55000"/>
              </a:lnSpc>
              <a:spcBef>
                <a:spcPts val="0"/>
              </a:spcBef>
              <a:spcAft>
                <a:spcPts val="0"/>
              </a:spcAft>
              <a:buClr>
                <a:schemeClr val="dk2"/>
              </a:buClr>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5" name="Google Shape;165;g3fb3b8d235b_0_605"/>
          <p:cNvSpPr txBox="1">
            <a:spLocks noGrp="1"/>
          </p:cNvSpPr>
          <p:nvPr>
            <p:ph type="body" idx="1"/>
          </p:nvPr>
        </p:nvSpPr>
        <p:spPr>
          <a:xfrm>
            <a:off x="704089" y="1494301"/>
            <a:ext cx="6472500" cy="4601700"/>
          </a:xfrm>
          <a:prstGeom prst="rect">
            <a:avLst/>
          </a:prstGeom>
          <a:noFill/>
          <a:ln>
            <a:noFill/>
          </a:ln>
        </p:spPr>
        <p:txBody>
          <a:bodyPr spcFirstLastPara="1" wrap="square" lIns="121900" tIns="60925" rIns="121900" bIns="60925" anchor="t" anchorCtr="0">
            <a:normAutofit/>
          </a:bodyPr>
          <a:lstStyle>
            <a:lvl1pPr marL="457200" lvl="0" indent="-381000" algn="l">
              <a:lnSpc>
                <a:spcPct val="120000"/>
              </a:lnSpc>
              <a:spcBef>
                <a:spcPts val="1000"/>
              </a:spcBef>
              <a:spcAft>
                <a:spcPts val="0"/>
              </a:spcAft>
              <a:buClr>
                <a:schemeClr val="dk2"/>
              </a:buClr>
              <a:buSzPts val="2400"/>
              <a:buChar char="•"/>
              <a:defRPr/>
            </a:lvl1pPr>
            <a:lvl2pPr marL="914400" lvl="1" indent="-381000" algn="l">
              <a:lnSpc>
                <a:spcPct val="120000"/>
              </a:lnSpc>
              <a:spcBef>
                <a:spcPts val="500"/>
              </a:spcBef>
              <a:spcAft>
                <a:spcPts val="0"/>
              </a:spcAft>
              <a:buClr>
                <a:schemeClr val="dk2"/>
              </a:buClr>
              <a:buSzPts val="2400"/>
              <a:buChar char="•"/>
              <a:defRPr/>
            </a:lvl2pPr>
            <a:lvl3pPr marL="1371600" lvl="2" indent="-381000" algn="l">
              <a:lnSpc>
                <a:spcPct val="120000"/>
              </a:lnSpc>
              <a:spcBef>
                <a:spcPts val="500"/>
              </a:spcBef>
              <a:spcAft>
                <a:spcPts val="0"/>
              </a:spcAft>
              <a:buClr>
                <a:schemeClr val="dk2"/>
              </a:buClr>
              <a:buSzPts val="2400"/>
              <a:buChar char="•"/>
              <a:defRPr/>
            </a:lvl3pPr>
            <a:lvl4pPr marL="1828800" lvl="3" indent="-381000" algn="l">
              <a:lnSpc>
                <a:spcPct val="120000"/>
              </a:lnSpc>
              <a:spcBef>
                <a:spcPts val="500"/>
              </a:spcBef>
              <a:spcAft>
                <a:spcPts val="0"/>
              </a:spcAft>
              <a:buClr>
                <a:schemeClr val="dk2"/>
              </a:buClr>
              <a:buSzPts val="2400"/>
              <a:buChar char="•"/>
              <a:defRPr/>
            </a:lvl4pPr>
            <a:lvl5pPr marL="2286000" lvl="4" indent="-381000" algn="l">
              <a:lnSpc>
                <a:spcPct val="120000"/>
              </a:lnSpc>
              <a:spcBef>
                <a:spcPts val="500"/>
              </a:spcBef>
              <a:spcAft>
                <a:spcPts val="0"/>
              </a:spcAft>
              <a:buClr>
                <a:schemeClr val="dk2"/>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166" name="Google Shape;166;g3fb3b8d235b_0_605"/>
          <p:cNvSpPr txBox="1">
            <a:spLocks noGrp="1"/>
          </p:cNvSpPr>
          <p:nvPr>
            <p:ph type="ftr" idx="11"/>
          </p:nvPr>
        </p:nvSpPr>
        <p:spPr>
          <a:xfrm>
            <a:off x="704089" y="6356351"/>
            <a:ext cx="3242700" cy="365100"/>
          </a:xfrm>
          <a:prstGeom prst="rect">
            <a:avLst/>
          </a:prstGeom>
          <a:noFill/>
          <a:ln>
            <a:noFill/>
          </a:ln>
        </p:spPr>
        <p:txBody>
          <a:bodyPr spcFirstLastPara="1" wrap="square" lIns="121900" tIns="60925" rIns="121900" bIns="609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g3fb3b8d235b_0_605"/>
          <p:cNvSpPr txBox="1">
            <a:spLocks noGrp="1"/>
          </p:cNvSpPr>
          <p:nvPr>
            <p:ph type="dt" idx="10"/>
          </p:nvPr>
        </p:nvSpPr>
        <p:spPr>
          <a:xfrm>
            <a:off x="4740976" y="6356351"/>
            <a:ext cx="1801200" cy="365100"/>
          </a:xfrm>
          <a:prstGeom prst="rect">
            <a:avLst/>
          </a:prstGeom>
          <a:noFill/>
          <a:ln>
            <a:noFill/>
          </a:ln>
        </p:spPr>
        <p:txBody>
          <a:bodyPr spcFirstLastPara="1" wrap="square" lIns="121900" tIns="60925" rIns="121900" bIns="60925"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g3fb3b8d235b_0_605"/>
          <p:cNvSpPr txBox="1">
            <a:spLocks noGrp="1"/>
          </p:cNvSpPr>
          <p:nvPr>
            <p:ph type="sldNum" idx="12"/>
          </p:nvPr>
        </p:nvSpPr>
        <p:spPr>
          <a:xfrm>
            <a:off x="6644241" y="6356351"/>
            <a:ext cx="547200" cy="365100"/>
          </a:xfrm>
          <a:prstGeom prst="rect">
            <a:avLst/>
          </a:prstGeom>
          <a:noFill/>
          <a:ln>
            <a:noFill/>
          </a:ln>
        </p:spPr>
        <p:txBody>
          <a:bodyPr spcFirstLastPara="1" wrap="square" lIns="121900" tIns="60925" rIns="121900" bIns="6092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36605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F9797-0C53-A3F2-BF8E-2962845065D6}"/>
              </a:ext>
            </a:extLst>
          </p:cNvPr>
          <p:cNvSpPr>
            <a:spLocks noGrp="1"/>
          </p:cNvSpPr>
          <p:nvPr>
            <p:ph type="title"/>
          </p:nvPr>
        </p:nvSpPr>
        <p:spPr>
          <a:xfrm>
            <a:off x="838200" y="1708153"/>
            <a:ext cx="10515600" cy="1325563"/>
          </a:xfrm>
          <a:prstGeom prst="rect">
            <a:avLst/>
          </a:prstGeom>
        </p:spPr>
        <p:txBody>
          <a:bodyPr/>
          <a:lstStyle>
            <a:lvl1pPr>
              <a:defRPr b="1" i="0">
                <a:latin typeface="Source Serif Pro" panose="02040603050405020204" pitchFamily="18" charset="0"/>
                <a:ea typeface="Source Serif Pro" panose="02040603050405020204" pitchFamily="18" charset="0"/>
              </a:defRPr>
            </a:lvl1pPr>
          </a:lstStyle>
          <a:p>
            <a:r>
              <a:rPr lang="en-US"/>
              <a:t>Click to edit Master title style</a:t>
            </a:r>
          </a:p>
        </p:txBody>
      </p:sp>
      <p:pic>
        <p:nvPicPr>
          <p:cNvPr id="6" name="Picture 5">
            <a:extLst>
              <a:ext uri="{FF2B5EF4-FFF2-40B4-BE49-F238E27FC236}">
                <a16:creationId xmlns:a16="http://schemas.microsoft.com/office/drawing/2014/main" id="{848A8080-D0A1-B08C-DEEE-6E4AECB4A9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1037" y="5435697"/>
            <a:ext cx="1388188" cy="829056"/>
          </a:xfrm>
          <a:prstGeom prst="rect">
            <a:avLst/>
          </a:prstGeom>
        </p:spPr>
      </p:pic>
    </p:spTree>
    <p:extLst>
      <p:ext uri="{BB962C8B-B14F-4D97-AF65-F5344CB8AC3E}">
        <p14:creationId xmlns:p14="http://schemas.microsoft.com/office/powerpoint/2010/main" val="3146697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FA7F-7A44-2DC2-2A58-E6D05535F9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5F5203-641A-7F62-4C7B-21EBDE608503}"/>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2F1CC0-E3ED-F21F-BAA6-75E6272050D8}"/>
              </a:ext>
            </a:extLst>
          </p:cNvPr>
          <p:cNvSpPr>
            <a:spLocks noGrp="1"/>
          </p:cNvSpPr>
          <p:nvPr>
            <p:ph type="dt" sz="half" idx="10"/>
          </p:nvPr>
        </p:nvSpPr>
        <p:spPr/>
        <p:txBody>
          <a:bodyPr/>
          <a:lstStyle/>
          <a:p>
            <a:fld id="{9B92A742-1563-4720-B476-D51300324DCD}" type="datetimeFigureOut">
              <a:rPr lang="en-US" smtClean="0"/>
              <a:t>9/29/2026</a:t>
            </a:fld>
            <a:endParaRPr lang="en-US"/>
          </a:p>
        </p:txBody>
      </p:sp>
      <p:sp>
        <p:nvSpPr>
          <p:cNvPr id="5" name="Footer Placeholder 4">
            <a:extLst>
              <a:ext uri="{FF2B5EF4-FFF2-40B4-BE49-F238E27FC236}">
                <a16:creationId xmlns:a16="http://schemas.microsoft.com/office/drawing/2014/main" id="{4DAA4769-52CC-719C-6159-04B9E0E42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45254-9B7D-8317-F57D-6E596936CDB2}"/>
              </a:ext>
            </a:extLst>
          </p:cNvPr>
          <p:cNvSpPr>
            <a:spLocks noGrp="1"/>
          </p:cNvSpPr>
          <p:nvPr>
            <p:ph type="sldNum" sz="quarter" idx="12"/>
          </p:nvPr>
        </p:nvSpPr>
        <p:spPr/>
        <p:txBody>
          <a:bodyPr/>
          <a:lstStyle/>
          <a:p>
            <a:fld id="{7FF47CE3-4F99-48D8-B248-1A10A07BF70C}" type="slidenum">
              <a:rPr lang="en-US" smtClean="0"/>
              <a:t>‹#›</a:t>
            </a:fld>
            <a:endParaRPr lang="en-US"/>
          </a:p>
        </p:txBody>
      </p:sp>
    </p:spTree>
    <p:extLst>
      <p:ext uri="{BB962C8B-B14F-4D97-AF65-F5344CB8AC3E}">
        <p14:creationId xmlns:p14="http://schemas.microsoft.com/office/powerpoint/2010/main" val="2635978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2319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7429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10775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5836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16977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39942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605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67385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54622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644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00750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30"/>
            <a:ext cx="10515600" cy="861775"/>
          </a:xfrm>
          <a:prstGeom prst="rect">
            <a:avLst/>
          </a:prstGeom>
        </p:spPr>
        <p:txBody>
          <a:bodyPr>
            <a:spAutoFit/>
          </a:bodyPr>
          <a:lstStyle>
            <a:lvl1pPr algn="ctr">
              <a:lnSpc>
                <a:spcPct val="100000"/>
              </a:lnSpc>
              <a:defRPr sz="4800" b="1">
                <a:solidFill>
                  <a:srgbClr val="176362"/>
                </a:solidFill>
                <a:latin typeface="Source Serif Pro" panose="02040603050405020204" pitchFamily="18" charset="0"/>
                <a:ea typeface="Source Serif Pro" panose="02040603050405020204" pitchFamily="18"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825625"/>
            <a:ext cx="10515600" cy="4351339"/>
          </a:xfrm>
          <a:prstGeom prst="rect">
            <a:avLst/>
          </a:prstGeom>
        </p:spPr>
        <p:txBody>
          <a:bodyPr/>
          <a:lstStyle>
            <a:lvl1pPr>
              <a:defRPr sz="2400" b="0" i="0">
                <a:latin typeface="Source Sans Pro" panose="020B0503030403020204" pitchFamily="34" charset="0"/>
                <a:ea typeface="Source Sans Pro" panose="020B0503030403020204" pitchFamily="34" charset="0"/>
                <a:cs typeface="Arial" panose="020B0604020202020204" pitchFamily="34" charset="0"/>
              </a:defRPr>
            </a:lvl1pPr>
            <a:lvl2pPr>
              <a:defRPr sz="2400" b="0" i="0">
                <a:latin typeface="Source Sans Pro" panose="020B0503030403020204" pitchFamily="34" charset="0"/>
                <a:ea typeface="Source Sans Pro" panose="020B0503030403020204" pitchFamily="34" charset="0"/>
                <a:cs typeface="Arial" panose="020B0604020202020204" pitchFamily="34" charset="0"/>
              </a:defRPr>
            </a:lvl2pPr>
            <a:lvl3pPr>
              <a:defRPr sz="2400" b="0" i="0">
                <a:latin typeface="Source Sans Pro" panose="020B0503030403020204" pitchFamily="34" charset="0"/>
                <a:ea typeface="Source Sans Pro" panose="020B0503030403020204" pitchFamily="34" charset="0"/>
                <a:cs typeface="Arial" panose="020B0604020202020204" pitchFamily="34" charset="0"/>
              </a:defRPr>
            </a:lvl3pPr>
            <a:lvl4pPr>
              <a:defRPr sz="2400" b="0" i="0">
                <a:latin typeface="Source Sans Pro" panose="020B0503030403020204" pitchFamily="34" charset="0"/>
                <a:ea typeface="Source Sans Pro" panose="020B0503030403020204" pitchFamily="34" charset="0"/>
                <a:cs typeface="Arial" panose="020B0604020202020204" pitchFamily="34" charset="0"/>
              </a:defRPr>
            </a:lvl4pPr>
            <a:lvl5pPr>
              <a:defRPr sz="2400" b="0" i="0">
                <a:latin typeface="Source Sans Pro" panose="020B0503030403020204" pitchFamily="34" charset="0"/>
                <a:ea typeface="Source Sans Pro" panose="020B0503030403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67960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38072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292306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782122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19782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508439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982744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280873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765046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59069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615857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293655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8538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theme" Target="../theme/theme4.xml"/><Relationship Id="rId1" Type="http://schemas.openxmlformats.org/officeDocument/2006/relationships/slideLayout" Target="../slideLayouts/slideLayout32.xml"/><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5871432"/>
      </p:ext>
    </p:extLst>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8456350"/>
      </p:ext>
    </p:extLst>
  </p:cSld>
  <p:clrMap bg1="lt1" tx1="dk1" bg2="lt2" tx2="dk2" accent1="accent1" accent2="accent2" accent3="accent3" accent4="accent4" accent5="accent5" accent6="accent6" hlink="hlink" folHlink="folHlink"/>
  <p:sldLayoutIdLst>
    <p:sldLayoutId id="2147483733" r:id="rId1"/>
    <p:sldLayoutId id="2147483734" r:id="rId2"/>
  </p:sldLayoutIdLst>
  <p:hf sldNum="0" hdr="0" ftr="0"/>
  <p:txStyles>
    <p:titleStyle>
      <a:lvl1pPr algn="ctr" defTabSz="1219108" rtl="0" eaLnBrk="1" latinLnBrk="0" hangingPunct="1">
        <a:lnSpc>
          <a:spcPct val="90000"/>
        </a:lnSpc>
        <a:spcBef>
          <a:spcPct val="0"/>
        </a:spcBef>
        <a:buNone/>
        <a:defRPr sz="5867" b="1" i="0" kern="1200">
          <a:solidFill>
            <a:schemeClr val="bg1"/>
          </a:solidFill>
          <a:latin typeface="Source Serif Pro" panose="02040603050405020204" pitchFamily="18" charset="0"/>
          <a:ea typeface="Source Serif Pro" panose="02040603050405020204" pitchFamily="18" charset="0"/>
          <a:cs typeface="+mj-cs"/>
        </a:defRPr>
      </a:lvl1pPr>
    </p:titleStyle>
    <p:bodyStyle>
      <a:lvl1pPr marL="304778" indent="-304778" algn="l" defTabSz="1219108"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32" indent="-304778" algn="l" defTabSz="1219108"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885" indent="-304778" algn="l" defTabSz="1219108"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440"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2995"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548"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104"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658"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212"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08" rtl="0" eaLnBrk="1" latinLnBrk="0" hangingPunct="1">
        <a:defRPr sz="2400" kern="1200">
          <a:solidFill>
            <a:schemeClr val="tx1"/>
          </a:solidFill>
          <a:latin typeface="+mn-lt"/>
          <a:ea typeface="+mn-ea"/>
          <a:cs typeface="+mn-cs"/>
        </a:defRPr>
      </a:lvl1pPr>
      <a:lvl2pPr marL="609555" algn="l" defTabSz="1219108" rtl="0" eaLnBrk="1" latinLnBrk="0" hangingPunct="1">
        <a:defRPr sz="2400" kern="1200">
          <a:solidFill>
            <a:schemeClr val="tx1"/>
          </a:solidFill>
          <a:latin typeface="+mn-lt"/>
          <a:ea typeface="+mn-ea"/>
          <a:cs typeface="+mn-cs"/>
        </a:defRPr>
      </a:lvl2pPr>
      <a:lvl3pPr marL="1219108" algn="l" defTabSz="1219108" rtl="0" eaLnBrk="1" latinLnBrk="0" hangingPunct="1">
        <a:defRPr sz="2400" kern="1200">
          <a:solidFill>
            <a:schemeClr val="tx1"/>
          </a:solidFill>
          <a:latin typeface="+mn-lt"/>
          <a:ea typeface="+mn-ea"/>
          <a:cs typeface="+mn-cs"/>
        </a:defRPr>
      </a:lvl3pPr>
      <a:lvl4pPr marL="1828664" algn="l" defTabSz="1219108" rtl="0" eaLnBrk="1" latinLnBrk="0" hangingPunct="1">
        <a:defRPr sz="2400" kern="1200">
          <a:solidFill>
            <a:schemeClr val="tx1"/>
          </a:solidFill>
          <a:latin typeface="+mn-lt"/>
          <a:ea typeface="+mn-ea"/>
          <a:cs typeface="+mn-cs"/>
        </a:defRPr>
      </a:lvl4pPr>
      <a:lvl5pPr marL="2438218" algn="l" defTabSz="1219108" rtl="0" eaLnBrk="1" latinLnBrk="0" hangingPunct="1">
        <a:defRPr sz="2400" kern="1200">
          <a:solidFill>
            <a:schemeClr val="tx1"/>
          </a:solidFill>
          <a:latin typeface="+mn-lt"/>
          <a:ea typeface="+mn-ea"/>
          <a:cs typeface="+mn-cs"/>
        </a:defRPr>
      </a:lvl5pPr>
      <a:lvl6pPr marL="3047772" algn="l" defTabSz="1219108" rtl="0" eaLnBrk="1" latinLnBrk="0" hangingPunct="1">
        <a:defRPr sz="2400" kern="1200">
          <a:solidFill>
            <a:schemeClr val="tx1"/>
          </a:solidFill>
          <a:latin typeface="+mn-lt"/>
          <a:ea typeface="+mn-ea"/>
          <a:cs typeface="+mn-cs"/>
        </a:defRPr>
      </a:lvl6pPr>
      <a:lvl7pPr marL="3657325" algn="l" defTabSz="1219108" rtl="0" eaLnBrk="1" latinLnBrk="0" hangingPunct="1">
        <a:defRPr sz="2400" kern="1200">
          <a:solidFill>
            <a:schemeClr val="tx1"/>
          </a:solidFill>
          <a:latin typeface="+mn-lt"/>
          <a:ea typeface="+mn-ea"/>
          <a:cs typeface="+mn-cs"/>
        </a:defRPr>
      </a:lvl7pPr>
      <a:lvl8pPr marL="4266880" algn="l" defTabSz="1219108" rtl="0" eaLnBrk="1" latinLnBrk="0" hangingPunct="1">
        <a:defRPr sz="2400" kern="1200">
          <a:solidFill>
            <a:schemeClr val="tx1"/>
          </a:solidFill>
          <a:latin typeface="+mn-lt"/>
          <a:ea typeface="+mn-ea"/>
          <a:cs typeface="+mn-cs"/>
        </a:defRPr>
      </a:lvl8pPr>
      <a:lvl9pPr marL="4876435" algn="l" defTabSz="1219108"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8763661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3C9FE8-9797-B81D-E2A6-07F6F01D1888}"/>
              </a:ext>
            </a:extLst>
          </p:cNvPr>
          <p:cNvSpPr txBox="1"/>
          <p:nvPr userDrawn="1"/>
        </p:nvSpPr>
        <p:spPr>
          <a:xfrm>
            <a:off x="522514" y="6163946"/>
            <a:ext cx="1451872" cy="276999"/>
          </a:xfrm>
          <a:prstGeom prst="rect">
            <a:avLst/>
          </a:prstGeom>
          <a:noFill/>
        </p:spPr>
        <p:txBody>
          <a:bodyPr wrap="none" rtlCol="0">
            <a:spAutoFit/>
          </a:bodyPr>
          <a:lstStyle/>
          <a:p>
            <a:fld id="{85197D39-9A66-674A-B017-9DA2A5A95158}" type="datetime4">
              <a:rPr lang="en-US" sz="1200" smtClean="0">
                <a:solidFill>
                  <a:srgbClr val="176362"/>
                </a:solidFill>
                <a:latin typeface="Source Sans 3" panose="020B0303030403020204" pitchFamily="34" charset="0"/>
                <a:ea typeface="Source Sans Pro" panose="020B0503030403020204" pitchFamily="34" charset="0"/>
                <a:cs typeface="Arial" panose="020B0604020202020204" pitchFamily="34" charset="0"/>
              </a:rPr>
              <a:t>September 29, 2026</a:t>
            </a:fld>
            <a:endParaRPr lang="en-US" sz="1200">
              <a:solidFill>
                <a:srgbClr val="176362"/>
              </a:solidFill>
              <a:latin typeface="Source Sans 3" panose="020B0303030403020204" pitchFamily="34" charset="0"/>
              <a:ea typeface="Source Sans Pro" panose="020B0503030403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BBB4EF1-7B35-19C8-7951-89AAF5931AEE}"/>
              </a:ext>
            </a:extLst>
          </p:cNvPr>
          <p:cNvPicPr>
            <a:picLocks noChangeAspect="1"/>
          </p:cNvPicPr>
          <p:nvPr userDrawn="1"/>
        </p:nvPicPr>
        <p:blipFill>
          <a:blip r:embed="rId3"/>
          <a:stretch>
            <a:fillRect/>
          </a:stretch>
        </p:blipFill>
        <p:spPr>
          <a:xfrm>
            <a:off x="10786168" y="5871441"/>
            <a:ext cx="0" cy="0"/>
          </a:xfrm>
          <a:prstGeom prst="rect">
            <a:avLst/>
          </a:prstGeom>
        </p:spPr>
      </p:pic>
      <p:pic>
        <p:nvPicPr>
          <p:cNvPr id="11" name="Picture 10">
            <a:extLst>
              <a:ext uri="{FF2B5EF4-FFF2-40B4-BE49-F238E27FC236}">
                <a16:creationId xmlns:a16="http://schemas.microsoft.com/office/drawing/2014/main" id="{4EE78DB4-F5D5-8839-11AB-9A6341C9BF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53156" y="5880664"/>
            <a:ext cx="1020725" cy="609600"/>
          </a:xfrm>
          <a:prstGeom prst="rect">
            <a:avLst/>
          </a:prstGeom>
        </p:spPr>
      </p:pic>
    </p:spTree>
    <p:extLst>
      <p:ext uri="{BB962C8B-B14F-4D97-AF65-F5344CB8AC3E}">
        <p14:creationId xmlns:p14="http://schemas.microsoft.com/office/powerpoint/2010/main" val="2459922144"/>
      </p:ext>
    </p:extLst>
  </p:cSld>
  <p:clrMap bg1="lt1" tx1="dk1" bg2="lt2" tx2="dk2" accent1="accent1" accent2="accent2" accent3="accent3" accent4="accent4" accent5="accent5" accent6="accent6" hlink="hlink" folHlink="folHlink"/>
  <p:sldLayoutIdLst>
    <p:sldLayoutId id="2147483736" r:id="rId1"/>
  </p:sldLayoutIdLst>
  <p:hf sldNum="0" hdr="0" ftr="0"/>
  <p:txStyles>
    <p:titleStyle>
      <a:lvl1pPr algn="l" defTabSz="1219108"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78" indent="-304778" algn="l" defTabSz="1219108"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32" indent="-304778" algn="l" defTabSz="1219108"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885" indent="-304778" algn="l" defTabSz="1219108"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440"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2995"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548"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104"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658"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212" indent="-304778" algn="l" defTabSz="121910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08" rtl="0" eaLnBrk="1" latinLnBrk="0" hangingPunct="1">
        <a:defRPr sz="2400" kern="1200">
          <a:solidFill>
            <a:schemeClr val="tx1"/>
          </a:solidFill>
          <a:latin typeface="+mn-lt"/>
          <a:ea typeface="+mn-ea"/>
          <a:cs typeface="+mn-cs"/>
        </a:defRPr>
      </a:lvl1pPr>
      <a:lvl2pPr marL="609555" algn="l" defTabSz="1219108" rtl="0" eaLnBrk="1" latinLnBrk="0" hangingPunct="1">
        <a:defRPr sz="2400" kern="1200">
          <a:solidFill>
            <a:schemeClr val="tx1"/>
          </a:solidFill>
          <a:latin typeface="+mn-lt"/>
          <a:ea typeface="+mn-ea"/>
          <a:cs typeface="+mn-cs"/>
        </a:defRPr>
      </a:lvl2pPr>
      <a:lvl3pPr marL="1219108" algn="l" defTabSz="1219108" rtl="0" eaLnBrk="1" latinLnBrk="0" hangingPunct="1">
        <a:defRPr sz="2400" kern="1200">
          <a:solidFill>
            <a:schemeClr val="tx1"/>
          </a:solidFill>
          <a:latin typeface="+mn-lt"/>
          <a:ea typeface="+mn-ea"/>
          <a:cs typeface="+mn-cs"/>
        </a:defRPr>
      </a:lvl3pPr>
      <a:lvl4pPr marL="1828664" algn="l" defTabSz="1219108" rtl="0" eaLnBrk="1" latinLnBrk="0" hangingPunct="1">
        <a:defRPr sz="2400" kern="1200">
          <a:solidFill>
            <a:schemeClr val="tx1"/>
          </a:solidFill>
          <a:latin typeface="+mn-lt"/>
          <a:ea typeface="+mn-ea"/>
          <a:cs typeface="+mn-cs"/>
        </a:defRPr>
      </a:lvl4pPr>
      <a:lvl5pPr marL="2438218" algn="l" defTabSz="1219108" rtl="0" eaLnBrk="1" latinLnBrk="0" hangingPunct="1">
        <a:defRPr sz="2400" kern="1200">
          <a:solidFill>
            <a:schemeClr val="tx1"/>
          </a:solidFill>
          <a:latin typeface="+mn-lt"/>
          <a:ea typeface="+mn-ea"/>
          <a:cs typeface="+mn-cs"/>
        </a:defRPr>
      </a:lvl5pPr>
      <a:lvl6pPr marL="3047772" algn="l" defTabSz="1219108" rtl="0" eaLnBrk="1" latinLnBrk="0" hangingPunct="1">
        <a:defRPr sz="2400" kern="1200">
          <a:solidFill>
            <a:schemeClr val="tx1"/>
          </a:solidFill>
          <a:latin typeface="+mn-lt"/>
          <a:ea typeface="+mn-ea"/>
          <a:cs typeface="+mn-cs"/>
        </a:defRPr>
      </a:lvl6pPr>
      <a:lvl7pPr marL="3657325" algn="l" defTabSz="1219108" rtl="0" eaLnBrk="1" latinLnBrk="0" hangingPunct="1">
        <a:defRPr sz="2400" kern="1200">
          <a:solidFill>
            <a:schemeClr val="tx1"/>
          </a:solidFill>
          <a:latin typeface="+mn-lt"/>
          <a:ea typeface="+mn-ea"/>
          <a:cs typeface="+mn-cs"/>
        </a:defRPr>
      </a:lvl7pPr>
      <a:lvl8pPr marL="4266880" algn="l" defTabSz="1219108" rtl="0" eaLnBrk="1" latinLnBrk="0" hangingPunct="1">
        <a:defRPr sz="2400" kern="1200">
          <a:solidFill>
            <a:schemeClr val="tx1"/>
          </a:solidFill>
          <a:latin typeface="+mn-lt"/>
          <a:ea typeface="+mn-ea"/>
          <a:cs typeface="+mn-cs"/>
        </a:defRPr>
      </a:lvl8pPr>
      <a:lvl9pPr marL="4876435" algn="l" defTabSz="1219108"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81931372"/>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7.xml"/><Relationship Id="rId5" Type="http://schemas.openxmlformats.org/officeDocument/2006/relationships/image" Target="../media/image12.jpe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7.xml"/><Relationship Id="rId5" Type="http://schemas.openxmlformats.org/officeDocument/2006/relationships/image" Target="../media/image14.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14.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39.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3" Type="http://schemas.openxmlformats.org/officeDocument/2006/relationships/hyperlink" Target="https://www.wmata.com/pay/smart-trip/smart-trip-app.html" TargetMode="External"/><Relationship Id="rId2" Type="http://schemas.openxmlformats.org/officeDocument/2006/relationships/notesSlide" Target="../notesSlides/notesSlide34.xml"/><Relationship Id="rId1" Type="http://schemas.openxmlformats.org/officeDocument/2006/relationships/slideLayout" Target="../slideLayouts/slideLayout39.xml"/><Relationship Id="rId5" Type="http://schemas.openxmlformats.org/officeDocument/2006/relationships/image" Target="../media/image22.jpeg"/><Relationship Id="rId4" Type="http://schemas.openxmlformats.org/officeDocument/2006/relationships/hyperlink" Target="https://smarttrip.wmata.com/Account/Login"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39.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39.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39.xml"/><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6.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9.xml"/><Relationship Id="rId1" Type="http://schemas.openxmlformats.org/officeDocument/2006/relationships/slideLayout" Target="../slideLayouts/slideLayout39.xml"/><Relationship Id="rId5" Type="http://schemas.openxmlformats.org/officeDocument/2006/relationships/hyperlink" Target="https://www.senate.gov/general/resources/pdf/Door_Hours.pdf" TargetMode="External"/><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39.xml"/><Relationship Id="rId5" Type="http://schemas.openxmlformats.org/officeDocument/2006/relationships/hyperlink" Target="https://www.senate.gov/general/resources/pdf/Door_Hours.pdf" TargetMode="External"/><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1.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3.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5.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6.xml"/><Relationship Id="rId1" Type="http://schemas.openxmlformats.org/officeDocument/2006/relationships/slideLayout" Target="../slideLayouts/slideLayout39.xml"/><Relationship Id="rId4" Type="http://schemas.openxmlformats.org/officeDocument/2006/relationships/image" Target="../media/image35.jpeg"/></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7.xml"/><Relationship Id="rId1" Type="http://schemas.openxmlformats.org/officeDocument/2006/relationships/slideLayout" Target="../slideLayouts/slideLayout39.xml"/><Relationship Id="rId4" Type="http://schemas.openxmlformats.org/officeDocument/2006/relationships/image" Target="../media/image35.jpeg"/></Relationships>
</file>

<file path=ppt/slides/_rels/slide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39.xml"/><Relationship Id="rId4" Type="http://schemas.openxmlformats.org/officeDocument/2006/relationships/image" Target="../media/image35.jpeg"/></Relationships>
</file>

<file path=ppt/slides/_rels/slide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9.xml"/><Relationship Id="rId1" Type="http://schemas.openxmlformats.org/officeDocument/2006/relationships/slideLayout" Target="../slideLayouts/slideLayout39.xml"/><Relationship Id="rId4" Type="http://schemas.openxmlformats.org/officeDocument/2006/relationships/image" Target="../media/image35.jpeg"/></Relationships>
</file>

<file path=ppt/slides/_rels/slide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39.xml"/><Relationship Id="rId4" Type="http://schemas.openxmlformats.org/officeDocument/2006/relationships/image" Target="../media/image35.jpeg"/></Relationships>
</file>

<file path=ppt/slides/_rels/slide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1.xml"/><Relationship Id="rId1" Type="http://schemas.openxmlformats.org/officeDocument/2006/relationships/slideLayout" Target="../slideLayouts/slideLayout39.xml"/><Relationship Id="rId4" Type="http://schemas.openxmlformats.org/officeDocument/2006/relationships/image" Target="../media/image32.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3.xml"/><Relationship Id="rId1" Type="http://schemas.openxmlformats.org/officeDocument/2006/relationships/slideLayout" Target="../slideLayouts/slideLayout39.xml"/><Relationship Id="rId6" Type="http://schemas.openxmlformats.org/officeDocument/2006/relationships/hyperlink" Target="https://bit.ly/Dining-Options-on-Capitol-Hill" TargetMode="External"/><Relationship Id="rId5" Type="http://schemas.openxmlformats.org/officeDocument/2006/relationships/image" Target="../media/image37.jpeg"/><Relationship Id="rId4" Type="http://schemas.openxmlformats.org/officeDocument/2006/relationships/image" Target="../media/image36.png"/></Relationships>
</file>

<file path=ppt/slides/_rels/slide72.xml.rels><?xml version="1.0" encoding="UTF-8" standalone="yes"?>
<Relationships xmlns="http://schemas.openxmlformats.org/package/2006/relationships"><Relationship Id="rId3" Type="http://schemas.openxmlformats.org/officeDocument/2006/relationships/hyperlink" Target="https://www.uscp.gov/sites/evo-subsites/uscp.house.gov/files/evo-media-document/prohibited-items-list-graphic-vertical_1.pdf" TargetMode="External"/><Relationship Id="rId2" Type="http://schemas.openxmlformats.org/officeDocument/2006/relationships/notesSlide" Target="../notesSlides/notesSlide64.xml"/><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65.xml"/><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8.xml"/><Relationship Id="rId1" Type="http://schemas.openxmlformats.org/officeDocument/2006/relationships/slideLayout" Target="../slideLayouts/slideLayout39.xml"/><Relationship Id="rId5" Type="http://schemas.openxmlformats.org/officeDocument/2006/relationships/image" Target="../media/image41.png"/><Relationship Id="rId4" Type="http://schemas.openxmlformats.org/officeDocument/2006/relationships/image" Target="../media/image40.png"/></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9.xml"/><Relationship Id="rId1" Type="http://schemas.openxmlformats.org/officeDocument/2006/relationships/slideLayout" Target="../slideLayouts/slideLayout39.xml"/><Relationship Id="rId5" Type="http://schemas.openxmlformats.org/officeDocument/2006/relationships/image" Target="../media/image43.jpeg"/><Relationship Id="rId4" Type="http://schemas.openxmlformats.org/officeDocument/2006/relationships/hyperlink" Target="mailto:noreply@advocacyassociates.com"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0.xml"/><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1.xml"/><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2.xml"/><Relationship Id="rId1" Type="http://schemas.openxmlformats.org/officeDocument/2006/relationships/slideLayout" Target="../slideLayouts/slideLayout39.xml"/></Relationships>
</file>

<file path=ppt/slides/_rels/slide8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3.xml"/><Relationship Id="rId1" Type="http://schemas.openxmlformats.org/officeDocument/2006/relationships/slideLayout" Target="../slideLayouts/slideLayout39.xml"/></Relationships>
</file>

<file path=ppt/slides/_rels/slide8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4.xml"/><Relationship Id="rId1" Type="http://schemas.openxmlformats.org/officeDocument/2006/relationships/slideLayout" Target="../slideLayouts/slideLayout39.xml"/></Relationships>
</file>

<file path=ppt/slides/_rels/slide8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5.xml"/><Relationship Id="rId1" Type="http://schemas.openxmlformats.org/officeDocument/2006/relationships/slideLayout" Target="../slideLayouts/slideLayout39.xml"/></Relationships>
</file>

<file path=ppt/slides/_rels/slide8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6.xml"/><Relationship Id="rId1" Type="http://schemas.openxmlformats.org/officeDocument/2006/relationships/slideLayout" Target="../slideLayouts/slideLayout39.xml"/></Relationships>
</file>

<file path=ppt/slides/_rels/slide8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7.xml"/><Relationship Id="rId1" Type="http://schemas.openxmlformats.org/officeDocument/2006/relationships/slideLayout" Target="../slideLayouts/slideLayout39.xml"/></Relationships>
</file>

<file path=ppt/slides/_rels/slide8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8.xml"/><Relationship Id="rId1" Type="http://schemas.openxmlformats.org/officeDocument/2006/relationships/slideLayout" Target="../slideLayouts/slideLayout39.xml"/><Relationship Id="rId5" Type="http://schemas.openxmlformats.org/officeDocument/2006/relationships/image" Target="../media/image48.png"/><Relationship Id="rId4" Type="http://schemas.openxmlformats.org/officeDocument/2006/relationships/image" Target="../media/image47.png"/></Relationships>
</file>

<file path=ppt/slides/_rels/slide8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9.xml"/><Relationship Id="rId1" Type="http://schemas.openxmlformats.org/officeDocument/2006/relationships/slideLayout" Target="../slideLayouts/slideLayout39.xml"/></Relationships>
</file>

<file path=ppt/slides/_rels/slide8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0.xml"/><Relationship Id="rId1" Type="http://schemas.openxmlformats.org/officeDocument/2006/relationships/slideLayout" Target="../slideLayouts/slideLayout39.xml"/></Relationships>
</file>

<file path=ppt/slides/_rels/slide8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1.xml"/><Relationship Id="rId1" Type="http://schemas.openxmlformats.org/officeDocument/2006/relationships/slideLayout" Target="../slideLayouts/slideLayout39.xml"/></Relationships>
</file>

<file path=ppt/slides/_rels/slide9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2.xml"/><Relationship Id="rId1" Type="http://schemas.openxmlformats.org/officeDocument/2006/relationships/slideLayout" Target="../slideLayouts/slideLayout39.xml"/></Relationships>
</file>

<file path=ppt/slides/_rels/slide9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3.xml"/><Relationship Id="rId1" Type="http://schemas.openxmlformats.org/officeDocument/2006/relationships/slideLayout" Target="../slideLayouts/slideLayout39.xml"/><Relationship Id="rId4" Type="http://schemas.openxmlformats.org/officeDocument/2006/relationships/hyperlink" Target="mailto:policy@ndsccenter.org"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9.xml"/></Relationships>
</file>

<file path=ppt/slides/_rels/slide9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7.xml"/></Relationships>
</file>

<file path=ppt/slides/_rels/slide9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6.xml"/><Relationship Id="rId1" Type="http://schemas.openxmlformats.org/officeDocument/2006/relationships/slideLayout" Target="../slideLayouts/slideLayout27.xml"/></Relationships>
</file>

<file path=ppt/slides/_rels/slide9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7.xml"/><Relationship Id="rId1" Type="http://schemas.openxmlformats.org/officeDocument/2006/relationships/slideLayout" Target="../slideLayouts/slideLayout39.xml"/></Relationships>
</file>

<file path=ppt/slides/_rels/slide9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image" Target="../media/image6.png"/><Relationship Id="rId1" Type="http://schemas.openxmlformats.org/officeDocument/2006/relationships/slideLayout" Target="../slideLayouts/slideLayout27.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sz="1200"/>
          </a:p>
        </p:txBody>
      </p:sp>
      <p:grpSp>
        <p:nvGrpSpPr>
          <p:cNvPr id="3" name="Group 3"/>
          <p:cNvGrpSpPr/>
          <p:nvPr/>
        </p:nvGrpSpPr>
        <p:grpSpPr>
          <a:xfrm>
            <a:off x="683736" y="2241131"/>
            <a:ext cx="2938822" cy="4068250"/>
            <a:chOff x="0" y="0"/>
            <a:chExt cx="1017167" cy="1408078"/>
          </a:xfrm>
        </p:grpSpPr>
        <p:sp>
          <p:nvSpPr>
            <p:cNvPr id="4" name="Freeform 4"/>
            <p:cNvSpPr/>
            <p:nvPr/>
          </p:nvSpPr>
          <p:spPr>
            <a:xfrm>
              <a:off x="0" y="0"/>
              <a:ext cx="1017167" cy="1408078"/>
            </a:xfrm>
            <a:custGeom>
              <a:avLst/>
              <a:gdLst/>
              <a:ahLst/>
              <a:cxnLst/>
              <a:rect l="l" t="t" r="r" b="b"/>
              <a:pathLst>
                <a:path w="1017167" h="1408078">
                  <a:moveTo>
                    <a:pt x="80787" y="0"/>
                  </a:moveTo>
                  <a:lnTo>
                    <a:pt x="936380" y="0"/>
                  </a:lnTo>
                  <a:cubicBezTo>
                    <a:pt x="957806" y="0"/>
                    <a:pt x="978355" y="8511"/>
                    <a:pt x="993505" y="23662"/>
                  </a:cubicBezTo>
                  <a:cubicBezTo>
                    <a:pt x="1008656" y="38813"/>
                    <a:pt x="1017167" y="59361"/>
                    <a:pt x="1017167" y="80787"/>
                  </a:cubicBezTo>
                  <a:lnTo>
                    <a:pt x="1017167" y="1327291"/>
                  </a:lnTo>
                  <a:cubicBezTo>
                    <a:pt x="1017167" y="1348717"/>
                    <a:pt x="1008656" y="1369265"/>
                    <a:pt x="993505" y="1384416"/>
                  </a:cubicBezTo>
                  <a:cubicBezTo>
                    <a:pt x="978355" y="1399566"/>
                    <a:pt x="957806" y="1408078"/>
                    <a:pt x="936380" y="1408078"/>
                  </a:cubicBezTo>
                  <a:lnTo>
                    <a:pt x="80787" y="1408078"/>
                  </a:lnTo>
                  <a:cubicBezTo>
                    <a:pt x="36170" y="1408078"/>
                    <a:pt x="0" y="1371908"/>
                    <a:pt x="0" y="1327291"/>
                  </a:cubicBezTo>
                  <a:lnTo>
                    <a:pt x="0" y="80787"/>
                  </a:lnTo>
                  <a:cubicBezTo>
                    <a:pt x="0" y="59361"/>
                    <a:pt x="8511" y="38813"/>
                    <a:pt x="23662" y="23662"/>
                  </a:cubicBezTo>
                  <a:cubicBezTo>
                    <a:pt x="38813" y="8511"/>
                    <a:pt x="59361" y="0"/>
                    <a:pt x="80787" y="0"/>
                  </a:cubicBezTo>
                  <a:close/>
                </a:path>
              </a:pathLst>
            </a:custGeom>
            <a:blipFill>
              <a:blip r:embed="rId3"/>
              <a:stretch>
                <a:fillRect l="-16383" r="-22048"/>
              </a:stretch>
            </a:blipFill>
            <a:ln w="95250" cap="rnd">
              <a:solidFill>
                <a:srgbClr val="FFFFFF"/>
              </a:solidFill>
              <a:prstDash val="solid"/>
              <a:round/>
            </a:ln>
          </p:spPr>
          <p:txBody>
            <a:bodyPr/>
            <a:lstStyle/>
            <a:p>
              <a:endParaRPr lang="en-US" sz="1200"/>
            </a:p>
          </p:txBody>
        </p:sp>
      </p:grpSp>
      <p:grpSp>
        <p:nvGrpSpPr>
          <p:cNvPr id="5" name="Group 5"/>
          <p:cNvGrpSpPr/>
          <p:nvPr/>
        </p:nvGrpSpPr>
        <p:grpSpPr>
          <a:xfrm>
            <a:off x="4626590" y="2241131"/>
            <a:ext cx="2938822" cy="4068250"/>
            <a:chOff x="0" y="0"/>
            <a:chExt cx="1017167" cy="1408078"/>
          </a:xfrm>
        </p:grpSpPr>
        <p:sp>
          <p:nvSpPr>
            <p:cNvPr id="6" name="Freeform 6"/>
            <p:cNvSpPr/>
            <p:nvPr/>
          </p:nvSpPr>
          <p:spPr>
            <a:xfrm>
              <a:off x="0" y="0"/>
              <a:ext cx="1017167" cy="1408078"/>
            </a:xfrm>
            <a:custGeom>
              <a:avLst/>
              <a:gdLst/>
              <a:ahLst/>
              <a:cxnLst/>
              <a:rect l="l" t="t" r="r" b="b"/>
              <a:pathLst>
                <a:path w="1017167" h="1408078">
                  <a:moveTo>
                    <a:pt x="80787" y="0"/>
                  </a:moveTo>
                  <a:lnTo>
                    <a:pt x="936380" y="0"/>
                  </a:lnTo>
                  <a:cubicBezTo>
                    <a:pt x="957806" y="0"/>
                    <a:pt x="978355" y="8511"/>
                    <a:pt x="993505" y="23662"/>
                  </a:cubicBezTo>
                  <a:cubicBezTo>
                    <a:pt x="1008656" y="38813"/>
                    <a:pt x="1017167" y="59361"/>
                    <a:pt x="1017167" y="80787"/>
                  </a:cubicBezTo>
                  <a:lnTo>
                    <a:pt x="1017167" y="1327291"/>
                  </a:lnTo>
                  <a:cubicBezTo>
                    <a:pt x="1017167" y="1348717"/>
                    <a:pt x="1008656" y="1369265"/>
                    <a:pt x="993505" y="1384416"/>
                  </a:cubicBezTo>
                  <a:cubicBezTo>
                    <a:pt x="978355" y="1399566"/>
                    <a:pt x="957806" y="1408078"/>
                    <a:pt x="936380" y="1408078"/>
                  </a:cubicBezTo>
                  <a:lnTo>
                    <a:pt x="80787" y="1408078"/>
                  </a:lnTo>
                  <a:cubicBezTo>
                    <a:pt x="36170" y="1408078"/>
                    <a:pt x="0" y="1371908"/>
                    <a:pt x="0" y="1327291"/>
                  </a:cubicBezTo>
                  <a:lnTo>
                    <a:pt x="0" y="80787"/>
                  </a:lnTo>
                  <a:cubicBezTo>
                    <a:pt x="0" y="59361"/>
                    <a:pt x="8511" y="38813"/>
                    <a:pt x="23662" y="23662"/>
                  </a:cubicBezTo>
                  <a:cubicBezTo>
                    <a:pt x="38813" y="8511"/>
                    <a:pt x="59361" y="0"/>
                    <a:pt x="80787" y="0"/>
                  </a:cubicBezTo>
                  <a:close/>
                </a:path>
              </a:pathLst>
            </a:custGeom>
            <a:blipFill>
              <a:blip r:embed="rId4"/>
              <a:stretch>
                <a:fillRect l="-13277" t="-222" b="-222"/>
              </a:stretch>
            </a:blipFill>
            <a:ln w="95250" cap="rnd">
              <a:solidFill>
                <a:srgbClr val="FFFFFF"/>
              </a:solidFill>
              <a:prstDash val="solid"/>
              <a:round/>
            </a:ln>
          </p:spPr>
          <p:txBody>
            <a:bodyPr/>
            <a:lstStyle/>
            <a:p>
              <a:endParaRPr lang="en-US" sz="1200"/>
            </a:p>
          </p:txBody>
        </p:sp>
      </p:grpSp>
      <p:grpSp>
        <p:nvGrpSpPr>
          <p:cNvPr id="7" name="Group 7"/>
          <p:cNvGrpSpPr/>
          <p:nvPr/>
        </p:nvGrpSpPr>
        <p:grpSpPr>
          <a:xfrm>
            <a:off x="8468439" y="2241131"/>
            <a:ext cx="2938822" cy="4068250"/>
            <a:chOff x="0" y="0"/>
            <a:chExt cx="1017167" cy="1408078"/>
          </a:xfrm>
        </p:grpSpPr>
        <p:sp>
          <p:nvSpPr>
            <p:cNvPr id="8" name="Freeform 8"/>
            <p:cNvSpPr/>
            <p:nvPr/>
          </p:nvSpPr>
          <p:spPr>
            <a:xfrm>
              <a:off x="0" y="0"/>
              <a:ext cx="1017167" cy="1408078"/>
            </a:xfrm>
            <a:custGeom>
              <a:avLst/>
              <a:gdLst/>
              <a:ahLst/>
              <a:cxnLst/>
              <a:rect l="l" t="t" r="r" b="b"/>
              <a:pathLst>
                <a:path w="1017167" h="1408078">
                  <a:moveTo>
                    <a:pt x="80787" y="0"/>
                  </a:moveTo>
                  <a:lnTo>
                    <a:pt x="936380" y="0"/>
                  </a:lnTo>
                  <a:cubicBezTo>
                    <a:pt x="957806" y="0"/>
                    <a:pt x="978355" y="8511"/>
                    <a:pt x="993505" y="23662"/>
                  </a:cubicBezTo>
                  <a:cubicBezTo>
                    <a:pt x="1008656" y="38813"/>
                    <a:pt x="1017167" y="59361"/>
                    <a:pt x="1017167" y="80787"/>
                  </a:cubicBezTo>
                  <a:lnTo>
                    <a:pt x="1017167" y="1327291"/>
                  </a:lnTo>
                  <a:cubicBezTo>
                    <a:pt x="1017167" y="1348717"/>
                    <a:pt x="1008656" y="1369265"/>
                    <a:pt x="993505" y="1384416"/>
                  </a:cubicBezTo>
                  <a:cubicBezTo>
                    <a:pt x="978355" y="1399566"/>
                    <a:pt x="957806" y="1408078"/>
                    <a:pt x="936380" y="1408078"/>
                  </a:cubicBezTo>
                  <a:lnTo>
                    <a:pt x="80787" y="1408078"/>
                  </a:lnTo>
                  <a:cubicBezTo>
                    <a:pt x="36170" y="1408078"/>
                    <a:pt x="0" y="1371908"/>
                    <a:pt x="0" y="1327291"/>
                  </a:cubicBezTo>
                  <a:lnTo>
                    <a:pt x="0" y="80787"/>
                  </a:lnTo>
                  <a:cubicBezTo>
                    <a:pt x="0" y="59361"/>
                    <a:pt x="8511" y="38813"/>
                    <a:pt x="23662" y="23662"/>
                  </a:cubicBezTo>
                  <a:cubicBezTo>
                    <a:pt x="38813" y="8511"/>
                    <a:pt x="59361" y="0"/>
                    <a:pt x="80787" y="0"/>
                  </a:cubicBezTo>
                  <a:close/>
                </a:path>
              </a:pathLst>
            </a:custGeom>
            <a:blipFill>
              <a:blip r:embed="rId5"/>
              <a:stretch>
                <a:fillRect l="-11364" t="-4934" r="-1568"/>
              </a:stretch>
            </a:blipFill>
            <a:ln w="95250" cap="rnd">
              <a:solidFill>
                <a:srgbClr val="FFFFFF"/>
              </a:solidFill>
              <a:prstDash val="solid"/>
              <a:round/>
            </a:ln>
          </p:spPr>
          <p:txBody>
            <a:bodyPr/>
            <a:lstStyle/>
            <a:p>
              <a:endParaRPr lang="en-US" sz="1200"/>
            </a:p>
          </p:txBody>
        </p:sp>
      </p:grpSp>
      <p:grpSp>
        <p:nvGrpSpPr>
          <p:cNvPr id="9" name="Group 9"/>
          <p:cNvGrpSpPr/>
          <p:nvPr/>
        </p:nvGrpSpPr>
        <p:grpSpPr>
          <a:xfrm>
            <a:off x="106849" y="306072"/>
            <a:ext cx="11978302" cy="1707641"/>
            <a:chOff x="0" y="0"/>
            <a:chExt cx="4732169" cy="674624"/>
          </a:xfrm>
        </p:grpSpPr>
        <p:sp>
          <p:nvSpPr>
            <p:cNvPr id="10" name="Freeform 10"/>
            <p:cNvSpPr/>
            <p:nvPr/>
          </p:nvSpPr>
          <p:spPr>
            <a:xfrm>
              <a:off x="0" y="0"/>
              <a:ext cx="4732169" cy="674624"/>
            </a:xfrm>
            <a:custGeom>
              <a:avLst/>
              <a:gdLst/>
              <a:ahLst/>
              <a:cxnLst/>
              <a:rect l="l" t="t" r="r" b="b"/>
              <a:pathLst>
                <a:path w="4732169" h="674624">
                  <a:moveTo>
                    <a:pt x="13788" y="0"/>
                  </a:moveTo>
                  <a:lnTo>
                    <a:pt x="4718381" y="0"/>
                  </a:lnTo>
                  <a:cubicBezTo>
                    <a:pt x="4725996" y="0"/>
                    <a:pt x="4732169" y="6173"/>
                    <a:pt x="4732169" y="13788"/>
                  </a:cubicBezTo>
                  <a:lnTo>
                    <a:pt x="4732169" y="660835"/>
                  </a:lnTo>
                  <a:cubicBezTo>
                    <a:pt x="4732169" y="668451"/>
                    <a:pt x="4725996" y="674624"/>
                    <a:pt x="4718381" y="674624"/>
                  </a:cubicBezTo>
                  <a:lnTo>
                    <a:pt x="13788" y="674624"/>
                  </a:lnTo>
                  <a:cubicBezTo>
                    <a:pt x="6173" y="674624"/>
                    <a:pt x="0" y="668451"/>
                    <a:pt x="0" y="660835"/>
                  </a:cubicBezTo>
                  <a:lnTo>
                    <a:pt x="0" y="13788"/>
                  </a:lnTo>
                  <a:cubicBezTo>
                    <a:pt x="0" y="6173"/>
                    <a:pt x="6173" y="0"/>
                    <a:pt x="13788" y="0"/>
                  </a:cubicBezTo>
                  <a:close/>
                </a:path>
              </a:pathLst>
            </a:custGeom>
            <a:solidFill>
              <a:srgbClr val="383F7F"/>
            </a:solidFill>
          </p:spPr>
          <p:txBody>
            <a:bodyPr/>
            <a:lstStyle/>
            <a:p>
              <a:endParaRPr lang="en-US" sz="1200"/>
            </a:p>
          </p:txBody>
        </p:sp>
        <p:sp>
          <p:nvSpPr>
            <p:cNvPr id="11" name="TextBox 11"/>
            <p:cNvSpPr txBox="1"/>
            <p:nvPr/>
          </p:nvSpPr>
          <p:spPr>
            <a:xfrm>
              <a:off x="0" y="-38100"/>
              <a:ext cx="4732169" cy="712724"/>
            </a:xfrm>
            <a:prstGeom prst="rect">
              <a:avLst/>
            </a:prstGeom>
          </p:spPr>
          <p:txBody>
            <a:bodyPr lIns="33867" tIns="33867" rIns="33867" bIns="33867" rtlCol="0" anchor="ctr"/>
            <a:lstStyle/>
            <a:p>
              <a:pPr algn="ctr">
                <a:lnSpc>
                  <a:spcPts val="2233"/>
                </a:lnSpc>
              </a:pPr>
              <a:endParaRPr sz="1200"/>
            </a:p>
          </p:txBody>
        </p:sp>
      </p:grpSp>
      <p:grpSp>
        <p:nvGrpSpPr>
          <p:cNvPr id="12" name="Group 12"/>
          <p:cNvGrpSpPr/>
          <p:nvPr/>
        </p:nvGrpSpPr>
        <p:grpSpPr>
          <a:xfrm>
            <a:off x="7790548" y="5673856"/>
            <a:ext cx="4294603" cy="1044809"/>
            <a:chOff x="0" y="0"/>
            <a:chExt cx="1696634" cy="412764"/>
          </a:xfrm>
        </p:grpSpPr>
        <p:sp>
          <p:nvSpPr>
            <p:cNvPr id="13" name="Freeform 13"/>
            <p:cNvSpPr/>
            <p:nvPr/>
          </p:nvSpPr>
          <p:spPr>
            <a:xfrm>
              <a:off x="0" y="0"/>
              <a:ext cx="1696633" cy="412764"/>
            </a:xfrm>
            <a:custGeom>
              <a:avLst/>
              <a:gdLst/>
              <a:ahLst/>
              <a:cxnLst/>
              <a:rect l="l" t="t" r="r" b="b"/>
              <a:pathLst>
                <a:path w="1696633" h="412764">
                  <a:moveTo>
                    <a:pt x="38458" y="0"/>
                  </a:moveTo>
                  <a:lnTo>
                    <a:pt x="1658176" y="0"/>
                  </a:lnTo>
                  <a:cubicBezTo>
                    <a:pt x="1679415" y="0"/>
                    <a:pt x="1696633" y="17218"/>
                    <a:pt x="1696633" y="38458"/>
                  </a:cubicBezTo>
                  <a:lnTo>
                    <a:pt x="1696633" y="374306"/>
                  </a:lnTo>
                  <a:cubicBezTo>
                    <a:pt x="1696633" y="395546"/>
                    <a:pt x="1679415" y="412764"/>
                    <a:pt x="1658176" y="412764"/>
                  </a:cubicBezTo>
                  <a:lnTo>
                    <a:pt x="38458" y="412764"/>
                  </a:lnTo>
                  <a:cubicBezTo>
                    <a:pt x="17218" y="412764"/>
                    <a:pt x="0" y="395546"/>
                    <a:pt x="0" y="374306"/>
                  </a:cubicBezTo>
                  <a:lnTo>
                    <a:pt x="0" y="38458"/>
                  </a:lnTo>
                  <a:cubicBezTo>
                    <a:pt x="0" y="17218"/>
                    <a:pt x="17218" y="0"/>
                    <a:pt x="38458" y="0"/>
                  </a:cubicBezTo>
                  <a:close/>
                </a:path>
              </a:pathLst>
            </a:custGeom>
            <a:solidFill>
              <a:srgbClr val="383F7F"/>
            </a:solidFill>
          </p:spPr>
          <p:txBody>
            <a:bodyPr/>
            <a:lstStyle/>
            <a:p>
              <a:endParaRPr lang="en-US" sz="1200"/>
            </a:p>
          </p:txBody>
        </p:sp>
        <p:sp>
          <p:nvSpPr>
            <p:cNvPr id="14" name="TextBox 14"/>
            <p:cNvSpPr txBox="1"/>
            <p:nvPr/>
          </p:nvSpPr>
          <p:spPr>
            <a:xfrm>
              <a:off x="0" y="-38100"/>
              <a:ext cx="1696634" cy="450864"/>
            </a:xfrm>
            <a:prstGeom prst="rect">
              <a:avLst/>
            </a:prstGeom>
          </p:spPr>
          <p:txBody>
            <a:bodyPr lIns="33867" tIns="33867" rIns="33867" bIns="33867" rtlCol="0" anchor="ctr"/>
            <a:lstStyle/>
            <a:p>
              <a:pPr algn="ctr">
                <a:lnSpc>
                  <a:spcPts val="2233"/>
                </a:lnSpc>
              </a:pPr>
              <a:endParaRPr sz="1200"/>
            </a:p>
          </p:txBody>
        </p:sp>
      </p:grpSp>
      <p:grpSp>
        <p:nvGrpSpPr>
          <p:cNvPr id="15" name="Group 15"/>
          <p:cNvGrpSpPr/>
          <p:nvPr/>
        </p:nvGrpSpPr>
        <p:grpSpPr>
          <a:xfrm>
            <a:off x="611421" y="5673856"/>
            <a:ext cx="3083452" cy="1044809"/>
            <a:chOff x="0" y="0"/>
            <a:chExt cx="1218154" cy="412764"/>
          </a:xfrm>
        </p:grpSpPr>
        <p:sp>
          <p:nvSpPr>
            <p:cNvPr id="16" name="Freeform 16"/>
            <p:cNvSpPr/>
            <p:nvPr/>
          </p:nvSpPr>
          <p:spPr>
            <a:xfrm>
              <a:off x="0" y="0"/>
              <a:ext cx="1218154" cy="412764"/>
            </a:xfrm>
            <a:custGeom>
              <a:avLst/>
              <a:gdLst/>
              <a:ahLst/>
              <a:cxnLst/>
              <a:rect l="l" t="t" r="r" b="b"/>
              <a:pathLst>
                <a:path w="1218154" h="412764">
                  <a:moveTo>
                    <a:pt x="53564" y="0"/>
                  </a:moveTo>
                  <a:lnTo>
                    <a:pt x="1164590" y="0"/>
                  </a:lnTo>
                  <a:cubicBezTo>
                    <a:pt x="1178796" y="0"/>
                    <a:pt x="1192420" y="5643"/>
                    <a:pt x="1202465" y="15688"/>
                  </a:cubicBezTo>
                  <a:cubicBezTo>
                    <a:pt x="1212511" y="25734"/>
                    <a:pt x="1218154" y="39358"/>
                    <a:pt x="1218154" y="53564"/>
                  </a:cubicBezTo>
                  <a:lnTo>
                    <a:pt x="1218154" y="359201"/>
                  </a:lnTo>
                  <a:cubicBezTo>
                    <a:pt x="1218154" y="388783"/>
                    <a:pt x="1194173" y="412764"/>
                    <a:pt x="1164590" y="412764"/>
                  </a:cubicBezTo>
                  <a:lnTo>
                    <a:pt x="53564" y="412764"/>
                  </a:lnTo>
                  <a:cubicBezTo>
                    <a:pt x="23981" y="412764"/>
                    <a:pt x="0" y="388783"/>
                    <a:pt x="0" y="359201"/>
                  </a:cubicBezTo>
                  <a:lnTo>
                    <a:pt x="0" y="53564"/>
                  </a:lnTo>
                  <a:cubicBezTo>
                    <a:pt x="0" y="23981"/>
                    <a:pt x="23981" y="0"/>
                    <a:pt x="53564" y="0"/>
                  </a:cubicBezTo>
                  <a:close/>
                </a:path>
              </a:pathLst>
            </a:custGeom>
            <a:solidFill>
              <a:srgbClr val="383F7F"/>
            </a:solidFill>
          </p:spPr>
          <p:txBody>
            <a:bodyPr/>
            <a:lstStyle/>
            <a:p>
              <a:endParaRPr lang="en-US" sz="1200"/>
            </a:p>
          </p:txBody>
        </p:sp>
        <p:sp>
          <p:nvSpPr>
            <p:cNvPr id="17" name="TextBox 17"/>
            <p:cNvSpPr txBox="1"/>
            <p:nvPr/>
          </p:nvSpPr>
          <p:spPr>
            <a:xfrm>
              <a:off x="0" y="-38100"/>
              <a:ext cx="1218154" cy="450864"/>
            </a:xfrm>
            <a:prstGeom prst="rect">
              <a:avLst/>
            </a:prstGeom>
          </p:spPr>
          <p:txBody>
            <a:bodyPr lIns="33867" tIns="33867" rIns="33867" bIns="33867" rtlCol="0" anchor="ctr"/>
            <a:lstStyle/>
            <a:p>
              <a:pPr algn="ctr">
                <a:lnSpc>
                  <a:spcPts val="2233"/>
                </a:lnSpc>
              </a:pPr>
              <a:endParaRPr sz="1200"/>
            </a:p>
          </p:txBody>
        </p:sp>
      </p:grpSp>
      <p:grpSp>
        <p:nvGrpSpPr>
          <p:cNvPr id="18" name="Group 18"/>
          <p:cNvGrpSpPr/>
          <p:nvPr/>
        </p:nvGrpSpPr>
        <p:grpSpPr>
          <a:xfrm>
            <a:off x="4899231" y="5673856"/>
            <a:ext cx="2403187" cy="1044809"/>
            <a:chOff x="0" y="0"/>
            <a:chExt cx="949407" cy="412764"/>
          </a:xfrm>
        </p:grpSpPr>
        <p:sp>
          <p:nvSpPr>
            <p:cNvPr id="19" name="Freeform 19"/>
            <p:cNvSpPr/>
            <p:nvPr/>
          </p:nvSpPr>
          <p:spPr>
            <a:xfrm>
              <a:off x="0" y="0"/>
              <a:ext cx="949407" cy="412764"/>
            </a:xfrm>
            <a:custGeom>
              <a:avLst/>
              <a:gdLst/>
              <a:ahLst/>
              <a:cxnLst/>
              <a:rect l="l" t="t" r="r" b="b"/>
              <a:pathLst>
                <a:path w="949407" h="412764">
                  <a:moveTo>
                    <a:pt x="68726" y="0"/>
                  </a:moveTo>
                  <a:lnTo>
                    <a:pt x="880681" y="0"/>
                  </a:lnTo>
                  <a:cubicBezTo>
                    <a:pt x="898909" y="0"/>
                    <a:pt x="916389" y="7241"/>
                    <a:pt x="929278" y="20129"/>
                  </a:cubicBezTo>
                  <a:cubicBezTo>
                    <a:pt x="942166" y="33018"/>
                    <a:pt x="949407" y="50499"/>
                    <a:pt x="949407" y="68726"/>
                  </a:cubicBezTo>
                  <a:lnTo>
                    <a:pt x="949407" y="344038"/>
                  </a:lnTo>
                  <a:cubicBezTo>
                    <a:pt x="949407" y="381995"/>
                    <a:pt x="918637" y="412764"/>
                    <a:pt x="880681" y="412764"/>
                  </a:cubicBezTo>
                  <a:lnTo>
                    <a:pt x="68726" y="412764"/>
                  </a:lnTo>
                  <a:cubicBezTo>
                    <a:pt x="30770" y="412764"/>
                    <a:pt x="0" y="381995"/>
                    <a:pt x="0" y="344038"/>
                  </a:cubicBezTo>
                  <a:lnTo>
                    <a:pt x="0" y="68726"/>
                  </a:lnTo>
                  <a:cubicBezTo>
                    <a:pt x="0" y="30770"/>
                    <a:pt x="30770" y="0"/>
                    <a:pt x="68726" y="0"/>
                  </a:cubicBezTo>
                  <a:close/>
                </a:path>
              </a:pathLst>
            </a:custGeom>
            <a:solidFill>
              <a:srgbClr val="383F7F"/>
            </a:solidFill>
          </p:spPr>
          <p:txBody>
            <a:bodyPr/>
            <a:lstStyle/>
            <a:p>
              <a:endParaRPr lang="en-US" sz="1200"/>
            </a:p>
          </p:txBody>
        </p:sp>
        <p:sp>
          <p:nvSpPr>
            <p:cNvPr id="20" name="TextBox 20"/>
            <p:cNvSpPr txBox="1"/>
            <p:nvPr/>
          </p:nvSpPr>
          <p:spPr>
            <a:xfrm>
              <a:off x="0" y="-38100"/>
              <a:ext cx="949407" cy="450864"/>
            </a:xfrm>
            <a:prstGeom prst="rect">
              <a:avLst/>
            </a:prstGeom>
          </p:spPr>
          <p:txBody>
            <a:bodyPr lIns="33867" tIns="33867" rIns="33867" bIns="33867" rtlCol="0" anchor="ctr"/>
            <a:lstStyle/>
            <a:p>
              <a:pPr algn="ctr">
                <a:lnSpc>
                  <a:spcPts val="2233"/>
                </a:lnSpc>
              </a:pPr>
              <a:endParaRPr sz="1200"/>
            </a:p>
          </p:txBody>
        </p:sp>
      </p:grpSp>
      <p:sp>
        <p:nvSpPr>
          <p:cNvPr id="21" name="TextBox 21"/>
          <p:cNvSpPr txBox="1"/>
          <p:nvPr/>
        </p:nvSpPr>
        <p:spPr>
          <a:xfrm>
            <a:off x="142582" y="327979"/>
            <a:ext cx="11916485" cy="1481431"/>
          </a:xfrm>
          <a:prstGeom prst="rect">
            <a:avLst/>
          </a:prstGeom>
        </p:spPr>
        <p:txBody>
          <a:bodyPr lIns="0" tIns="0" rIns="0" bIns="0" rtlCol="0" anchor="t">
            <a:spAutoFit/>
          </a:bodyPr>
          <a:lstStyle/>
          <a:p>
            <a:pPr algn="ctr">
              <a:lnSpc>
                <a:spcPts val="5973"/>
              </a:lnSpc>
            </a:pPr>
            <a:r>
              <a:rPr lang="en-US" sz="4266" b="1">
                <a:solidFill>
                  <a:srgbClr val="FFFFFF"/>
                </a:solidFill>
                <a:latin typeface="Roboto Slab" pitchFamily="2" charset="0"/>
                <a:ea typeface="Roboto Slab" pitchFamily="2" charset="0"/>
                <a:cs typeface="Roboto Slab" pitchFamily="2" charset="0"/>
                <a:sym typeface="Roboto Slab Bold"/>
              </a:rPr>
              <a:t>Understanding SSI: Saving, Working, and Keeping Benefits</a:t>
            </a:r>
          </a:p>
        </p:txBody>
      </p:sp>
      <p:sp>
        <p:nvSpPr>
          <p:cNvPr id="22" name="TextBox 22"/>
          <p:cNvSpPr txBox="1"/>
          <p:nvPr/>
        </p:nvSpPr>
        <p:spPr>
          <a:xfrm>
            <a:off x="754881" y="5765453"/>
            <a:ext cx="2796532" cy="801823"/>
          </a:xfrm>
          <a:prstGeom prst="rect">
            <a:avLst/>
          </a:prstGeom>
        </p:spPr>
        <p:txBody>
          <a:bodyPr lIns="0" tIns="0" rIns="0" bIns="0" rtlCol="0" anchor="t">
            <a:spAutoFit/>
          </a:bodyPr>
          <a:lstStyle/>
          <a:p>
            <a:pPr algn="ctr">
              <a:lnSpc>
                <a:spcPts val="2622"/>
              </a:lnSpc>
            </a:pPr>
            <a:r>
              <a:rPr lang="en-US" sz="1873" b="1">
                <a:solidFill>
                  <a:srgbClr val="FFFFFF"/>
                </a:solidFill>
                <a:latin typeface="Roboto Slab" pitchFamily="2" charset="0"/>
                <a:ea typeface="Roboto Slab" pitchFamily="2" charset="0"/>
                <a:cs typeface="Roboto Slab" pitchFamily="2" charset="0"/>
                <a:sym typeface="Roboto Slab Bold"/>
              </a:rPr>
              <a:t>Kathleen Romig</a:t>
            </a:r>
          </a:p>
          <a:p>
            <a:pPr algn="ctr">
              <a:lnSpc>
                <a:spcPts val="1861"/>
              </a:lnSpc>
            </a:pPr>
            <a:r>
              <a:rPr lang="en-US" sz="1329">
                <a:solidFill>
                  <a:srgbClr val="FFFFFF"/>
                </a:solidFill>
                <a:latin typeface="Roboto Slab" pitchFamily="2" charset="0"/>
                <a:ea typeface="Roboto Slab" pitchFamily="2" charset="0"/>
                <a:cs typeface="Roboto Slab" pitchFamily="2" charset="0"/>
                <a:sym typeface="Roboto Slab"/>
              </a:rPr>
              <a:t>Senior Fellow, Center on Budget and Policy Priorities (CBPP)</a:t>
            </a:r>
          </a:p>
        </p:txBody>
      </p:sp>
      <p:sp>
        <p:nvSpPr>
          <p:cNvPr id="23" name="TextBox 23"/>
          <p:cNvSpPr txBox="1"/>
          <p:nvPr/>
        </p:nvSpPr>
        <p:spPr>
          <a:xfrm>
            <a:off x="4966112" y="5909591"/>
            <a:ext cx="2259777" cy="558166"/>
          </a:xfrm>
          <a:prstGeom prst="rect">
            <a:avLst/>
          </a:prstGeom>
        </p:spPr>
        <p:txBody>
          <a:bodyPr lIns="0" tIns="0" rIns="0" bIns="0" rtlCol="0" anchor="t">
            <a:spAutoFit/>
          </a:bodyPr>
          <a:lstStyle/>
          <a:p>
            <a:pPr algn="ctr">
              <a:lnSpc>
                <a:spcPts val="2622"/>
              </a:lnSpc>
            </a:pPr>
            <a:r>
              <a:rPr lang="en-US" sz="1873" b="1">
                <a:solidFill>
                  <a:srgbClr val="FFFFFF"/>
                </a:solidFill>
                <a:latin typeface="Roboto Slab" pitchFamily="2" charset="0"/>
                <a:ea typeface="Roboto Slab" pitchFamily="2" charset="0"/>
                <a:cs typeface="Roboto Slab" pitchFamily="2" charset="0"/>
                <a:sym typeface="Roboto Slab Bold"/>
              </a:rPr>
              <a:t>Jeremiah Foster</a:t>
            </a:r>
          </a:p>
          <a:p>
            <a:pPr algn="ctr">
              <a:lnSpc>
                <a:spcPts val="1861"/>
              </a:lnSpc>
            </a:pPr>
            <a:r>
              <a:rPr lang="en-US" sz="1329">
                <a:solidFill>
                  <a:srgbClr val="FFFFFF"/>
                </a:solidFill>
                <a:latin typeface="Roboto Slab" pitchFamily="2" charset="0"/>
                <a:ea typeface="Roboto Slab" pitchFamily="2" charset="0"/>
                <a:cs typeface="Roboto Slab" pitchFamily="2" charset="0"/>
                <a:sym typeface="Roboto Slab"/>
              </a:rPr>
              <a:t>“Chef Jeremiah”</a:t>
            </a:r>
          </a:p>
        </p:txBody>
      </p:sp>
      <p:sp>
        <p:nvSpPr>
          <p:cNvPr id="24" name="TextBox 24"/>
          <p:cNvSpPr txBox="1"/>
          <p:nvPr/>
        </p:nvSpPr>
        <p:spPr>
          <a:xfrm>
            <a:off x="8014109" y="5765453"/>
            <a:ext cx="3847480" cy="801758"/>
          </a:xfrm>
          <a:prstGeom prst="rect">
            <a:avLst/>
          </a:prstGeom>
        </p:spPr>
        <p:txBody>
          <a:bodyPr lIns="0" tIns="0" rIns="0" bIns="0" rtlCol="0" anchor="t">
            <a:spAutoFit/>
          </a:bodyPr>
          <a:lstStyle/>
          <a:p>
            <a:pPr algn="ctr">
              <a:lnSpc>
                <a:spcPts val="2622"/>
              </a:lnSpc>
            </a:pPr>
            <a:r>
              <a:rPr lang="en-US" sz="1873" b="1">
                <a:solidFill>
                  <a:srgbClr val="FFFFFF"/>
                </a:solidFill>
                <a:latin typeface="Roboto Slab" pitchFamily="2" charset="0"/>
                <a:ea typeface="Roboto Slab" pitchFamily="2" charset="0"/>
                <a:cs typeface="Roboto Slab" pitchFamily="2" charset="0"/>
                <a:sym typeface="Roboto Slab Bold"/>
              </a:rPr>
              <a:t>Opal Foster</a:t>
            </a:r>
          </a:p>
          <a:p>
            <a:pPr algn="ctr">
              <a:lnSpc>
                <a:spcPts val="1857"/>
              </a:lnSpc>
            </a:pPr>
            <a:r>
              <a:rPr lang="en-US" sz="1327">
                <a:solidFill>
                  <a:srgbClr val="FFFFFF"/>
                </a:solidFill>
                <a:latin typeface="Roboto Slab" pitchFamily="2" charset="0"/>
                <a:ea typeface="Roboto Slab" pitchFamily="2" charset="0"/>
                <a:cs typeface="Roboto Slab" pitchFamily="2" charset="0"/>
                <a:sym typeface="Roboto Slab"/>
              </a:rPr>
              <a:t>President, Parents of Children with Down syndrome (PODS) or Prince George’s County MD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F3854-D591-8E50-59BF-D8CD04C3EF80}"/>
              </a:ext>
            </a:extLst>
          </p:cNvPr>
          <p:cNvSpPr>
            <a:spLocks noGrp="1"/>
          </p:cNvSpPr>
          <p:nvPr>
            <p:ph type="ctrTitle"/>
          </p:nvPr>
        </p:nvSpPr>
        <p:spPr/>
        <p:txBody>
          <a:bodyPr>
            <a:normAutofit fontScale="90000"/>
          </a:bodyPr>
          <a:lstStyle/>
          <a:p>
            <a:r>
              <a:rPr lang="en-US" b="1"/>
              <a:t>Understanding SSI: </a:t>
            </a:r>
            <a:br>
              <a:rPr lang="en-US" b="1"/>
            </a:br>
            <a:r>
              <a:rPr lang="en-US" b="1"/>
              <a:t>Saving, Working and </a:t>
            </a:r>
            <a:br>
              <a:rPr lang="en-US" b="1"/>
            </a:br>
            <a:r>
              <a:rPr lang="en-US" b="1"/>
              <a:t>Keeping Benefits </a:t>
            </a:r>
            <a:endParaRPr lang="en-US"/>
          </a:p>
        </p:txBody>
      </p:sp>
      <p:sp>
        <p:nvSpPr>
          <p:cNvPr id="3" name="Subtitle 2">
            <a:extLst>
              <a:ext uri="{FF2B5EF4-FFF2-40B4-BE49-F238E27FC236}">
                <a16:creationId xmlns:a16="http://schemas.microsoft.com/office/drawing/2014/main" id="{4C4BCD15-A9EE-114F-D2A9-48E98A00E2A1}"/>
              </a:ext>
            </a:extLst>
          </p:cNvPr>
          <p:cNvSpPr>
            <a:spLocks noGrp="1"/>
          </p:cNvSpPr>
          <p:nvPr>
            <p:ph type="subTitle" idx="1"/>
          </p:nvPr>
        </p:nvSpPr>
        <p:spPr>
          <a:xfrm>
            <a:off x="1524000" y="3995328"/>
            <a:ext cx="9144000" cy="2387600"/>
          </a:xfrm>
        </p:spPr>
        <p:txBody>
          <a:bodyPr>
            <a:normAutofit fontScale="92500" lnSpcReduction="20000"/>
          </a:bodyPr>
          <a:lstStyle/>
          <a:p>
            <a:r>
              <a:rPr lang="en-US">
                <a:solidFill>
                  <a:schemeClr val="bg1"/>
                </a:solidFill>
              </a:rPr>
              <a:t>Kathleen Romig – Senior Fellow, Center on Budget </a:t>
            </a:r>
          </a:p>
          <a:p>
            <a:r>
              <a:rPr lang="en-US">
                <a:solidFill>
                  <a:schemeClr val="bg1"/>
                </a:solidFill>
              </a:rPr>
              <a:t>and Policy Priorities (CBPP)</a:t>
            </a:r>
          </a:p>
          <a:p>
            <a:r>
              <a:rPr lang="en-US">
                <a:solidFill>
                  <a:schemeClr val="bg1"/>
                </a:solidFill>
              </a:rPr>
              <a:t>Jeremiah Foster – Self-Advocate, Maryland</a:t>
            </a:r>
          </a:p>
          <a:p>
            <a:r>
              <a:rPr lang="en-US">
                <a:solidFill>
                  <a:schemeClr val="bg1"/>
                </a:solidFill>
              </a:rPr>
              <a:t>Opal Foster – President, PODS of PGC</a:t>
            </a:r>
          </a:p>
          <a:p>
            <a:r>
              <a:rPr lang="en-US">
                <a:solidFill>
                  <a:schemeClr val="bg1"/>
                </a:solidFill>
              </a:rPr>
              <a:t>Parents of Children with Down Syndrome of </a:t>
            </a:r>
          </a:p>
          <a:p>
            <a:r>
              <a:rPr lang="en-US">
                <a:solidFill>
                  <a:schemeClr val="bg1"/>
                </a:solidFill>
              </a:rPr>
              <a:t>Prince George’s County, Maryland</a:t>
            </a:r>
          </a:p>
          <a:p>
            <a:endParaRPr lang="en-US">
              <a:solidFill>
                <a:schemeClr val="bg1"/>
              </a:solidFill>
            </a:endParaRPr>
          </a:p>
        </p:txBody>
      </p:sp>
    </p:spTree>
    <p:extLst>
      <p:ext uri="{BB962C8B-B14F-4D97-AF65-F5344CB8AC3E}">
        <p14:creationId xmlns:p14="http://schemas.microsoft.com/office/powerpoint/2010/main" val="3621519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153E-7B1A-FC4E-B586-6CCF9145F1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68F35C4-05FE-3270-C499-2F78146123FA}"/>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867F90AF-40AD-588E-5054-53ECD96A8560}"/>
              </a:ext>
            </a:extLst>
          </p:cNvPr>
          <p:cNvGrpSpPr/>
          <p:nvPr/>
        </p:nvGrpSpPr>
        <p:grpSpPr>
          <a:xfrm>
            <a:off x="229300" y="252333"/>
            <a:ext cx="11733401" cy="6353335"/>
            <a:chOff x="0" y="0"/>
            <a:chExt cx="4559295" cy="2468741"/>
          </a:xfrm>
        </p:grpSpPr>
        <p:sp>
          <p:nvSpPr>
            <p:cNvPr id="4" name="Freeform 4">
              <a:extLst>
                <a:ext uri="{FF2B5EF4-FFF2-40B4-BE49-F238E27FC236}">
                  <a16:creationId xmlns:a16="http://schemas.microsoft.com/office/drawing/2014/main" id="{59990CFA-226E-77F2-14E2-1036D4A57050}"/>
                </a:ext>
              </a:extLst>
            </p:cNvPr>
            <p:cNvSpPr/>
            <p:nvPr/>
          </p:nvSpPr>
          <p:spPr>
            <a:xfrm>
              <a:off x="0" y="0"/>
              <a:ext cx="4559295" cy="2468741"/>
            </a:xfrm>
            <a:custGeom>
              <a:avLst/>
              <a:gdLst/>
              <a:ahLst/>
              <a:cxnLst/>
              <a:rect l="l" t="t" r="r" b="b"/>
              <a:pathLst>
                <a:path w="4559295" h="2468741">
                  <a:moveTo>
                    <a:pt x="0" y="0"/>
                  </a:moveTo>
                  <a:lnTo>
                    <a:pt x="4559295" y="0"/>
                  </a:lnTo>
                  <a:lnTo>
                    <a:pt x="4559295"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32D68339-E81B-0005-EABB-1D43770A0472}"/>
                </a:ext>
              </a:extLst>
            </p:cNvPr>
            <p:cNvSpPr txBox="1"/>
            <p:nvPr/>
          </p:nvSpPr>
          <p:spPr>
            <a:xfrm>
              <a:off x="0" y="-47625"/>
              <a:ext cx="4559295" cy="2516366"/>
            </a:xfrm>
            <a:prstGeom prst="rect">
              <a:avLst/>
            </a:prstGeom>
          </p:spPr>
          <p:txBody>
            <a:bodyPr lIns="48420" tIns="48420" rIns="48420" bIns="48420" rtlCol="0" anchor="ctr"/>
            <a:lstStyle/>
            <a:p>
              <a:pPr marL="0" marR="0" lvl="0" indent="0" algn="ctr" defTabSz="609630" rtl="0" eaLnBrk="1" fontAlgn="auto" latinLnBrk="0" hangingPunct="1">
                <a:lnSpc>
                  <a:spcPts val="1868"/>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CA58998D-FB1D-6501-4E0B-C679560F62A9}"/>
              </a:ext>
            </a:extLst>
          </p:cNvPr>
          <p:cNvSpPr txBox="1"/>
          <p:nvPr/>
        </p:nvSpPr>
        <p:spPr>
          <a:xfrm>
            <a:off x="2365539" y="897772"/>
            <a:ext cx="7450763" cy="1034835"/>
          </a:xfrm>
          <a:prstGeom prst="rect">
            <a:avLst/>
          </a:prstGeom>
        </p:spPr>
        <p:txBody>
          <a:bodyPr wrap="square" lIns="0" tIns="0" rIns="0" bIns="0" rtlCol="0" anchor="t">
            <a:spAutoFit/>
          </a:bodyPr>
          <a:lstStyle/>
          <a:p>
            <a:pPr marL="0" marR="0" lvl="0" indent="0" algn="ctr" defTabSz="609630" rtl="0" eaLnBrk="1" fontAlgn="auto" latinLnBrk="0" hangingPunct="1">
              <a:lnSpc>
                <a:spcPts val="8587"/>
              </a:lnSpc>
              <a:spcBef>
                <a:spcPts val="0"/>
              </a:spcBef>
              <a:spcAft>
                <a:spcPts val="0"/>
              </a:spcAft>
              <a:buClrTx/>
              <a:buSzTx/>
              <a:buFontTx/>
              <a:buNone/>
              <a:tabLst/>
              <a:defRPr/>
            </a:pPr>
            <a:r>
              <a:rPr kumimoji="0" lang="en-US" sz="61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The Big Ask</a:t>
            </a:r>
          </a:p>
        </p:txBody>
      </p:sp>
      <p:sp>
        <p:nvSpPr>
          <p:cNvPr id="7" name="TextBox 7">
            <a:extLst>
              <a:ext uri="{FF2B5EF4-FFF2-40B4-BE49-F238E27FC236}">
                <a16:creationId xmlns:a16="http://schemas.microsoft.com/office/drawing/2014/main" id="{A78E7CB3-7221-A165-FAF1-DC19055533A8}"/>
              </a:ext>
            </a:extLst>
          </p:cNvPr>
          <p:cNvSpPr txBox="1"/>
          <p:nvPr/>
        </p:nvSpPr>
        <p:spPr>
          <a:xfrm>
            <a:off x="1474317" y="2787144"/>
            <a:ext cx="9243367" cy="2272417"/>
          </a:xfrm>
          <a:prstGeom prst="rect">
            <a:avLst/>
          </a:prstGeom>
        </p:spPr>
        <p:txBody>
          <a:bodyPr lIns="0" tIns="0" rIns="0" bIns="0" rtlCol="0" anchor="t">
            <a:spAutoFit/>
          </a:bodyPr>
          <a:lstStyle/>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Please cosponsor and support the SSI Savings Penalty Elimination Act (S. 1234/H.R. 2540)</a:t>
            </a:r>
          </a:p>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to raise SSI's asset limits to $10,000/$20,000 and permanently index them to inflation. </a:t>
            </a:r>
          </a:p>
        </p:txBody>
      </p:sp>
    </p:spTree>
    <p:extLst>
      <p:ext uri="{BB962C8B-B14F-4D97-AF65-F5344CB8AC3E}">
        <p14:creationId xmlns:p14="http://schemas.microsoft.com/office/powerpoint/2010/main" val="221964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CAC63-F877-2559-F606-A19C64B6EB9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9F53CF-4DF8-F0B1-C94F-FE55EA796AB8}"/>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DB861E39-F79F-DADD-4D17-CDCB4F3ABF5F}"/>
              </a:ext>
            </a:extLst>
          </p:cNvPr>
          <p:cNvGrpSpPr/>
          <p:nvPr/>
        </p:nvGrpSpPr>
        <p:grpSpPr>
          <a:xfrm>
            <a:off x="229300" y="252333"/>
            <a:ext cx="11733401" cy="6353335"/>
            <a:chOff x="0" y="0"/>
            <a:chExt cx="4559295" cy="2468741"/>
          </a:xfrm>
        </p:grpSpPr>
        <p:sp>
          <p:nvSpPr>
            <p:cNvPr id="4" name="Freeform 4">
              <a:extLst>
                <a:ext uri="{FF2B5EF4-FFF2-40B4-BE49-F238E27FC236}">
                  <a16:creationId xmlns:a16="http://schemas.microsoft.com/office/drawing/2014/main" id="{C4768F70-0B83-3FCF-521B-F1145BE64C00}"/>
                </a:ext>
              </a:extLst>
            </p:cNvPr>
            <p:cNvSpPr/>
            <p:nvPr/>
          </p:nvSpPr>
          <p:spPr>
            <a:xfrm>
              <a:off x="0" y="0"/>
              <a:ext cx="4559295" cy="2468741"/>
            </a:xfrm>
            <a:custGeom>
              <a:avLst/>
              <a:gdLst/>
              <a:ahLst/>
              <a:cxnLst/>
              <a:rect l="l" t="t" r="r" b="b"/>
              <a:pathLst>
                <a:path w="4559295" h="2468741">
                  <a:moveTo>
                    <a:pt x="0" y="0"/>
                  </a:moveTo>
                  <a:lnTo>
                    <a:pt x="4559295" y="0"/>
                  </a:lnTo>
                  <a:lnTo>
                    <a:pt x="4559295"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B09AF3B-E3EC-9E41-6BC1-C4352C70F14F}"/>
                </a:ext>
              </a:extLst>
            </p:cNvPr>
            <p:cNvSpPr txBox="1"/>
            <p:nvPr/>
          </p:nvSpPr>
          <p:spPr>
            <a:xfrm>
              <a:off x="0" y="-47625"/>
              <a:ext cx="4559295" cy="2516366"/>
            </a:xfrm>
            <a:prstGeom prst="rect">
              <a:avLst/>
            </a:prstGeom>
          </p:spPr>
          <p:txBody>
            <a:bodyPr lIns="48420" tIns="48420" rIns="48420" bIns="48420" rtlCol="0" anchor="ctr"/>
            <a:lstStyle/>
            <a:p>
              <a:pPr marL="0" marR="0" lvl="0" indent="0" algn="ctr" defTabSz="609630" rtl="0" eaLnBrk="1" fontAlgn="auto" latinLnBrk="0" hangingPunct="1">
                <a:lnSpc>
                  <a:spcPts val="1868"/>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2CA503EC-3BAF-500B-F6EB-97FAAB842550}"/>
              </a:ext>
            </a:extLst>
          </p:cNvPr>
          <p:cNvSpPr txBox="1"/>
          <p:nvPr/>
        </p:nvSpPr>
        <p:spPr>
          <a:xfrm>
            <a:off x="3865325" y="501650"/>
            <a:ext cx="4461351" cy="1613840"/>
          </a:xfrm>
          <a:prstGeom prst="rect">
            <a:avLst/>
          </a:prstGeom>
        </p:spPr>
        <p:txBody>
          <a:bodyPr wrap="square" lIns="0" tIns="0" rIns="0" bIns="0" rtlCol="0" anchor="t">
            <a:spAutoFit/>
          </a:bodyPr>
          <a:lstStyle/>
          <a:p>
            <a:pPr marL="0" marR="0" lvl="0" indent="0" algn="ctr" defTabSz="609630" rtl="0" eaLnBrk="1" fontAlgn="auto" latinLnBrk="0" hangingPunct="1">
              <a:lnSpc>
                <a:spcPts val="13441"/>
              </a:lnSpc>
              <a:spcBef>
                <a:spcPts val="0"/>
              </a:spcBef>
              <a:spcAft>
                <a:spcPts val="0"/>
              </a:spcAft>
              <a:buClrTx/>
              <a:buSzTx/>
              <a:buFontTx/>
              <a:buNone/>
              <a:tabLst/>
              <a:defRPr/>
            </a:pPr>
            <a:r>
              <a:rPr kumimoji="0" lang="en-US" sz="96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Why?</a:t>
            </a:r>
          </a:p>
        </p:txBody>
      </p:sp>
      <p:sp>
        <p:nvSpPr>
          <p:cNvPr id="7" name="TextBox 7">
            <a:extLst>
              <a:ext uri="{FF2B5EF4-FFF2-40B4-BE49-F238E27FC236}">
                <a16:creationId xmlns:a16="http://schemas.microsoft.com/office/drawing/2014/main" id="{FD42D137-6687-F0A5-7A0D-0B2EE7214338}"/>
              </a:ext>
            </a:extLst>
          </p:cNvPr>
          <p:cNvSpPr txBox="1"/>
          <p:nvPr/>
        </p:nvSpPr>
        <p:spPr>
          <a:xfrm>
            <a:off x="7260" y="2803738"/>
            <a:ext cx="12184741" cy="3240567"/>
          </a:xfrm>
          <a:prstGeom prst="rect">
            <a:avLst/>
          </a:prstGeom>
        </p:spPr>
        <p:txBody>
          <a:bodyPr lIns="0" tIns="0" rIns="0" bIns="0" rtlCol="0" anchor="t">
            <a:spAutoFit/>
          </a:bodyPr>
          <a:lstStyle/>
          <a:p>
            <a:pPr marL="0" marR="0" lvl="0" indent="0" algn="ctr" defTabSz="609630" rtl="0" eaLnBrk="1" fontAlgn="auto" latinLnBrk="0" hangingPunct="1">
              <a:lnSpc>
                <a:spcPts val="8587"/>
              </a:lnSpc>
              <a:spcBef>
                <a:spcPct val="0"/>
              </a:spcBef>
              <a:spcAft>
                <a:spcPts val="0"/>
              </a:spcAft>
              <a:buClrTx/>
              <a:buSzTx/>
              <a:buFontTx/>
              <a:buNone/>
              <a:tabLst/>
              <a:defRPr/>
            </a:pPr>
            <a:r>
              <a:rPr kumimoji="0" lang="en-US" sz="61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Let people with disabilities WORK, SAVE &amp; BUILD</a:t>
            </a:r>
          </a:p>
          <a:p>
            <a:pPr marL="0" marR="0" lvl="0" indent="0" algn="ctr" defTabSz="609630" rtl="0" eaLnBrk="1" fontAlgn="auto" latinLnBrk="0" hangingPunct="1">
              <a:lnSpc>
                <a:spcPts val="8587"/>
              </a:lnSpc>
              <a:spcBef>
                <a:spcPct val="0"/>
              </a:spcBef>
              <a:spcAft>
                <a:spcPts val="0"/>
              </a:spcAft>
              <a:buClrTx/>
              <a:buSzTx/>
              <a:buFontTx/>
              <a:buNone/>
              <a:tabLst/>
              <a:defRPr/>
            </a:pPr>
            <a:r>
              <a:rPr kumimoji="0" lang="en-US" sz="61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A FUTURE.</a:t>
            </a:r>
          </a:p>
        </p:txBody>
      </p:sp>
    </p:spTree>
    <p:extLst>
      <p:ext uri="{BB962C8B-B14F-4D97-AF65-F5344CB8AC3E}">
        <p14:creationId xmlns:p14="http://schemas.microsoft.com/office/powerpoint/2010/main" val="3699075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316FC-8563-0F18-7409-918BF33BED3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F19FB7-78B5-D656-5E02-F2477C17D2C0}"/>
              </a:ext>
            </a:extLst>
          </p:cNvPr>
          <p:cNvSpPr/>
          <p:nvPr/>
        </p:nvSpPr>
        <p:spPr>
          <a:xfrm rot="-5400000">
            <a:off x="5697311" y="363311"/>
            <a:ext cx="797379" cy="12192000"/>
          </a:xfrm>
          <a:custGeom>
            <a:avLst/>
            <a:gdLst/>
            <a:ahLst/>
            <a:cxnLst/>
            <a:rect l="l" t="t" r="r" b="b"/>
            <a:pathLst>
              <a:path w="1196068" h="18288000">
                <a:moveTo>
                  <a:pt x="0" y="0"/>
                </a:moveTo>
                <a:lnTo>
                  <a:pt x="1196068" y="0"/>
                </a:lnTo>
                <a:lnTo>
                  <a:pt x="1196068" y="18288000"/>
                </a:lnTo>
                <a:lnTo>
                  <a:pt x="0" y="18288000"/>
                </a:lnTo>
                <a:lnTo>
                  <a:pt x="0" y="0"/>
                </a:lnTo>
                <a:close/>
              </a:path>
            </a:pathLst>
          </a:custGeom>
          <a:blipFill>
            <a:blip r:embed="rId3"/>
            <a:stretch>
              <a:fillRect l="-106541" r="-10166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14D6810-807C-5BBE-89EB-C95E9FDC8A04}"/>
              </a:ext>
            </a:extLst>
          </p:cNvPr>
          <p:cNvSpPr/>
          <p:nvPr/>
        </p:nvSpPr>
        <p:spPr>
          <a:xfrm>
            <a:off x="132246" y="6183008"/>
            <a:ext cx="2102069" cy="595083"/>
          </a:xfrm>
          <a:custGeom>
            <a:avLst/>
            <a:gdLst/>
            <a:ahLst/>
            <a:cxnLst/>
            <a:rect l="l" t="t" r="r" b="b"/>
            <a:pathLst>
              <a:path w="3153103" h="892625">
                <a:moveTo>
                  <a:pt x="0" y="0"/>
                </a:moveTo>
                <a:lnTo>
                  <a:pt x="3153103" y="0"/>
                </a:lnTo>
                <a:lnTo>
                  <a:pt x="3153103" y="892625"/>
                </a:lnTo>
                <a:lnTo>
                  <a:pt x="0" y="8926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7C98E808-5980-15DF-161E-7C293716413C}"/>
              </a:ext>
            </a:extLst>
          </p:cNvPr>
          <p:cNvSpPr/>
          <p:nvPr/>
        </p:nvSpPr>
        <p:spPr>
          <a:xfrm>
            <a:off x="685800" y="685801"/>
            <a:ext cx="3386667" cy="4618011"/>
          </a:xfrm>
          <a:custGeom>
            <a:avLst/>
            <a:gdLst/>
            <a:ahLst/>
            <a:cxnLst/>
            <a:rect l="l" t="t" r="r" b="b"/>
            <a:pathLst>
              <a:path w="5080000" h="6927017">
                <a:moveTo>
                  <a:pt x="0" y="0"/>
                </a:moveTo>
                <a:lnTo>
                  <a:pt x="5080000" y="0"/>
                </a:lnTo>
                <a:lnTo>
                  <a:pt x="5080000" y="6927017"/>
                </a:lnTo>
                <a:lnTo>
                  <a:pt x="0" y="6927017"/>
                </a:lnTo>
                <a:lnTo>
                  <a:pt x="0" y="0"/>
                </a:lnTo>
                <a:close/>
              </a:path>
            </a:pathLst>
          </a:custGeom>
          <a:blipFill>
            <a:blip r:embed="rId5"/>
            <a:stretch>
              <a:fillRect l="-6616" r="-2974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14A04A12-7CFC-8664-C790-21BCCCA2F3EB}"/>
              </a:ext>
            </a:extLst>
          </p:cNvPr>
          <p:cNvSpPr txBox="1"/>
          <p:nvPr/>
        </p:nvSpPr>
        <p:spPr>
          <a:xfrm>
            <a:off x="4305387" y="858878"/>
            <a:ext cx="7634982" cy="4260141"/>
          </a:xfrm>
          <a:prstGeom prst="rect">
            <a:avLst/>
          </a:prstGeom>
        </p:spPr>
        <p:txBody>
          <a:bodyPr lIns="0" tIns="0" rIns="0" bIns="0" rtlCol="0" anchor="t">
            <a:spAutoFit/>
          </a:bodyPr>
          <a:lstStyle/>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My Name is Jeremiah Foster</a:t>
            </a:r>
          </a:p>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AKA “Chef Jeremiah”</a:t>
            </a:r>
          </a:p>
          <a:p>
            <a:pPr marL="690915" marR="0" lvl="1" indent="-345457" algn="l" defTabSz="609630" rtl="0" eaLnBrk="1" fontAlgn="auto" latinLnBrk="0" hangingPunct="1">
              <a:lnSpc>
                <a:spcPts val="4480"/>
              </a:lnSpc>
              <a:spcBef>
                <a:spcPts val="0"/>
              </a:spcBef>
              <a:spcAft>
                <a:spcPts val="0"/>
              </a:spcAft>
              <a:buClrTx/>
              <a:buSzTx/>
              <a:buFont typeface="Arial"/>
              <a:buChar char="•"/>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want to be a chef one day</a:t>
            </a:r>
          </a:p>
          <a:p>
            <a:pPr marL="690915" marR="0" lvl="1" indent="-345457" algn="l" defTabSz="609630" rtl="0" eaLnBrk="1" fontAlgn="auto" latinLnBrk="0" hangingPunct="1">
              <a:lnSpc>
                <a:spcPts val="4480"/>
              </a:lnSpc>
              <a:spcBef>
                <a:spcPts val="0"/>
              </a:spcBef>
              <a:spcAft>
                <a:spcPts val="0"/>
              </a:spcAft>
              <a:buClrTx/>
              <a:buSzTx/>
              <a:buFont typeface="Arial"/>
              <a:buChar char="•"/>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love cooking</a:t>
            </a:r>
          </a:p>
          <a:p>
            <a:pPr marL="690915" marR="0" lvl="1" indent="-345457" algn="l" defTabSz="609630" rtl="0" eaLnBrk="1" fontAlgn="auto" latinLnBrk="0" hangingPunct="1">
              <a:lnSpc>
                <a:spcPts val="4480"/>
              </a:lnSpc>
              <a:spcBef>
                <a:spcPts val="0"/>
              </a:spcBef>
              <a:spcAft>
                <a:spcPts val="0"/>
              </a:spcAft>
              <a:buClrTx/>
              <a:buSzTx/>
              <a:buFont typeface="Arial"/>
              <a:buChar char="•"/>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am part of the CCC Program</a:t>
            </a:r>
          </a:p>
          <a:p>
            <a:pPr marL="690915" marR="0" lvl="1" indent="-345457" algn="l" defTabSz="609630" rtl="0" eaLnBrk="1" fontAlgn="auto" latinLnBrk="0" hangingPunct="1">
              <a:lnSpc>
                <a:spcPts val="4480"/>
              </a:lnSpc>
              <a:spcBef>
                <a:spcPts val="0"/>
              </a:spcBef>
              <a:spcAft>
                <a:spcPts val="0"/>
              </a:spcAft>
              <a:buClrTx/>
              <a:buSzTx/>
              <a:buFont typeface="Arial"/>
              <a:buChar char="•"/>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love bowling, music and art</a:t>
            </a:r>
          </a:p>
          <a:p>
            <a:pPr marL="690915" marR="0" lvl="1" indent="-345457" algn="l" defTabSz="609630" rtl="0" eaLnBrk="1" fontAlgn="auto" latinLnBrk="0" hangingPunct="1">
              <a:lnSpc>
                <a:spcPts val="4480"/>
              </a:lnSpc>
              <a:spcBef>
                <a:spcPts val="0"/>
              </a:spcBef>
              <a:spcAft>
                <a:spcPts val="0"/>
              </a:spcAft>
              <a:buClrTx/>
              <a:buSzTx/>
              <a:buFont typeface="Arial"/>
              <a:buChar char="•"/>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enjoy hanging out with my friends</a:t>
            </a:r>
          </a:p>
        </p:txBody>
      </p:sp>
    </p:spTree>
    <p:extLst>
      <p:ext uri="{BB962C8B-B14F-4D97-AF65-F5344CB8AC3E}">
        <p14:creationId xmlns:p14="http://schemas.microsoft.com/office/powerpoint/2010/main" val="2612963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D566B-8CC2-3F0F-3C19-DB83C7721D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E73FE75-5573-27D5-27AD-1975A252F6A3}"/>
              </a:ext>
            </a:extLst>
          </p:cNvPr>
          <p:cNvSpPr/>
          <p:nvPr/>
        </p:nvSpPr>
        <p:spPr>
          <a:xfrm rot="-5400000">
            <a:off x="5697311" y="363311"/>
            <a:ext cx="797379" cy="12192000"/>
          </a:xfrm>
          <a:custGeom>
            <a:avLst/>
            <a:gdLst/>
            <a:ahLst/>
            <a:cxnLst/>
            <a:rect l="l" t="t" r="r" b="b"/>
            <a:pathLst>
              <a:path w="1196068" h="18288000">
                <a:moveTo>
                  <a:pt x="0" y="0"/>
                </a:moveTo>
                <a:lnTo>
                  <a:pt x="1196068" y="0"/>
                </a:lnTo>
                <a:lnTo>
                  <a:pt x="1196068" y="18288000"/>
                </a:lnTo>
                <a:lnTo>
                  <a:pt x="0" y="18288000"/>
                </a:lnTo>
                <a:lnTo>
                  <a:pt x="0" y="0"/>
                </a:lnTo>
                <a:close/>
              </a:path>
            </a:pathLst>
          </a:custGeom>
          <a:blipFill>
            <a:blip r:embed="rId3"/>
            <a:stretch>
              <a:fillRect l="-106541" r="-10166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5B99D2A6-3562-EDD9-1D90-EA8EFEEFC6D4}"/>
              </a:ext>
            </a:extLst>
          </p:cNvPr>
          <p:cNvSpPr/>
          <p:nvPr/>
        </p:nvSpPr>
        <p:spPr>
          <a:xfrm>
            <a:off x="132246" y="6183008"/>
            <a:ext cx="2102069" cy="595083"/>
          </a:xfrm>
          <a:custGeom>
            <a:avLst/>
            <a:gdLst/>
            <a:ahLst/>
            <a:cxnLst/>
            <a:rect l="l" t="t" r="r" b="b"/>
            <a:pathLst>
              <a:path w="3153103" h="892625">
                <a:moveTo>
                  <a:pt x="0" y="0"/>
                </a:moveTo>
                <a:lnTo>
                  <a:pt x="3153103" y="0"/>
                </a:lnTo>
                <a:lnTo>
                  <a:pt x="3153103" y="892625"/>
                </a:lnTo>
                <a:lnTo>
                  <a:pt x="0" y="8926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945939F3-A5A0-3412-1558-32471F6EEC73}"/>
              </a:ext>
            </a:extLst>
          </p:cNvPr>
          <p:cNvSpPr/>
          <p:nvPr/>
        </p:nvSpPr>
        <p:spPr>
          <a:xfrm>
            <a:off x="685800" y="685801"/>
            <a:ext cx="3386667" cy="4618011"/>
          </a:xfrm>
          <a:custGeom>
            <a:avLst/>
            <a:gdLst/>
            <a:ahLst/>
            <a:cxnLst/>
            <a:rect l="l" t="t" r="r" b="b"/>
            <a:pathLst>
              <a:path w="5080000" h="6927017">
                <a:moveTo>
                  <a:pt x="0" y="0"/>
                </a:moveTo>
                <a:lnTo>
                  <a:pt x="5080000" y="0"/>
                </a:lnTo>
                <a:lnTo>
                  <a:pt x="5080000" y="6927017"/>
                </a:lnTo>
                <a:lnTo>
                  <a:pt x="0" y="6927017"/>
                </a:lnTo>
                <a:lnTo>
                  <a:pt x="0" y="0"/>
                </a:lnTo>
                <a:close/>
              </a:path>
            </a:pathLst>
          </a:custGeom>
          <a:blipFill>
            <a:blip r:embed="rId5"/>
            <a:stretch>
              <a:fillRect l="-6616" r="-2974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5950B14-FF47-452C-C557-8C26166809CD}"/>
              </a:ext>
            </a:extLst>
          </p:cNvPr>
          <p:cNvSpPr txBox="1"/>
          <p:nvPr/>
        </p:nvSpPr>
        <p:spPr>
          <a:xfrm>
            <a:off x="4632987" y="472503"/>
            <a:ext cx="7559013" cy="5381473"/>
          </a:xfrm>
          <a:prstGeom prst="rect">
            <a:avLst/>
          </a:prstGeom>
        </p:spPr>
        <p:txBody>
          <a:bodyPr lIns="0" tIns="0" rIns="0" bIns="0" rtlCol="0" anchor="t">
            <a:spAutoFit/>
          </a:bodyPr>
          <a:lstStyle/>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My Name is Jeremiah Foster</a:t>
            </a:r>
          </a:p>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AKA “Chef Jeremiah”</a:t>
            </a:r>
          </a:p>
          <a:p>
            <a:pPr marL="0" marR="0" lvl="0" indent="0" algn="l" defTabSz="609630" rtl="0" eaLnBrk="1" fontAlgn="auto" latinLnBrk="0" hangingPunct="1">
              <a:lnSpc>
                <a:spcPts val="392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I’m a part of :</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Best Buddies</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Camp PALS</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Camp Accomplish</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KEEN Kids</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PODS of PGC</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DSNMC</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and other organizations</a:t>
            </a:r>
          </a:p>
        </p:txBody>
      </p:sp>
    </p:spTree>
    <p:extLst>
      <p:ext uri="{BB962C8B-B14F-4D97-AF65-F5344CB8AC3E}">
        <p14:creationId xmlns:p14="http://schemas.microsoft.com/office/powerpoint/2010/main" val="3531366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52366-8DDB-666B-6C0A-AB8ACE3B9C2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71D482C-9CDB-DE36-C788-B77C6F7923CD}"/>
              </a:ext>
            </a:extLst>
          </p:cNvPr>
          <p:cNvSpPr/>
          <p:nvPr/>
        </p:nvSpPr>
        <p:spPr>
          <a:xfrm rot="-5400000">
            <a:off x="5697311" y="363311"/>
            <a:ext cx="797379" cy="12192000"/>
          </a:xfrm>
          <a:custGeom>
            <a:avLst/>
            <a:gdLst/>
            <a:ahLst/>
            <a:cxnLst/>
            <a:rect l="l" t="t" r="r" b="b"/>
            <a:pathLst>
              <a:path w="1196068" h="18288000">
                <a:moveTo>
                  <a:pt x="0" y="0"/>
                </a:moveTo>
                <a:lnTo>
                  <a:pt x="1196068" y="0"/>
                </a:lnTo>
                <a:lnTo>
                  <a:pt x="1196068" y="18288000"/>
                </a:lnTo>
                <a:lnTo>
                  <a:pt x="0" y="18288000"/>
                </a:lnTo>
                <a:lnTo>
                  <a:pt x="0" y="0"/>
                </a:lnTo>
                <a:close/>
              </a:path>
            </a:pathLst>
          </a:custGeom>
          <a:blipFill>
            <a:blip r:embed="rId3"/>
            <a:stretch>
              <a:fillRect l="-106541" r="-10166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47B933A6-B56A-2D12-7D96-3D77E225A647}"/>
              </a:ext>
            </a:extLst>
          </p:cNvPr>
          <p:cNvSpPr/>
          <p:nvPr/>
        </p:nvSpPr>
        <p:spPr>
          <a:xfrm>
            <a:off x="132246" y="6183008"/>
            <a:ext cx="2102069" cy="595083"/>
          </a:xfrm>
          <a:custGeom>
            <a:avLst/>
            <a:gdLst/>
            <a:ahLst/>
            <a:cxnLst/>
            <a:rect l="l" t="t" r="r" b="b"/>
            <a:pathLst>
              <a:path w="3153103" h="892625">
                <a:moveTo>
                  <a:pt x="0" y="0"/>
                </a:moveTo>
                <a:lnTo>
                  <a:pt x="3153103" y="0"/>
                </a:lnTo>
                <a:lnTo>
                  <a:pt x="3153103" y="892625"/>
                </a:lnTo>
                <a:lnTo>
                  <a:pt x="0" y="8926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399E9FD1-66E1-B28D-D3D5-2FCD2DB976E2}"/>
              </a:ext>
            </a:extLst>
          </p:cNvPr>
          <p:cNvSpPr/>
          <p:nvPr/>
        </p:nvSpPr>
        <p:spPr>
          <a:xfrm>
            <a:off x="685800" y="685801"/>
            <a:ext cx="3386667" cy="4618011"/>
          </a:xfrm>
          <a:custGeom>
            <a:avLst/>
            <a:gdLst/>
            <a:ahLst/>
            <a:cxnLst/>
            <a:rect l="l" t="t" r="r" b="b"/>
            <a:pathLst>
              <a:path w="5080000" h="6927017">
                <a:moveTo>
                  <a:pt x="0" y="0"/>
                </a:moveTo>
                <a:lnTo>
                  <a:pt x="5080000" y="0"/>
                </a:lnTo>
                <a:lnTo>
                  <a:pt x="5080000" y="6927017"/>
                </a:lnTo>
                <a:lnTo>
                  <a:pt x="0" y="6927017"/>
                </a:lnTo>
                <a:lnTo>
                  <a:pt x="0" y="0"/>
                </a:lnTo>
                <a:close/>
              </a:path>
            </a:pathLst>
          </a:custGeom>
          <a:blipFill>
            <a:blip r:embed="rId5"/>
            <a:stretch>
              <a:fillRect l="-6616" r="-2974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DED5B0B-A853-4BDB-2BBB-08DA98C2FAF3}"/>
              </a:ext>
            </a:extLst>
          </p:cNvPr>
          <p:cNvSpPr txBox="1"/>
          <p:nvPr/>
        </p:nvSpPr>
        <p:spPr>
          <a:xfrm>
            <a:off x="4289482" y="471170"/>
            <a:ext cx="7559013" cy="5834931"/>
          </a:xfrm>
          <a:prstGeom prst="rect">
            <a:avLst/>
          </a:prstGeom>
        </p:spPr>
        <p:txBody>
          <a:bodyPr lIns="0" tIns="0" rIns="0" bIns="0" rtlCol="0" anchor="t">
            <a:spAutoFit/>
          </a:bodyPr>
          <a:lstStyle/>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My name is Jeremiah Foster.</a:t>
            </a:r>
          </a:p>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AKA “Chef Jeremiah” </a:t>
            </a:r>
          </a:p>
          <a:p>
            <a:pPr marL="0" marR="0" lvl="0" indent="0" algn="ctr" defTabSz="609630" rtl="0" eaLnBrk="1" fontAlgn="auto" latinLnBrk="0" hangingPunct="1">
              <a:lnSpc>
                <a:spcPts val="448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receive $667 in SSI each month.</a:t>
            </a:r>
          </a:p>
          <a:p>
            <a:pPr marL="0" marR="0" lvl="0" indent="0" algn="ctr" defTabSz="609630" rtl="0" eaLnBrk="1" fontAlgn="auto" latinLnBrk="0" hangingPunct="1">
              <a:lnSpc>
                <a:spcPts val="336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0" marR="0" lvl="0" indent="0" algn="ctr" defTabSz="609630" rtl="0" eaLnBrk="1" fontAlgn="auto" latinLnBrk="0" hangingPunct="1">
              <a:lnSpc>
                <a:spcPts val="392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That money helps me:</a:t>
            </a:r>
          </a:p>
          <a:p>
            <a:pPr marL="647731" marR="0" lvl="1" indent="-323866" algn="l" defTabSz="609630" rtl="0" eaLnBrk="1" fontAlgn="auto" latinLnBrk="0" hangingPunct="1">
              <a:lnSpc>
                <a:spcPts val="4200"/>
              </a:lnSpc>
              <a:spcBef>
                <a:spcPts val="0"/>
              </a:spcBef>
              <a:spcAft>
                <a:spcPts val="0"/>
              </a:spcAft>
              <a:buClrTx/>
              <a:buSzTx/>
              <a:buFont typeface="Arial"/>
              <a:buChar char="•"/>
              <a:tabLst/>
              <a:defRPr/>
            </a:pPr>
            <a:r>
              <a:rPr kumimoji="0" lang="en-US" sz="2999"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Contribute to my family’s mortgage</a:t>
            </a:r>
          </a:p>
          <a:p>
            <a:pPr marL="647731" marR="0" lvl="1" indent="-323866" algn="l" defTabSz="609630" rtl="0" eaLnBrk="1" fontAlgn="auto" latinLnBrk="0" hangingPunct="1">
              <a:lnSpc>
                <a:spcPts val="4200"/>
              </a:lnSpc>
              <a:spcBef>
                <a:spcPts val="0"/>
              </a:spcBef>
              <a:spcAft>
                <a:spcPts val="0"/>
              </a:spcAft>
              <a:buClrTx/>
              <a:buSzTx/>
              <a:buFont typeface="Arial"/>
              <a:buChar char="•"/>
              <a:tabLst/>
              <a:defRPr/>
            </a:pPr>
            <a:r>
              <a:rPr kumimoji="0" lang="en-US" sz="2999"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Help with our food budget</a:t>
            </a:r>
          </a:p>
          <a:p>
            <a:pPr marL="647731" marR="0" lvl="1" indent="-323866" algn="l" defTabSz="609630" rtl="0" eaLnBrk="1" fontAlgn="auto" latinLnBrk="0" hangingPunct="1">
              <a:lnSpc>
                <a:spcPts val="4200"/>
              </a:lnSpc>
              <a:spcBef>
                <a:spcPts val="0"/>
              </a:spcBef>
              <a:spcAft>
                <a:spcPts val="0"/>
              </a:spcAft>
              <a:buClrTx/>
              <a:buSzTx/>
              <a:buFont typeface="Arial"/>
              <a:buChar char="•"/>
              <a:tabLst/>
              <a:defRPr/>
            </a:pPr>
            <a:r>
              <a:rPr kumimoji="0" lang="en-US" sz="2999"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Build savings for my future in my MD ABLE Account</a:t>
            </a:r>
          </a:p>
          <a:p>
            <a:pPr marL="0" marR="0" lvl="0" indent="0" algn="l" defTabSz="609630" rtl="0" eaLnBrk="1" fontAlgn="auto" latinLnBrk="0" hangingPunct="1">
              <a:lnSpc>
                <a:spcPts val="3360"/>
              </a:lnSpc>
              <a:spcBef>
                <a:spcPts val="0"/>
              </a:spcBef>
              <a:spcAft>
                <a:spcPts val="0"/>
              </a:spcAft>
              <a:buClrTx/>
              <a:buSzTx/>
              <a:buFontTx/>
              <a:buNone/>
              <a:tabLst/>
              <a:defRPr/>
            </a:pPr>
            <a:endParaRPr kumimoji="0" lang="en-US" sz="2999"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p:txBody>
      </p:sp>
    </p:spTree>
    <p:extLst>
      <p:ext uri="{BB962C8B-B14F-4D97-AF65-F5344CB8AC3E}">
        <p14:creationId xmlns:p14="http://schemas.microsoft.com/office/powerpoint/2010/main" val="4935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BB4FF-3EF2-FFB3-E07A-B74D8EED03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438355-B7C8-2642-B271-2F538D5659C4}"/>
              </a:ext>
            </a:extLst>
          </p:cNvPr>
          <p:cNvSpPr/>
          <p:nvPr/>
        </p:nvSpPr>
        <p:spPr>
          <a:xfrm rot="-5400000">
            <a:off x="5697311" y="363311"/>
            <a:ext cx="797379" cy="12192000"/>
          </a:xfrm>
          <a:custGeom>
            <a:avLst/>
            <a:gdLst/>
            <a:ahLst/>
            <a:cxnLst/>
            <a:rect l="l" t="t" r="r" b="b"/>
            <a:pathLst>
              <a:path w="1196068" h="18288000">
                <a:moveTo>
                  <a:pt x="0" y="0"/>
                </a:moveTo>
                <a:lnTo>
                  <a:pt x="1196068" y="0"/>
                </a:lnTo>
                <a:lnTo>
                  <a:pt x="1196068" y="18288000"/>
                </a:lnTo>
                <a:lnTo>
                  <a:pt x="0" y="18288000"/>
                </a:lnTo>
                <a:lnTo>
                  <a:pt x="0" y="0"/>
                </a:lnTo>
                <a:close/>
              </a:path>
            </a:pathLst>
          </a:custGeom>
          <a:blipFill>
            <a:blip r:embed="rId3"/>
            <a:stretch>
              <a:fillRect l="-106541" r="-10166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6496A71-A03B-44FA-2F62-655D3066E993}"/>
              </a:ext>
            </a:extLst>
          </p:cNvPr>
          <p:cNvSpPr/>
          <p:nvPr/>
        </p:nvSpPr>
        <p:spPr>
          <a:xfrm>
            <a:off x="132246" y="6183008"/>
            <a:ext cx="2102069" cy="595083"/>
          </a:xfrm>
          <a:custGeom>
            <a:avLst/>
            <a:gdLst/>
            <a:ahLst/>
            <a:cxnLst/>
            <a:rect l="l" t="t" r="r" b="b"/>
            <a:pathLst>
              <a:path w="3153103" h="892625">
                <a:moveTo>
                  <a:pt x="0" y="0"/>
                </a:moveTo>
                <a:lnTo>
                  <a:pt x="3153103" y="0"/>
                </a:lnTo>
                <a:lnTo>
                  <a:pt x="3153103" y="892625"/>
                </a:lnTo>
                <a:lnTo>
                  <a:pt x="0" y="8926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107868C2-FB7C-52F6-9392-EF803AA6DD2F}"/>
              </a:ext>
            </a:extLst>
          </p:cNvPr>
          <p:cNvSpPr/>
          <p:nvPr/>
        </p:nvSpPr>
        <p:spPr>
          <a:xfrm>
            <a:off x="685800" y="685801"/>
            <a:ext cx="3386667" cy="4618011"/>
          </a:xfrm>
          <a:custGeom>
            <a:avLst/>
            <a:gdLst/>
            <a:ahLst/>
            <a:cxnLst/>
            <a:rect l="l" t="t" r="r" b="b"/>
            <a:pathLst>
              <a:path w="5080000" h="6927017">
                <a:moveTo>
                  <a:pt x="0" y="0"/>
                </a:moveTo>
                <a:lnTo>
                  <a:pt x="5080000" y="0"/>
                </a:lnTo>
                <a:lnTo>
                  <a:pt x="5080000" y="6927017"/>
                </a:lnTo>
                <a:lnTo>
                  <a:pt x="0" y="6927017"/>
                </a:lnTo>
                <a:lnTo>
                  <a:pt x="0" y="0"/>
                </a:lnTo>
                <a:close/>
              </a:path>
            </a:pathLst>
          </a:custGeom>
          <a:blipFill>
            <a:blip r:embed="rId5"/>
            <a:stretch>
              <a:fillRect l="-6616" r="-2974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04AE8C2-60BD-B01D-CE2E-FAFCCE33BD5C}"/>
              </a:ext>
            </a:extLst>
          </p:cNvPr>
          <p:cNvSpPr txBox="1"/>
          <p:nvPr/>
        </p:nvSpPr>
        <p:spPr>
          <a:xfrm>
            <a:off x="4632987" y="472503"/>
            <a:ext cx="6660567" cy="4381199"/>
          </a:xfrm>
          <a:prstGeom prst="rect">
            <a:avLst/>
          </a:prstGeom>
        </p:spPr>
        <p:txBody>
          <a:bodyPr lIns="0" tIns="0" rIns="0" bIns="0" rtlCol="0" anchor="t">
            <a:spAutoFit/>
          </a:bodyPr>
          <a:lstStyle/>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But saving can create a problem.</a:t>
            </a:r>
          </a:p>
          <a:p>
            <a:pPr marL="0" marR="0" lvl="0" indent="0" algn="l" defTabSz="609630" rtl="0" eaLnBrk="1" fontAlgn="auto" latinLnBrk="0" hangingPunct="1">
              <a:lnSpc>
                <a:spcPts val="3920"/>
              </a:lnSpc>
              <a:spcBef>
                <a:spcPts val="0"/>
              </a:spcBef>
              <a:spcAft>
                <a:spcPts val="0"/>
              </a:spcAft>
              <a:buClrTx/>
              <a:buSzTx/>
              <a:buFontTx/>
              <a:buNone/>
              <a:tabLst/>
              <a:defRPr/>
            </a:pPr>
            <a:endPar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Today, SSI’s federal resource limit is only $2,000 for an individual — a limit that has remained unchanged since 1989.</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have an MD ABLE account, where I am currently setting aside $100 each month.</a:t>
            </a:r>
          </a:p>
        </p:txBody>
      </p:sp>
    </p:spTree>
    <p:extLst>
      <p:ext uri="{BB962C8B-B14F-4D97-AF65-F5344CB8AC3E}">
        <p14:creationId xmlns:p14="http://schemas.microsoft.com/office/powerpoint/2010/main" val="3817860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ADB45-9E89-A093-632F-3E53F2E727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F7403C-0BB6-D395-885C-10C1EBB80C73}"/>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4CA6FD32-35DF-E04E-DEDC-770668ADC4BB}"/>
              </a:ext>
            </a:extLst>
          </p:cNvPr>
          <p:cNvGrpSpPr/>
          <p:nvPr/>
        </p:nvGrpSpPr>
        <p:grpSpPr>
          <a:xfrm>
            <a:off x="229300" y="252333"/>
            <a:ext cx="11733401" cy="6353335"/>
            <a:chOff x="0" y="0"/>
            <a:chExt cx="4559295" cy="2468741"/>
          </a:xfrm>
        </p:grpSpPr>
        <p:sp>
          <p:nvSpPr>
            <p:cNvPr id="4" name="Freeform 4">
              <a:extLst>
                <a:ext uri="{FF2B5EF4-FFF2-40B4-BE49-F238E27FC236}">
                  <a16:creationId xmlns:a16="http://schemas.microsoft.com/office/drawing/2014/main" id="{C3F40EDD-D5BC-4D3C-24AA-35BF1FC66375}"/>
                </a:ext>
              </a:extLst>
            </p:cNvPr>
            <p:cNvSpPr/>
            <p:nvPr/>
          </p:nvSpPr>
          <p:spPr>
            <a:xfrm>
              <a:off x="0" y="0"/>
              <a:ext cx="4559295" cy="2468741"/>
            </a:xfrm>
            <a:custGeom>
              <a:avLst/>
              <a:gdLst/>
              <a:ahLst/>
              <a:cxnLst/>
              <a:rect l="l" t="t" r="r" b="b"/>
              <a:pathLst>
                <a:path w="4559295" h="2468741">
                  <a:moveTo>
                    <a:pt x="0" y="0"/>
                  </a:moveTo>
                  <a:lnTo>
                    <a:pt x="4559295" y="0"/>
                  </a:lnTo>
                  <a:lnTo>
                    <a:pt x="4559295"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1F641E7C-68A1-95D4-D88D-0FA79105775B}"/>
                </a:ext>
              </a:extLst>
            </p:cNvPr>
            <p:cNvSpPr txBox="1"/>
            <p:nvPr/>
          </p:nvSpPr>
          <p:spPr>
            <a:xfrm>
              <a:off x="0" y="-47625"/>
              <a:ext cx="4559295" cy="2516366"/>
            </a:xfrm>
            <a:prstGeom prst="rect">
              <a:avLst/>
            </a:prstGeom>
          </p:spPr>
          <p:txBody>
            <a:bodyPr lIns="48420" tIns="48420" rIns="48420" bIns="48420" rtlCol="0" anchor="ctr"/>
            <a:lstStyle/>
            <a:p>
              <a:pPr marL="0" marR="0" lvl="0" indent="0" algn="ctr" defTabSz="609630" rtl="0" eaLnBrk="1" fontAlgn="auto" latinLnBrk="0" hangingPunct="1">
                <a:lnSpc>
                  <a:spcPts val="1868"/>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a:extLst>
              <a:ext uri="{FF2B5EF4-FFF2-40B4-BE49-F238E27FC236}">
                <a16:creationId xmlns:a16="http://schemas.microsoft.com/office/drawing/2014/main" id="{F7DD605C-E208-477C-F9BF-D12C5846A6D2}"/>
              </a:ext>
            </a:extLst>
          </p:cNvPr>
          <p:cNvSpPr txBox="1"/>
          <p:nvPr/>
        </p:nvSpPr>
        <p:spPr>
          <a:xfrm>
            <a:off x="1860030" y="565150"/>
            <a:ext cx="8471942" cy="5722849"/>
          </a:xfrm>
          <a:prstGeom prst="rect">
            <a:avLst/>
          </a:prstGeom>
        </p:spPr>
        <p:txBody>
          <a:bodyPr lIns="0" tIns="0" rIns="0" bIns="0" rtlCol="0" anchor="t">
            <a:spAutoFit/>
          </a:bodyPr>
          <a:lstStyle/>
          <a:p>
            <a:pPr marL="0" marR="0" lvl="0" indent="0" algn="ctr" defTabSz="609630" rtl="0" eaLnBrk="1" fontAlgn="auto" latinLnBrk="0" hangingPunct="1">
              <a:lnSpc>
                <a:spcPts val="8960"/>
              </a:lnSpc>
              <a:spcBef>
                <a:spcPct val="0"/>
              </a:spcBef>
              <a:spcAft>
                <a:spcPts val="0"/>
              </a:spcAft>
              <a:buClrTx/>
              <a:buSzTx/>
              <a:buFontTx/>
              <a:buNone/>
              <a:tabLst/>
              <a:defRPr/>
            </a:pPr>
            <a:r>
              <a:rPr kumimoji="0" lang="en-US" sz="64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WHY IT MATTERS</a:t>
            </a:r>
          </a:p>
          <a:p>
            <a:pPr marL="0" marR="0" lvl="0" indent="0" algn="ctr" defTabSz="609630" rtl="0" eaLnBrk="1" fontAlgn="auto" latinLnBrk="0" hangingPunct="1">
              <a:lnSpc>
                <a:spcPts val="5973"/>
              </a:lnSpc>
              <a:spcBef>
                <a:spcPct val="0"/>
              </a:spcBef>
              <a:spcAft>
                <a:spcPts val="0"/>
              </a:spcAft>
              <a:buClrTx/>
              <a:buSzTx/>
              <a:buFontTx/>
              <a:buNone/>
              <a:tabLst/>
              <a:defRPr/>
            </a:pPr>
            <a:r>
              <a:rPr kumimoji="0" lang="en-US" sz="4266"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want to work.</a:t>
            </a:r>
          </a:p>
          <a:p>
            <a:pPr marL="0" marR="0" lvl="0" indent="0" algn="ctr" defTabSz="609630" rtl="0" eaLnBrk="1" fontAlgn="auto" latinLnBrk="0" hangingPunct="1">
              <a:lnSpc>
                <a:spcPts val="5973"/>
              </a:lnSpc>
              <a:spcBef>
                <a:spcPct val="0"/>
              </a:spcBef>
              <a:spcAft>
                <a:spcPts val="0"/>
              </a:spcAft>
              <a:buClrTx/>
              <a:buSzTx/>
              <a:buFontTx/>
              <a:buNone/>
              <a:tabLst/>
              <a:defRPr/>
            </a:pPr>
            <a:r>
              <a:rPr kumimoji="0" lang="en-US" sz="4266"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want to contribute.</a:t>
            </a:r>
          </a:p>
          <a:p>
            <a:pPr marL="0" marR="0" lvl="0" indent="0" algn="ctr" defTabSz="609630" rtl="0" eaLnBrk="1" fontAlgn="auto" latinLnBrk="0" hangingPunct="1">
              <a:lnSpc>
                <a:spcPts val="5973"/>
              </a:lnSpc>
              <a:spcBef>
                <a:spcPct val="0"/>
              </a:spcBef>
              <a:spcAft>
                <a:spcPts val="0"/>
              </a:spcAft>
              <a:buClrTx/>
              <a:buSzTx/>
              <a:buFontTx/>
              <a:buNone/>
              <a:tabLst/>
              <a:defRPr/>
            </a:pPr>
            <a:r>
              <a:rPr kumimoji="0" lang="en-US" sz="4266"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want to save.</a:t>
            </a:r>
          </a:p>
          <a:p>
            <a:pPr marL="0" marR="0" lvl="0" indent="0" algn="ctr" defTabSz="609630" rtl="0" eaLnBrk="1" fontAlgn="auto" latinLnBrk="0" hangingPunct="1">
              <a:lnSpc>
                <a:spcPts val="5973"/>
              </a:lnSpc>
              <a:spcBef>
                <a:spcPct val="0"/>
              </a:spcBef>
              <a:spcAft>
                <a:spcPts val="0"/>
              </a:spcAft>
              <a:buClrTx/>
              <a:buSzTx/>
              <a:buFontTx/>
              <a:buNone/>
              <a:tabLst/>
              <a:defRPr/>
            </a:pPr>
            <a:r>
              <a:rPr kumimoji="0" lang="en-US" sz="4266"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want to build my future.</a:t>
            </a:r>
          </a:p>
          <a:p>
            <a:pPr marL="0" marR="0" lvl="0" indent="0" algn="ctr" defTabSz="609630" rtl="0" eaLnBrk="1" fontAlgn="auto" latinLnBrk="0" hangingPunct="1">
              <a:lnSpc>
                <a:spcPts val="5973"/>
              </a:lnSpc>
              <a:spcBef>
                <a:spcPct val="0"/>
              </a:spcBef>
              <a:spcAft>
                <a:spcPts val="0"/>
              </a:spcAft>
              <a:buClrTx/>
              <a:buSzTx/>
              <a:buFontTx/>
              <a:buNone/>
              <a:tabLst/>
              <a:defRPr/>
            </a:pPr>
            <a:r>
              <a:rPr kumimoji="0" lang="en-US" sz="4266"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Saving for my future should not </a:t>
            </a:r>
          </a:p>
          <a:p>
            <a:pPr marL="0" marR="0" lvl="0" indent="0" algn="ctr" defTabSz="609630" rtl="0" eaLnBrk="1" fontAlgn="auto" latinLnBrk="0" hangingPunct="1">
              <a:lnSpc>
                <a:spcPts val="5973"/>
              </a:lnSpc>
              <a:spcBef>
                <a:spcPct val="0"/>
              </a:spcBef>
              <a:spcAft>
                <a:spcPts val="0"/>
              </a:spcAft>
              <a:buClrTx/>
              <a:buSzTx/>
              <a:buFontTx/>
              <a:buNone/>
              <a:tabLst/>
              <a:defRPr/>
            </a:pPr>
            <a:r>
              <a:rPr kumimoji="0" lang="en-US" sz="4266"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put my SSI at risk.</a:t>
            </a:r>
          </a:p>
        </p:txBody>
      </p:sp>
    </p:spTree>
    <p:extLst>
      <p:ext uri="{BB962C8B-B14F-4D97-AF65-F5344CB8AC3E}">
        <p14:creationId xmlns:p14="http://schemas.microsoft.com/office/powerpoint/2010/main" val="3558546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D4E46-B0C2-9C81-E92F-26EF9A6B908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EAD1B6-A18D-9C7B-8E71-A1C6AA45D371}"/>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659763DF-1975-4618-5994-670C2AE41B3D}"/>
              </a:ext>
            </a:extLst>
          </p:cNvPr>
          <p:cNvGrpSpPr/>
          <p:nvPr/>
        </p:nvGrpSpPr>
        <p:grpSpPr>
          <a:xfrm>
            <a:off x="229300" y="252333"/>
            <a:ext cx="11733401" cy="6353335"/>
            <a:chOff x="0" y="0"/>
            <a:chExt cx="4559295" cy="2468741"/>
          </a:xfrm>
        </p:grpSpPr>
        <p:sp>
          <p:nvSpPr>
            <p:cNvPr id="4" name="Freeform 4">
              <a:extLst>
                <a:ext uri="{FF2B5EF4-FFF2-40B4-BE49-F238E27FC236}">
                  <a16:creationId xmlns:a16="http://schemas.microsoft.com/office/drawing/2014/main" id="{72EA537F-17FF-E6D8-154E-04EE1F023343}"/>
                </a:ext>
              </a:extLst>
            </p:cNvPr>
            <p:cNvSpPr/>
            <p:nvPr/>
          </p:nvSpPr>
          <p:spPr>
            <a:xfrm>
              <a:off x="0" y="0"/>
              <a:ext cx="4559295" cy="2468741"/>
            </a:xfrm>
            <a:custGeom>
              <a:avLst/>
              <a:gdLst/>
              <a:ahLst/>
              <a:cxnLst/>
              <a:rect l="l" t="t" r="r" b="b"/>
              <a:pathLst>
                <a:path w="4559295" h="2468741">
                  <a:moveTo>
                    <a:pt x="0" y="0"/>
                  </a:moveTo>
                  <a:lnTo>
                    <a:pt x="4559295" y="0"/>
                  </a:lnTo>
                  <a:lnTo>
                    <a:pt x="4559295"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9648935-BD05-50B7-0373-4DD05D913246}"/>
                </a:ext>
              </a:extLst>
            </p:cNvPr>
            <p:cNvSpPr txBox="1"/>
            <p:nvPr/>
          </p:nvSpPr>
          <p:spPr>
            <a:xfrm>
              <a:off x="0" y="-47625"/>
              <a:ext cx="4559295" cy="2516366"/>
            </a:xfrm>
            <a:prstGeom prst="rect">
              <a:avLst/>
            </a:prstGeom>
          </p:spPr>
          <p:txBody>
            <a:bodyPr lIns="48420" tIns="48420" rIns="48420" bIns="48420" rtlCol="0" anchor="ctr"/>
            <a:lstStyle/>
            <a:p>
              <a:pPr marL="0" marR="0" lvl="0" indent="0" algn="ctr" defTabSz="609630" rtl="0" eaLnBrk="1" fontAlgn="auto" latinLnBrk="0" hangingPunct="1">
                <a:lnSpc>
                  <a:spcPts val="1868"/>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FCD49980-C585-9C9D-273F-81175C0407B3}"/>
              </a:ext>
            </a:extLst>
          </p:cNvPr>
          <p:cNvSpPr/>
          <p:nvPr/>
        </p:nvSpPr>
        <p:spPr>
          <a:xfrm>
            <a:off x="229300" y="252333"/>
            <a:ext cx="3576853" cy="6353335"/>
          </a:xfrm>
          <a:custGeom>
            <a:avLst/>
            <a:gdLst/>
            <a:ahLst/>
            <a:cxnLst/>
            <a:rect l="l" t="t" r="r" b="b"/>
            <a:pathLst>
              <a:path w="5365279" h="9530002">
                <a:moveTo>
                  <a:pt x="0" y="0"/>
                </a:moveTo>
                <a:lnTo>
                  <a:pt x="5365280" y="0"/>
                </a:lnTo>
                <a:lnTo>
                  <a:pt x="5365280" y="9530002"/>
                </a:lnTo>
                <a:lnTo>
                  <a:pt x="0" y="953000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61510F93-0717-E15F-F1A0-86C8CD976D49}"/>
              </a:ext>
            </a:extLst>
          </p:cNvPr>
          <p:cNvSpPr txBox="1"/>
          <p:nvPr/>
        </p:nvSpPr>
        <p:spPr>
          <a:xfrm>
            <a:off x="3806153" y="1075179"/>
            <a:ext cx="7510727" cy="4773102"/>
          </a:xfrm>
          <a:prstGeom prst="rect">
            <a:avLst/>
          </a:prstGeom>
        </p:spPr>
        <p:txBody>
          <a:bodyPr lIns="0" tIns="0" rIns="0" bIns="0" rtlCol="0" anchor="t">
            <a:spAutoFit/>
          </a:bodyPr>
          <a:lstStyle/>
          <a:p>
            <a:pPr marL="0" marR="0" lvl="0" indent="0" algn="l" defTabSz="609630" rtl="0" eaLnBrk="1" fontAlgn="auto" latinLnBrk="0" hangingPunct="1">
              <a:lnSpc>
                <a:spcPts val="7467"/>
              </a:lnSpc>
              <a:spcBef>
                <a:spcPts val="0"/>
              </a:spcBef>
              <a:spcAft>
                <a:spcPts val="0"/>
              </a:spcAft>
              <a:buClrTx/>
              <a:buSzTx/>
              <a:buFontTx/>
              <a:buNone/>
              <a:tabLst/>
              <a:defRPr/>
            </a:pPr>
            <a:r>
              <a:rPr kumimoji="0" lang="en-US" sz="53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LET ME SAVE FOR MY FUTURE.</a:t>
            </a:r>
          </a:p>
          <a:p>
            <a:pPr marL="0" marR="0" lvl="0" indent="0" algn="l" defTabSz="609630" rtl="0" eaLnBrk="1" fontAlgn="auto" latinLnBrk="0" hangingPunct="1">
              <a:lnSpc>
                <a:spcPts val="4480"/>
              </a:lnSpc>
              <a:spcBef>
                <a:spcPts val="0"/>
              </a:spcBef>
              <a:spcAft>
                <a:spcPts val="0"/>
              </a:spcAft>
              <a:buClrTx/>
              <a:buSzTx/>
              <a:buFontTx/>
              <a:buNone/>
              <a:tabLst/>
              <a:defRPr/>
            </a:pPr>
            <a:endParaRPr kumimoji="0" lang="en-US" sz="53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0" marR="0" lvl="0" indent="0" algn="l" defTabSz="609630" rtl="0" eaLnBrk="1" fontAlgn="auto" latinLnBrk="0" hangingPunct="1">
              <a:lnSpc>
                <a:spcPts val="4480"/>
              </a:lnSpc>
              <a:spcBef>
                <a:spcPct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I’m not asking for a handout.</a:t>
            </a:r>
          </a:p>
          <a:p>
            <a:pPr marL="0" marR="0" lvl="0" indent="0" algn="l" defTabSz="609630" rtl="0" eaLnBrk="1" fontAlgn="auto" latinLnBrk="0" hangingPunct="1">
              <a:lnSpc>
                <a:spcPts val="4480"/>
              </a:lnSpc>
              <a:spcBef>
                <a:spcPct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I’m asking for a chance to build a life.</a:t>
            </a:r>
          </a:p>
          <a:p>
            <a:pPr marL="0" marR="0" lvl="0" indent="0" algn="l" defTabSz="609630" rtl="0" eaLnBrk="1" fontAlgn="auto" latinLnBrk="0" hangingPunct="1">
              <a:lnSpc>
                <a:spcPts val="4480"/>
              </a:lnSpc>
              <a:spcBef>
                <a:spcPct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My name is Jeremiah Foster.</a:t>
            </a:r>
          </a:p>
          <a:p>
            <a:pPr marL="0" marR="0" lvl="0" indent="0" algn="l" defTabSz="609630" rtl="0" eaLnBrk="1" fontAlgn="auto" latinLnBrk="0" hangingPunct="1">
              <a:lnSpc>
                <a:spcPts val="4480"/>
              </a:lnSpc>
              <a:spcBef>
                <a:spcPct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AKA “Chef Jeremiah.”</a:t>
            </a:r>
          </a:p>
        </p:txBody>
      </p:sp>
      <p:sp>
        <p:nvSpPr>
          <p:cNvPr id="8" name="TextBox 8">
            <a:extLst>
              <a:ext uri="{FF2B5EF4-FFF2-40B4-BE49-F238E27FC236}">
                <a16:creationId xmlns:a16="http://schemas.microsoft.com/office/drawing/2014/main" id="{9CB2090E-2483-26DF-57A8-E9A8361E6727}"/>
              </a:ext>
            </a:extLst>
          </p:cNvPr>
          <p:cNvSpPr txBox="1"/>
          <p:nvPr/>
        </p:nvSpPr>
        <p:spPr>
          <a:xfrm>
            <a:off x="229300" y="6573918"/>
            <a:ext cx="11733401" cy="224933"/>
          </a:xfrm>
          <a:prstGeom prst="rect">
            <a:avLst/>
          </a:prstGeom>
        </p:spPr>
        <p:txBody>
          <a:bodyPr lIns="0" tIns="0" rIns="0" bIns="0" rtlCol="0" anchor="t">
            <a:spAutoFit/>
          </a:bodyPr>
          <a:lstStyle/>
          <a:p>
            <a:pPr marL="0" marR="0" lvl="0" indent="0" algn="ctr" defTabSz="609630" rtl="0" eaLnBrk="1" fontAlgn="auto" latinLnBrk="0" hangingPunct="1">
              <a:lnSpc>
                <a:spcPts val="1868"/>
              </a:lnSpc>
              <a:spcBef>
                <a:spcPct val="0"/>
              </a:spcBef>
              <a:spcAft>
                <a:spcPts val="0"/>
              </a:spcAft>
              <a:buClrTx/>
              <a:buSzTx/>
              <a:buFontTx/>
              <a:buNone/>
              <a:tabLst/>
              <a:defRPr/>
            </a:pPr>
            <a:r>
              <a:rPr kumimoji="0" lang="en-US" sz="1334" b="0" i="0" u="none" strike="noStrike" kern="1200" cap="none" spc="0" normalizeH="0" baseline="0" noProof="0">
                <a:ln>
                  <a:noFill/>
                </a:ln>
                <a:solidFill>
                  <a:srgbClr val="000000"/>
                </a:solidFill>
                <a:effectLst/>
                <a:uLnTx/>
                <a:uFillTx/>
                <a:latin typeface="Roboto Slab"/>
                <a:ea typeface="Roboto Slab"/>
                <a:cs typeface="Roboto Slab"/>
                <a:sym typeface="Roboto Slab"/>
              </a:rPr>
              <a:t>WHY IT MATTERS</a:t>
            </a:r>
          </a:p>
        </p:txBody>
      </p:sp>
    </p:spTree>
    <p:extLst>
      <p:ext uri="{BB962C8B-B14F-4D97-AF65-F5344CB8AC3E}">
        <p14:creationId xmlns:p14="http://schemas.microsoft.com/office/powerpoint/2010/main" val="3391646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B0EF-B847-E9AD-6776-23F6F0F2901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A2FD1B2-6FBB-2FCB-D7ED-C8D899BFC20B}"/>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37105D3A-EC53-EDEB-C74F-18404EB8643F}"/>
              </a:ext>
            </a:extLst>
          </p:cNvPr>
          <p:cNvGrpSpPr/>
          <p:nvPr/>
        </p:nvGrpSpPr>
        <p:grpSpPr>
          <a:xfrm>
            <a:off x="229300" y="252333"/>
            <a:ext cx="11733401" cy="6353335"/>
            <a:chOff x="0" y="0"/>
            <a:chExt cx="4559295" cy="2468741"/>
          </a:xfrm>
        </p:grpSpPr>
        <p:sp>
          <p:nvSpPr>
            <p:cNvPr id="4" name="Freeform 4">
              <a:extLst>
                <a:ext uri="{FF2B5EF4-FFF2-40B4-BE49-F238E27FC236}">
                  <a16:creationId xmlns:a16="http://schemas.microsoft.com/office/drawing/2014/main" id="{44267532-28D7-B8EA-BF58-F748C9BB0396}"/>
                </a:ext>
              </a:extLst>
            </p:cNvPr>
            <p:cNvSpPr/>
            <p:nvPr/>
          </p:nvSpPr>
          <p:spPr>
            <a:xfrm>
              <a:off x="0" y="0"/>
              <a:ext cx="4559295" cy="2468741"/>
            </a:xfrm>
            <a:custGeom>
              <a:avLst/>
              <a:gdLst/>
              <a:ahLst/>
              <a:cxnLst/>
              <a:rect l="l" t="t" r="r" b="b"/>
              <a:pathLst>
                <a:path w="4559295" h="2468741">
                  <a:moveTo>
                    <a:pt x="0" y="0"/>
                  </a:moveTo>
                  <a:lnTo>
                    <a:pt x="4559295" y="0"/>
                  </a:lnTo>
                  <a:lnTo>
                    <a:pt x="4559295"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FF21A9E-5ECD-5EA1-AA6F-0D6E4E5BA8CC}"/>
                </a:ext>
              </a:extLst>
            </p:cNvPr>
            <p:cNvSpPr txBox="1"/>
            <p:nvPr/>
          </p:nvSpPr>
          <p:spPr>
            <a:xfrm>
              <a:off x="0" y="-47625"/>
              <a:ext cx="4559295" cy="2516366"/>
            </a:xfrm>
            <a:prstGeom prst="rect">
              <a:avLst/>
            </a:prstGeom>
          </p:spPr>
          <p:txBody>
            <a:bodyPr lIns="48420" tIns="48420" rIns="48420" bIns="48420" rtlCol="0" anchor="ctr"/>
            <a:lstStyle/>
            <a:p>
              <a:pPr marL="0" marR="0" lvl="0" indent="0" algn="ctr" defTabSz="609630" rtl="0" eaLnBrk="1" fontAlgn="auto" latinLnBrk="0" hangingPunct="1">
                <a:lnSpc>
                  <a:spcPts val="1868"/>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71EBC4F0-9ED3-FDE6-8E4D-B0D329B8D2F7}"/>
              </a:ext>
            </a:extLst>
          </p:cNvPr>
          <p:cNvSpPr/>
          <p:nvPr/>
        </p:nvSpPr>
        <p:spPr>
          <a:xfrm>
            <a:off x="229300" y="252333"/>
            <a:ext cx="3576853" cy="6353335"/>
          </a:xfrm>
          <a:custGeom>
            <a:avLst/>
            <a:gdLst/>
            <a:ahLst/>
            <a:cxnLst/>
            <a:rect l="l" t="t" r="r" b="b"/>
            <a:pathLst>
              <a:path w="5365279" h="9530002">
                <a:moveTo>
                  <a:pt x="0" y="0"/>
                </a:moveTo>
                <a:lnTo>
                  <a:pt x="5365280" y="0"/>
                </a:lnTo>
                <a:lnTo>
                  <a:pt x="5365280" y="9530002"/>
                </a:lnTo>
                <a:lnTo>
                  <a:pt x="0" y="953000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B78CDB05-CB1C-D445-7AA2-800B75BE1FE3}"/>
              </a:ext>
            </a:extLst>
          </p:cNvPr>
          <p:cNvSpPr txBox="1"/>
          <p:nvPr/>
        </p:nvSpPr>
        <p:spPr>
          <a:xfrm>
            <a:off x="3995473" y="1558586"/>
            <a:ext cx="7510727" cy="2627129"/>
          </a:xfrm>
          <a:prstGeom prst="rect">
            <a:avLst/>
          </a:prstGeom>
        </p:spPr>
        <p:txBody>
          <a:bodyPr lIns="0" tIns="0" rIns="0" bIns="0" rtlCol="0" anchor="t">
            <a:spAutoFit/>
          </a:bodyPr>
          <a:lstStyle/>
          <a:p>
            <a:pPr marL="0" marR="0" lvl="0" indent="0" algn="l" defTabSz="609630" rtl="0" eaLnBrk="1" fontAlgn="auto" latinLnBrk="0" hangingPunct="1">
              <a:lnSpc>
                <a:spcPts val="5227"/>
              </a:lnSpc>
              <a:spcBef>
                <a:spcPct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want to save for my future. </a:t>
            </a:r>
          </a:p>
          <a:p>
            <a:pPr marL="0" marR="0" lvl="0" indent="0" algn="l" defTabSz="609630" rtl="0" eaLnBrk="1" fontAlgn="auto" latinLnBrk="0" hangingPunct="1">
              <a:lnSpc>
                <a:spcPts val="5227"/>
              </a:lnSpc>
              <a:spcBef>
                <a:spcPct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shouldn't have to choose between saving money and keeping the support I need.”</a:t>
            </a:r>
          </a:p>
        </p:txBody>
      </p:sp>
      <p:sp>
        <p:nvSpPr>
          <p:cNvPr id="8" name="TextBox 8">
            <a:extLst>
              <a:ext uri="{FF2B5EF4-FFF2-40B4-BE49-F238E27FC236}">
                <a16:creationId xmlns:a16="http://schemas.microsoft.com/office/drawing/2014/main" id="{7157C8AE-06A2-6610-70C9-EF1FDE9055CD}"/>
              </a:ext>
            </a:extLst>
          </p:cNvPr>
          <p:cNvSpPr txBox="1"/>
          <p:nvPr/>
        </p:nvSpPr>
        <p:spPr>
          <a:xfrm>
            <a:off x="229300" y="6573918"/>
            <a:ext cx="11733401" cy="224933"/>
          </a:xfrm>
          <a:prstGeom prst="rect">
            <a:avLst/>
          </a:prstGeom>
        </p:spPr>
        <p:txBody>
          <a:bodyPr lIns="0" tIns="0" rIns="0" bIns="0" rtlCol="0" anchor="t">
            <a:spAutoFit/>
          </a:bodyPr>
          <a:lstStyle/>
          <a:p>
            <a:pPr marL="0" marR="0" lvl="0" indent="0" algn="ctr" defTabSz="609630" rtl="0" eaLnBrk="1" fontAlgn="auto" latinLnBrk="0" hangingPunct="1">
              <a:lnSpc>
                <a:spcPts val="1868"/>
              </a:lnSpc>
              <a:spcBef>
                <a:spcPct val="0"/>
              </a:spcBef>
              <a:spcAft>
                <a:spcPts val="0"/>
              </a:spcAft>
              <a:buClrTx/>
              <a:buSzTx/>
              <a:buFontTx/>
              <a:buNone/>
              <a:tabLst/>
              <a:defRPr/>
            </a:pPr>
            <a:r>
              <a:rPr kumimoji="0" lang="en-US" sz="1334" b="0" i="0" u="none" strike="noStrike" kern="1200" cap="none" spc="0" normalizeH="0" baseline="0" noProof="0">
                <a:ln>
                  <a:noFill/>
                </a:ln>
                <a:solidFill>
                  <a:srgbClr val="000000"/>
                </a:solidFill>
                <a:effectLst/>
                <a:uLnTx/>
                <a:uFillTx/>
                <a:latin typeface="Roboto Slab"/>
                <a:ea typeface="Roboto Slab"/>
                <a:cs typeface="Roboto Slab"/>
                <a:sym typeface="Roboto Slab"/>
              </a:rPr>
              <a:t>WHY IT MATTERS</a:t>
            </a:r>
          </a:p>
        </p:txBody>
      </p:sp>
    </p:spTree>
    <p:extLst>
      <p:ext uri="{BB962C8B-B14F-4D97-AF65-F5344CB8AC3E}">
        <p14:creationId xmlns:p14="http://schemas.microsoft.com/office/powerpoint/2010/main" val="2074000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7293E-4CE7-13A9-48A9-0CB9D96027A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663CE55-3CAD-80A5-5B98-07C6616DE01E}"/>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4C9AE5D4-1147-2A08-F362-E17EE3C1CEA3}"/>
              </a:ext>
            </a:extLst>
          </p:cNvPr>
          <p:cNvGrpSpPr/>
          <p:nvPr/>
        </p:nvGrpSpPr>
        <p:grpSpPr>
          <a:xfrm>
            <a:off x="229300" y="252333"/>
            <a:ext cx="11733401" cy="6353335"/>
            <a:chOff x="0" y="0"/>
            <a:chExt cx="4559295" cy="2468741"/>
          </a:xfrm>
        </p:grpSpPr>
        <p:sp>
          <p:nvSpPr>
            <p:cNvPr id="4" name="Freeform 4">
              <a:extLst>
                <a:ext uri="{FF2B5EF4-FFF2-40B4-BE49-F238E27FC236}">
                  <a16:creationId xmlns:a16="http://schemas.microsoft.com/office/drawing/2014/main" id="{37E5CDE6-DC40-A3B2-9224-5494B01B2429}"/>
                </a:ext>
              </a:extLst>
            </p:cNvPr>
            <p:cNvSpPr/>
            <p:nvPr/>
          </p:nvSpPr>
          <p:spPr>
            <a:xfrm>
              <a:off x="0" y="0"/>
              <a:ext cx="4559295" cy="2468741"/>
            </a:xfrm>
            <a:custGeom>
              <a:avLst/>
              <a:gdLst/>
              <a:ahLst/>
              <a:cxnLst/>
              <a:rect l="l" t="t" r="r" b="b"/>
              <a:pathLst>
                <a:path w="4559295" h="2468741">
                  <a:moveTo>
                    <a:pt x="0" y="0"/>
                  </a:moveTo>
                  <a:lnTo>
                    <a:pt x="4559295" y="0"/>
                  </a:lnTo>
                  <a:lnTo>
                    <a:pt x="4559295"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BCEB55C-18D3-518F-EC7C-9C7F497D5148}"/>
                </a:ext>
              </a:extLst>
            </p:cNvPr>
            <p:cNvSpPr txBox="1"/>
            <p:nvPr/>
          </p:nvSpPr>
          <p:spPr>
            <a:xfrm>
              <a:off x="0" y="-47625"/>
              <a:ext cx="4559295" cy="2516366"/>
            </a:xfrm>
            <a:prstGeom prst="rect">
              <a:avLst/>
            </a:prstGeom>
          </p:spPr>
          <p:txBody>
            <a:bodyPr lIns="48420" tIns="48420" rIns="48420" bIns="48420" rtlCol="0" anchor="ctr"/>
            <a:lstStyle/>
            <a:p>
              <a:pPr marL="0" marR="0" lvl="0" indent="0" algn="ctr" defTabSz="609630" rtl="0" eaLnBrk="1" fontAlgn="auto" latinLnBrk="0" hangingPunct="1">
                <a:lnSpc>
                  <a:spcPts val="1868"/>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333B547B-F7F7-AFD8-8B94-7117E9DA652F}"/>
              </a:ext>
            </a:extLst>
          </p:cNvPr>
          <p:cNvSpPr/>
          <p:nvPr/>
        </p:nvSpPr>
        <p:spPr>
          <a:xfrm>
            <a:off x="229300" y="252333"/>
            <a:ext cx="3576853" cy="6353335"/>
          </a:xfrm>
          <a:custGeom>
            <a:avLst/>
            <a:gdLst/>
            <a:ahLst/>
            <a:cxnLst/>
            <a:rect l="l" t="t" r="r" b="b"/>
            <a:pathLst>
              <a:path w="5365279" h="9530002">
                <a:moveTo>
                  <a:pt x="0" y="0"/>
                </a:moveTo>
                <a:lnTo>
                  <a:pt x="5365280" y="0"/>
                </a:lnTo>
                <a:lnTo>
                  <a:pt x="5365280" y="9530002"/>
                </a:lnTo>
                <a:lnTo>
                  <a:pt x="0" y="953000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5B770BB8-B904-8430-5B29-E8BE46D8FFBC}"/>
              </a:ext>
            </a:extLst>
          </p:cNvPr>
          <p:cNvSpPr txBox="1"/>
          <p:nvPr/>
        </p:nvSpPr>
        <p:spPr>
          <a:xfrm>
            <a:off x="3995473" y="1198723"/>
            <a:ext cx="7510727" cy="4627677"/>
          </a:xfrm>
          <a:prstGeom prst="rect">
            <a:avLst/>
          </a:prstGeom>
        </p:spPr>
        <p:txBody>
          <a:bodyPr lIns="0" tIns="0" rIns="0" bIns="0" rtlCol="0" anchor="t">
            <a:spAutoFit/>
          </a:bodyPr>
          <a:lstStyle/>
          <a:p>
            <a:pPr marL="0" marR="0" lvl="0" indent="0" algn="l" defTabSz="609630" rtl="0" eaLnBrk="1" fontAlgn="auto" latinLnBrk="0" hangingPunct="1">
              <a:lnSpc>
                <a:spcPts val="5227"/>
              </a:lnSpc>
              <a:spcBef>
                <a:spcPts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Chef Jeremiah on Social Media</a:t>
            </a:r>
          </a:p>
          <a:p>
            <a:pPr marL="0" marR="0" lvl="0" indent="0" algn="l" defTabSz="609630" rtl="0" eaLnBrk="1" fontAlgn="auto" latinLnBrk="0" hangingPunct="1">
              <a:lnSpc>
                <a:spcPts val="5227"/>
              </a:lnSpc>
              <a:spcBef>
                <a:spcPts val="0"/>
              </a:spcBef>
              <a:spcAft>
                <a:spcPts val="0"/>
              </a:spcAft>
              <a:buClrTx/>
              <a:buSzTx/>
              <a:buFontTx/>
              <a:buNone/>
              <a:tabLst/>
              <a:defRPr/>
            </a:pPr>
            <a:endPar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0" marR="0" lvl="0" indent="0" algn="l" defTabSz="609630" rtl="0" eaLnBrk="1" fontAlgn="auto" latinLnBrk="0" hangingPunct="1">
              <a:lnSpc>
                <a:spcPts val="5227"/>
              </a:lnSpc>
              <a:spcBef>
                <a:spcPts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YouTube Channel:</a:t>
            </a:r>
          </a:p>
          <a:p>
            <a:pPr marL="0" marR="0" lvl="0" indent="0" algn="l" defTabSz="609630" rtl="0" eaLnBrk="1" fontAlgn="auto" latinLnBrk="0" hangingPunct="1">
              <a:lnSpc>
                <a:spcPts val="5227"/>
              </a:lnSpc>
              <a:spcBef>
                <a:spcPts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@opalfoster6021</a:t>
            </a:r>
          </a:p>
          <a:p>
            <a:pPr marL="0" marR="0" lvl="0" indent="0" algn="l" defTabSz="609630" rtl="0" eaLnBrk="1" fontAlgn="auto" latinLnBrk="0" hangingPunct="1">
              <a:lnSpc>
                <a:spcPts val="5227"/>
              </a:lnSpc>
              <a:spcBef>
                <a:spcPts val="0"/>
              </a:spcBef>
              <a:spcAft>
                <a:spcPts val="0"/>
              </a:spcAft>
              <a:buClrTx/>
              <a:buSzTx/>
              <a:buFontTx/>
              <a:buNone/>
              <a:tabLst/>
              <a:defRPr/>
            </a:pPr>
            <a:endPar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0" marR="0" lvl="0" indent="0" algn="l" defTabSz="609630" rtl="0" eaLnBrk="1" fontAlgn="auto" latinLnBrk="0" hangingPunct="1">
              <a:lnSpc>
                <a:spcPts val="5227"/>
              </a:lnSpc>
              <a:spcBef>
                <a:spcPts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TikTok:</a:t>
            </a:r>
          </a:p>
          <a:p>
            <a:pPr marL="0" marR="0" lvl="0" indent="0" algn="l" defTabSz="609630" rtl="0" eaLnBrk="1" fontAlgn="auto" latinLnBrk="0" hangingPunct="1">
              <a:lnSpc>
                <a:spcPts val="5227"/>
              </a:lnSpc>
              <a:spcBef>
                <a:spcPct val="0"/>
              </a:spcBef>
              <a:spcAft>
                <a:spcPts val="0"/>
              </a:spcAft>
              <a:buClrTx/>
              <a:buSzTx/>
              <a:buFontTx/>
              <a:buNone/>
              <a:tabLst/>
              <a:defRPr/>
            </a:pPr>
            <a:r>
              <a:rPr kumimoji="0" lang="en-US" sz="3734"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@opalfoster395</a:t>
            </a:r>
          </a:p>
        </p:txBody>
      </p:sp>
      <p:sp>
        <p:nvSpPr>
          <p:cNvPr id="8" name="TextBox 8">
            <a:extLst>
              <a:ext uri="{FF2B5EF4-FFF2-40B4-BE49-F238E27FC236}">
                <a16:creationId xmlns:a16="http://schemas.microsoft.com/office/drawing/2014/main" id="{E846668A-8FDB-599D-7B7E-99E63B7A9913}"/>
              </a:ext>
            </a:extLst>
          </p:cNvPr>
          <p:cNvSpPr txBox="1"/>
          <p:nvPr/>
        </p:nvSpPr>
        <p:spPr>
          <a:xfrm>
            <a:off x="229300" y="6573918"/>
            <a:ext cx="11733401" cy="224933"/>
          </a:xfrm>
          <a:prstGeom prst="rect">
            <a:avLst/>
          </a:prstGeom>
        </p:spPr>
        <p:txBody>
          <a:bodyPr lIns="0" tIns="0" rIns="0" bIns="0" rtlCol="0" anchor="t">
            <a:spAutoFit/>
          </a:bodyPr>
          <a:lstStyle/>
          <a:p>
            <a:pPr marL="0" marR="0" lvl="0" indent="0" algn="ctr" defTabSz="609630" rtl="0" eaLnBrk="1" fontAlgn="auto" latinLnBrk="0" hangingPunct="1">
              <a:lnSpc>
                <a:spcPts val="1868"/>
              </a:lnSpc>
              <a:spcBef>
                <a:spcPct val="0"/>
              </a:spcBef>
              <a:spcAft>
                <a:spcPts val="0"/>
              </a:spcAft>
              <a:buClrTx/>
              <a:buSzTx/>
              <a:buFontTx/>
              <a:buNone/>
              <a:tabLst/>
              <a:defRPr/>
            </a:pPr>
            <a:r>
              <a:rPr kumimoji="0" lang="en-US" sz="1334" b="0" i="0" u="none" strike="noStrike" kern="1200" cap="none" spc="0" normalizeH="0" baseline="0" noProof="0">
                <a:ln>
                  <a:noFill/>
                </a:ln>
                <a:solidFill>
                  <a:srgbClr val="000000"/>
                </a:solidFill>
                <a:effectLst/>
                <a:uLnTx/>
                <a:uFillTx/>
                <a:latin typeface="Roboto Slab"/>
                <a:ea typeface="Roboto Slab"/>
                <a:cs typeface="Roboto Slab"/>
                <a:sym typeface="Roboto Slab"/>
              </a:rPr>
              <a:t>WHY IT MATTERS</a:t>
            </a:r>
          </a:p>
        </p:txBody>
      </p:sp>
    </p:spTree>
    <p:extLst>
      <p:ext uri="{BB962C8B-B14F-4D97-AF65-F5344CB8AC3E}">
        <p14:creationId xmlns:p14="http://schemas.microsoft.com/office/powerpoint/2010/main" val="119896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EDD20-2D8D-E120-FD1F-BD4A079BE7C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14ED42-60A3-FF4A-6F10-08F0C509A9E7}"/>
              </a:ext>
            </a:extLst>
          </p:cNvPr>
          <p:cNvSpPr/>
          <p:nvPr/>
        </p:nvSpPr>
        <p:spPr>
          <a:xfrm rot="-5400000">
            <a:off x="5697311" y="363311"/>
            <a:ext cx="797379" cy="12192000"/>
          </a:xfrm>
          <a:custGeom>
            <a:avLst/>
            <a:gdLst/>
            <a:ahLst/>
            <a:cxnLst/>
            <a:rect l="l" t="t" r="r" b="b"/>
            <a:pathLst>
              <a:path w="1196068" h="18288000">
                <a:moveTo>
                  <a:pt x="0" y="0"/>
                </a:moveTo>
                <a:lnTo>
                  <a:pt x="1196068" y="0"/>
                </a:lnTo>
                <a:lnTo>
                  <a:pt x="1196068" y="18288000"/>
                </a:lnTo>
                <a:lnTo>
                  <a:pt x="0" y="18288000"/>
                </a:lnTo>
                <a:lnTo>
                  <a:pt x="0" y="0"/>
                </a:lnTo>
                <a:close/>
              </a:path>
            </a:pathLst>
          </a:custGeom>
          <a:blipFill>
            <a:blip r:embed="rId3"/>
            <a:stretch>
              <a:fillRect l="-106541" r="-10166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B6C6163-C320-2B8A-98C6-BEEAD8DC3BB8}"/>
              </a:ext>
            </a:extLst>
          </p:cNvPr>
          <p:cNvSpPr/>
          <p:nvPr/>
        </p:nvSpPr>
        <p:spPr>
          <a:xfrm>
            <a:off x="132246" y="6183008"/>
            <a:ext cx="2102069" cy="595083"/>
          </a:xfrm>
          <a:custGeom>
            <a:avLst/>
            <a:gdLst/>
            <a:ahLst/>
            <a:cxnLst/>
            <a:rect l="l" t="t" r="r" b="b"/>
            <a:pathLst>
              <a:path w="3153103" h="892625">
                <a:moveTo>
                  <a:pt x="0" y="0"/>
                </a:moveTo>
                <a:lnTo>
                  <a:pt x="3153103" y="0"/>
                </a:lnTo>
                <a:lnTo>
                  <a:pt x="3153103" y="892625"/>
                </a:lnTo>
                <a:lnTo>
                  <a:pt x="0" y="8926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759E9B54-C578-299F-C6CD-E3B7C72F491E}"/>
              </a:ext>
            </a:extLst>
          </p:cNvPr>
          <p:cNvSpPr/>
          <p:nvPr/>
        </p:nvSpPr>
        <p:spPr>
          <a:xfrm>
            <a:off x="685800" y="685801"/>
            <a:ext cx="3386667" cy="4618011"/>
          </a:xfrm>
          <a:custGeom>
            <a:avLst/>
            <a:gdLst/>
            <a:ahLst/>
            <a:cxnLst/>
            <a:rect l="l" t="t" r="r" b="b"/>
            <a:pathLst>
              <a:path w="5080000" h="6927017">
                <a:moveTo>
                  <a:pt x="0" y="0"/>
                </a:moveTo>
                <a:lnTo>
                  <a:pt x="5080000" y="0"/>
                </a:lnTo>
                <a:lnTo>
                  <a:pt x="5080000" y="6927017"/>
                </a:lnTo>
                <a:lnTo>
                  <a:pt x="0" y="6927017"/>
                </a:lnTo>
                <a:lnTo>
                  <a:pt x="0" y="0"/>
                </a:lnTo>
                <a:close/>
              </a:path>
            </a:pathLst>
          </a:custGeom>
          <a:blipFill>
            <a:blip r:embed="rId5"/>
            <a:stretch>
              <a:fillRect l="-2931" r="-293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C19309E-84F1-C94D-53F4-274DFBE173E6}"/>
              </a:ext>
            </a:extLst>
          </p:cNvPr>
          <p:cNvSpPr txBox="1"/>
          <p:nvPr/>
        </p:nvSpPr>
        <p:spPr>
          <a:xfrm>
            <a:off x="4492488" y="615950"/>
            <a:ext cx="7559013" cy="5535361"/>
          </a:xfrm>
          <a:prstGeom prst="rect">
            <a:avLst/>
          </a:prstGeom>
        </p:spPr>
        <p:txBody>
          <a:bodyPr lIns="0" tIns="0" rIns="0" bIns="0" rtlCol="0" anchor="t">
            <a:spAutoFit/>
          </a:bodyPr>
          <a:lstStyle/>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My Name is Opal Foster</a:t>
            </a:r>
          </a:p>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(Proud Mom of Chef Jeremiah)</a:t>
            </a:r>
          </a:p>
          <a:p>
            <a:pPr marL="0" marR="0" lvl="0" indent="0" algn="l" defTabSz="609630" rtl="0" eaLnBrk="1" fontAlgn="auto" latinLnBrk="0" hangingPunct="1">
              <a:lnSpc>
                <a:spcPts val="2239"/>
              </a:lnSpc>
              <a:spcBef>
                <a:spcPts val="0"/>
              </a:spcBef>
              <a:spcAft>
                <a:spcPts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Presidents of PODS of Prince George’s County, MD</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Parent-Advocate</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Part time Educator</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Freelancer Graphic Designer</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Involved in DSNMC and other organizations in the DS Community</a:t>
            </a:r>
          </a:p>
          <a:p>
            <a:pPr marL="0" marR="0" lvl="0" indent="0" algn="l" defTabSz="609630" rtl="0" eaLnBrk="1" fontAlgn="auto" latinLnBrk="0" hangingPunct="1">
              <a:lnSpc>
                <a:spcPts val="392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p:txBody>
      </p:sp>
    </p:spTree>
    <p:extLst>
      <p:ext uri="{BB962C8B-B14F-4D97-AF65-F5344CB8AC3E}">
        <p14:creationId xmlns:p14="http://schemas.microsoft.com/office/powerpoint/2010/main" val="3688271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94183-5091-2B09-5096-470C0CFD132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27A8441-DBC1-9109-804E-9D1D45947A0A}"/>
              </a:ext>
            </a:extLst>
          </p:cNvPr>
          <p:cNvSpPr/>
          <p:nvPr/>
        </p:nvSpPr>
        <p:spPr>
          <a:xfrm rot="-5400000">
            <a:off x="5697311" y="363311"/>
            <a:ext cx="797379" cy="12192000"/>
          </a:xfrm>
          <a:custGeom>
            <a:avLst/>
            <a:gdLst/>
            <a:ahLst/>
            <a:cxnLst/>
            <a:rect l="l" t="t" r="r" b="b"/>
            <a:pathLst>
              <a:path w="1196068" h="18288000">
                <a:moveTo>
                  <a:pt x="0" y="0"/>
                </a:moveTo>
                <a:lnTo>
                  <a:pt x="1196068" y="0"/>
                </a:lnTo>
                <a:lnTo>
                  <a:pt x="1196068" y="18288000"/>
                </a:lnTo>
                <a:lnTo>
                  <a:pt x="0" y="18288000"/>
                </a:lnTo>
                <a:lnTo>
                  <a:pt x="0" y="0"/>
                </a:lnTo>
                <a:close/>
              </a:path>
            </a:pathLst>
          </a:custGeom>
          <a:blipFill>
            <a:blip r:embed="rId3"/>
            <a:stretch>
              <a:fillRect l="-106541" r="-10166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13AD3631-CAFD-295A-EEA0-79A989BDCF70}"/>
              </a:ext>
            </a:extLst>
          </p:cNvPr>
          <p:cNvSpPr/>
          <p:nvPr/>
        </p:nvSpPr>
        <p:spPr>
          <a:xfrm>
            <a:off x="132246" y="6183008"/>
            <a:ext cx="2102069" cy="595083"/>
          </a:xfrm>
          <a:custGeom>
            <a:avLst/>
            <a:gdLst/>
            <a:ahLst/>
            <a:cxnLst/>
            <a:rect l="l" t="t" r="r" b="b"/>
            <a:pathLst>
              <a:path w="3153103" h="892625">
                <a:moveTo>
                  <a:pt x="0" y="0"/>
                </a:moveTo>
                <a:lnTo>
                  <a:pt x="3153103" y="0"/>
                </a:lnTo>
                <a:lnTo>
                  <a:pt x="3153103" y="892625"/>
                </a:lnTo>
                <a:lnTo>
                  <a:pt x="0" y="892625"/>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08238187-F508-4DCC-BC81-33EAEE410B67}"/>
              </a:ext>
            </a:extLst>
          </p:cNvPr>
          <p:cNvSpPr/>
          <p:nvPr/>
        </p:nvSpPr>
        <p:spPr>
          <a:xfrm>
            <a:off x="685800" y="685801"/>
            <a:ext cx="3386667" cy="4618011"/>
          </a:xfrm>
          <a:custGeom>
            <a:avLst/>
            <a:gdLst/>
            <a:ahLst/>
            <a:cxnLst/>
            <a:rect l="l" t="t" r="r" b="b"/>
            <a:pathLst>
              <a:path w="5080000" h="6927017">
                <a:moveTo>
                  <a:pt x="0" y="0"/>
                </a:moveTo>
                <a:lnTo>
                  <a:pt x="5080000" y="0"/>
                </a:lnTo>
                <a:lnTo>
                  <a:pt x="5080000" y="6927017"/>
                </a:lnTo>
                <a:lnTo>
                  <a:pt x="0" y="6927017"/>
                </a:lnTo>
                <a:lnTo>
                  <a:pt x="0" y="0"/>
                </a:lnTo>
                <a:close/>
              </a:path>
            </a:pathLst>
          </a:custGeom>
          <a:blipFill>
            <a:blip r:embed="rId5"/>
            <a:stretch>
              <a:fillRect l="-2931" r="-293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731D5D5-D256-F2DF-A63A-D5934E972AC4}"/>
              </a:ext>
            </a:extLst>
          </p:cNvPr>
          <p:cNvSpPr txBox="1"/>
          <p:nvPr/>
        </p:nvSpPr>
        <p:spPr>
          <a:xfrm>
            <a:off x="4492488" y="615950"/>
            <a:ext cx="7559013" cy="4034951"/>
          </a:xfrm>
          <a:prstGeom prst="rect">
            <a:avLst/>
          </a:prstGeom>
        </p:spPr>
        <p:txBody>
          <a:bodyPr lIns="0" tIns="0" rIns="0" bIns="0" rtlCol="0" anchor="t">
            <a:spAutoFit/>
          </a:bodyPr>
          <a:lstStyle/>
          <a:p>
            <a:pPr marL="0" marR="0" lvl="0" indent="0" algn="ctr" defTabSz="609630" rtl="0" eaLnBrk="1" fontAlgn="auto" latinLnBrk="0" hangingPunct="1">
              <a:lnSpc>
                <a:spcPts val="5506"/>
              </a:lnSpc>
              <a:spcBef>
                <a:spcPts val="0"/>
              </a:spcBef>
              <a:spcAft>
                <a:spcPts val="0"/>
              </a:spcAft>
              <a:buClrTx/>
              <a:buSzTx/>
              <a:buFontTx/>
              <a:buNone/>
              <a:tabLst/>
              <a:defRPr/>
            </a:pPr>
            <a:r>
              <a:rPr kumimoji="0" lang="en-US" sz="3933"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My Name is Opal Foster</a:t>
            </a:r>
          </a:p>
          <a:p>
            <a:pPr marL="0" marR="0" lvl="0" indent="0" algn="ctr" defTabSz="60963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(Proud Mom of Chef Jeremiah)</a:t>
            </a:r>
          </a:p>
          <a:p>
            <a:pPr marL="0" marR="0" lvl="0" indent="0" algn="l" defTabSz="609630" rtl="0" eaLnBrk="1" fontAlgn="auto" latinLnBrk="0" hangingPunct="1">
              <a:lnSpc>
                <a:spcPts val="2239"/>
              </a:lnSpc>
              <a:spcBef>
                <a:spcPts val="0"/>
              </a:spcBef>
              <a:spcAft>
                <a:spcPts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Jeremiah’s (PSP) Personal Supports Provider</a:t>
            </a:r>
          </a:p>
          <a:p>
            <a:pPr marL="604550" marR="0" lvl="1" indent="-302275" algn="l" defTabSz="609630" rtl="0" eaLnBrk="1" fontAlgn="auto" latinLnBrk="0" hangingPunct="1">
              <a:lnSpc>
                <a:spcPts val="3920"/>
              </a:lnSpc>
              <a:spcBef>
                <a:spcPts val="0"/>
              </a:spcBef>
              <a:spcAft>
                <a:spcPts val="0"/>
              </a:spcAft>
              <a:buClrTx/>
              <a:buSzTx/>
              <a:buFont typeface="Arial"/>
              <a:buChar char="•"/>
              <a:tabLst/>
              <a:defRPr/>
            </a:pPr>
            <a:r>
              <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rPr>
              <a:t>I use this income to pay our mortgage, utilities, food, travel to Jeremiah’s activities and other expenses</a:t>
            </a:r>
          </a:p>
          <a:p>
            <a:pPr marL="0" marR="0" lvl="0" indent="0" algn="l" defTabSz="609630" rtl="0" eaLnBrk="1" fontAlgn="auto" latinLnBrk="0" hangingPunct="1">
              <a:lnSpc>
                <a:spcPts val="392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000000"/>
              </a:solidFill>
              <a:effectLst/>
              <a:uLnTx/>
              <a:uFillTx/>
              <a:latin typeface="Canva Sans Bold"/>
              <a:ea typeface="Canva Sans Bold"/>
              <a:cs typeface="Canva Sans Bold"/>
              <a:sym typeface="Canva Sans Bold"/>
            </a:endParaRPr>
          </a:p>
        </p:txBody>
      </p:sp>
    </p:spTree>
    <p:extLst>
      <p:ext uri="{BB962C8B-B14F-4D97-AF65-F5344CB8AC3E}">
        <p14:creationId xmlns:p14="http://schemas.microsoft.com/office/powerpoint/2010/main" val="1456697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764709" y="1034107"/>
            <a:ext cx="3881092" cy="662361"/>
          </a:xfrm>
        </p:spPr>
        <p:txBody>
          <a:bodyPr wrap="square">
            <a:spAutoFit/>
          </a:bodyPr>
          <a:lstStyle/>
          <a:p>
            <a:pPr algn="l">
              <a:lnSpc>
                <a:spcPts val="4800"/>
              </a:lnSpc>
              <a:spcBef>
                <a:spcPts val="1067"/>
              </a:spcBef>
              <a:spcAft>
                <a:spcPts val="1067"/>
              </a:spcAft>
            </a:pPr>
            <a:r>
              <a:rPr lang="en-US" sz="3200">
                <a:latin typeface="Source Serif 4 14pt" panose="02040603050405020204" pitchFamily="18" charset="0"/>
                <a:ea typeface="Source Serif 4 14pt" panose="02040603050405020204" pitchFamily="18" charset="0"/>
              </a:rPr>
              <a:t>About me</a:t>
            </a:r>
          </a:p>
        </p:txBody>
      </p:sp>
      <p:sp>
        <p:nvSpPr>
          <p:cNvPr id="2" name="Title 1">
            <a:extLst>
              <a:ext uri="{FF2B5EF4-FFF2-40B4-BE49-F238E27FC236}">
                <a16:creationId xmlns:a16="http://schemas.microsoft.com/office/drawing/2014/main" id="{140FD53B-B27C-9CD9-8B9C-A1660776D1D7}"/>
              </a:ext>
            </a:extLst>
          </p:cNvPr>
          <p:cNvSpPr txBox="1">
            <a:spLocks/>
          </p:cNvSpPr>
          <p:nvPr/>
        </p:nvSpPr>
        <p:spPr>
          <a:xfrm>
            <a:off x="1221001" y="1978858"/>
            <a:ext cx="3881092" cy="1273041"/>
          </a:xfrm>
          <a:prstGeom prst="rect">
            <a:avLst/>
          </a:prstGeom>
        </p:spPr>
        <p:txBody>
          <a:bodyPr/>
          <a:lstStyle>
            <a:lvl1pPr algn="ctr" defTabSz="914400" rtl="0" eaLnBrk="1" latinLnBrk="0" hangingPunct="1">
              <a:lnSpc>
                <a:spcPct val="90000"/>
              </a:lnSpc>
              <a:spcBef>
                <a:spcPct val="0"/>
              </a:spcBef>
              <a:buNone/>
              <a:defRPr sz="2800" b="1" kern="1200">
                <a:solidFill>
                  <a:srgbClr val="0C61A4"/>
                </a:solidFill>
                <a:latin typeface="Arial" panose="020B0604020202020204" pitchFamily="34" charset="0"/>
                <a:ea typeface="+mj-ea"/>
                <a:cs typeface="Arial" panose="020B0604020202020204" pitchFamily="34" charset="0"/>
              </a:defRPr>
            </a:lvl1pPr>
          </a:lstStyle>
          <a:p>
            <a:pPr algn="l" defTabSz="1219170">
              <a:lnSpc>
                <a:spcPct val="100000"/>
              </a:lnSpc>
            </a:pPr>
            <a:endParaRPr lang="en-US" sz="3200" b="0">
              <a:solidFill>
                <a:prstClr val="black"/>
              </a:solidFill>
            </a:endParaRPr>
          </a:p>
        </p:txBody>
      </p:sp>
      <p:sp>
        <p:nvSpPr>
          <p:cNvPr id="16" name="TextBox 15">
            <a:extLst>
              <a:ext uri="{FF2B5EF4-FFF2-40B4-BE49-F238E27FC236}">
                <a16:creationId xmlns:a16="http://schemas.microsoft.com/office/drawing/2014/main" id="{16E668D9-F2C9-234A-7BAD-A47821067D6F}"/>
              </a:ext>
            </a:extLst>
          </p:cNvPr>
          <p:cNvSpPr txBox="1"/>
          <p:nvPr/>
        </p:nvSpPr>
        <p:spPr>
          <a:xfrm>
            <a:off x="580112" y="1787706"/>
            <a:ext cx="3881091" cy="2296526"/>
          </a:xfrm>
          <a:prstGeom prst="rect">
            <a:avLst/>
          </a:prstGeom>
          <a:noFill/>
        </p:spPr>
        <p:txBody>
          <a:bodyPr wrap="square">
            <a:spAutoFit/>
          </a:bodyPr>
          <a:lstStyle/>
          <a:p>
            <a:pPr marL="380990" indent="-380990" defTabSz="1219170">
              <a:lnSpc>
                <a:spcPts val="3467"/>
              </a:lnSpc>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25 years working on Social Security</a:t>
            </a:r>
          </a:p>
          <a:p>
            <a:pPr marL="380990" indent="-380990" defTabSz="1219170">
              <a:lnSpc>
                <a:spcPts val="3467"/>
              </a:lnSpc>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Worked at Social Security Administration HQ</a:t>
            </a:r>
          </a:p>
          <a:p>
            <a:pPr marL="380990" indent="-380990" defTabSz="1219170">
              <a:lnSpc>
                <a:spcPts val="3467"/>
              </a:lnSpc>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Mom of two sons</a:t>
            </a:r>
          </a:p>
        </p:txBody>
      </p:sp>
      <p:pic>
        <p:nvPicPr>
          <p:cNvPr id="4" name="Picture 3">
            <a:extLst>
              <a:ext uri="{FF2B5EF4-FFF2-40B4-BE49-F238E27FC236}">
                <a16:creationId xmlns:a16="http://schemas.microsoft.com/office/drawing/2014/main" id="{6B9E90FA-2711-9732-5D85-6335EDF4A1B2}"/>
              </a:ext>
            </a:extLst>
          </p:cNvPr>
          <p:cNvPicPr>
            <a:picLocks noChangeAspect="1"/>
          </p:cNvPicPr>
          <p:nvPr/>
        </p:nvPicPr>
        <p:blipFill>
          <a:blip r:embed="rId3"/>
          <a:stretch>
            <a:fillRect/>
          </a:stretch>
        </p:blipFill>
        <p:spPr>
          <a:xfrm>
            <a:off x="4974453" y="-4381"/>
            <a:ext cx="5143500" cy="6858000"/>
          </a:xfrm>
          <a:prstGeom prst="rect">
            <a:avLst/>
          </a:prstGeom>
        </p:spPr>
      </p:pic>
    </p:spTree>
    <p:extLst>
      <p:ext uri="{BB962C8B-B14F-4D97-AF65-F5344CB8AC3E}">
        <p14:creationId xmlns:p14="http://schemas.microsoft.com/office/powerpoint/2010/main" val="553650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DA3FF-89D6-7E58-7B3A-C8C04DA86A8C}"/>
              </a:ext>
            </a:extLst>
          </p:cNvPr>
          <p:cNvSpPr>
            <a:spLocks noGrp="1"/>
          </p:cNvSpPr>
          <p:nvPr>
            <p:ph type="title"/>
          </p:nvPr>
        </p:nvSpPr>
        <p:spPr/>
        <p:txBody>
          <a:bodyPr/>
          <a:lstStyle/>
          <a:p>
            <a:r>
              <a:rPr lang="en-US"/>
              <a:t>Background on SSI and Social Security for People with Down Syndrome</a:t>
            </a:r>
          </a:p>
        </p:txBody>
      </p:sp>
    </p:spTree>
    <p:extLst>
      <p:ext uri="{BB962C8B-B14F-4D97-AF65-F5344CB8AC3E}">
        <p14:creationId xmlns:p14="http://schemas.microsoft.com/office/powerpoint/2010/main" val="2265704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4D457-84AE-C1F9-217A-0849DBE6604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F9B6D7C-D6B4-433F-10A0-8FE4564C69A8}"/>
              </a:ext>
            </a:extLst>
          </p:cNvPr>
          <p:cNvSpPr>
            <a:spLocks noGrp="1"/>
          </p:cNvSpPr>
          <p:nvPr>
            <p:ph type="title"/>
          </p:nvPr>
        </p:nvSpPr>
        <p:spPr>
          <a:xfrm>
            <a:off x="826576" y="584239"/>
            <a:ext cx="105388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What is SSI &amp; who qualifies?</a:t>
            </a:r>
          </a:p>
        </p:txBody>
      </p:sp>
      <p:sp>
        <p:nvSpPr>
          <p:cNvPr id="3" name="TextBox 2">
            <a:extLst>
              <a:ext uri="{FF2B5EF4-FFF2-40B4-BE49-F238E27FC236}">
                <a16:creationId xmlns:a16="http://schemas.microsoft.com/office/drawing/2014/main" id="{999AF55F-CEB0-84D3-24B7-5FB3CE2B35DC}"/>
              </a:ext>
            </a:extLst>
          </p:cNvPr>
          <p:cNvSpPr txBox="1"/>
          <p:nvPr/>
        </p:nvSpPr>
        <p:spPr>
          <a:xfrm>
            <a:off x="826577" y="1564198"/>
            <a:ext cx="9493508" cy="3194208"/>
          </a:xfrm>
          <a:prstGeom prst="rect">
            <a:avLst/>
          </a:prstGeom>
          <a:noFill/>
        </p:spPr>
        <p:txBody>
          <a:bodyPr wrap="square">
            <a:spAutoFit/>
          </a:bodyPr>
          <a:lstStyle/>
          <a:p>
            <a:pPr marL="380990" indent="-380990" defTabSz="1219170">
              <a:lnSpc>
                <a:spcPts val="3467"/>
              </a:lnSpc>
              <a:buClr>
                <a:srgbClr val="0C61A4"/>
              </a:buClr>
              <a:buFont typeface="Arial" panose="020B0604020202020204" pitchFamily="34" charset="0"/>
              <a:buChar char="•"/>
            </a:pPr>
            <a:r>
              <a:rPr lang="en-US" sz="2133"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Supplemental Security Income (SSI) provides monthly cash assistance to disabled or older people who have little income and few assets. </a:t>
            </a:r>
          </a:p>
          <a:p>
            <a:pPr marL="380990" indent="-380990" defTabSz="1219170">
              <a:lnSpc>
                <a:spcPts val="3467"/>
              </a:lnSpc>
              <a:buClr>
                <a:srgbClr val="0C61A4"/>
              </a:buClr>
              <a:buFont typeface="Arial" panose="020B0604020202020204" pitchFamily="34" charset="0"/>
              <a:buChar char="•"/>
            </a:pPr>
            <a:r>
              <a:rPr lang="en-US" sz="2133"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SSI helps people of </a:t>
            </a:r>
            <a:r>
              <a:rPr lang="en-US" sz="2133" b="1"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all ages:</a:t>
            </a:r>
          </a:p>
          <a:p>
            <a:pPr marL="990575" lvl="2" indent="-380990" defTabSz="1219170">
              <a:lnSpc>
                <a:spcPts val="3467"/>
              </a:lnSpc>
              <a:buClr>
                <a:srgbClr val="0C61A4"/>
              </a:buClr>
              <a:buFont typeface="Arial" panose="020B0604020202020204" pitchFamily="34" charset="0"/>
              <a:buChar char="•"/>
            </a:pPr>
            <a:r>
              <a:rPr lang="en-US" sz="2133"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Children with disabilities (only federal income support program for kids)</a:t>
            </a:r>
          </a:p>
          <a:p>
            <a:pPr marL="990575" lvl="2" indent="-380990" defTabSz="1219170">
              <a:lnSpc>
                <a:spcPts val="3467"/>
              </a:lnSpc>
              <a:buClr>
                <a:srgbClr val="0C61A4"/>
              </a:buClr>
              <a:buFont typeface="Arial" panose="020B0604020202020204" pitchFamily="34" charset="0"/>
              <a:buChar char="•"/>
            </a:pPr>
            <a:r>
              <a:rPr lang="en-US" sz="2133"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Adults with disabilities </a:t>
            </a:r>
          </a:p>
          <a:p>
            <a:pPr marL="990575" lvl="2" indent="-380990" defTabSz="1219170">
              <a:lnSpc>
                <a:spcPts val="3467"/>
              </a:lnSpc>
              <a:buClr>
                <a:srgbClr val="0C61A4"/>
              </a:buClr>
              <a:buFont typeface="Arial" panose="020B0604020202020204" pitchFamily="34" charset="0"/>
              <a:buChar char="•"/>
            </a:pPr>
            <a:r>
              <a:rPr lang="en-US" sz="2133"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Older people (65+)</a:t>
            </a:r>
          </a:p>
          <a:p>
            <a:pPr marL="380990" indent="-380990" defTabSz="1219170">
              <a:lnSpc>
                <a:spcPts val="3467"/>
              </a:lnSpc>
              <a:buClr>
                <a:srgbClr val="0C61A4"/>
              </a:buClr>
              <a:buFont typeface="Arial" panose="020B0604020202020204" pitchFamily="34" charset="0"/>
              <a:buChar char="•"/>
            </a:pPr>
            <a:r>
              <a:rPr lang="en-US" sz="2133" kern="100">
                <a:solidFill>
                  <a:prstClr val="black"/>
                </a:solidFill>
                <a:latin typeface="Source Sans 3" panose="020B0303030403020204" pitchFamily="34" charset="0"/>
                <a:ea typeface="Source Sans Pro" panose="020B0503030403020204" pitchFamily="34" charset="0"/>
                <a:cs typeface="Arial" panose="020B0604020202020204" pitchFamily="34" charset="0"/>
              </a:rPr>
              <a:t>SSI is for people with little to no income or savings</a:t>
            </a:r>
          </a:p>
        </p:txBody>
      </p:sp>
    </p:spTree>
    <p:extLst>
      <p:ext uri="{BB962C8B-B14F-4D97-AF65-F5344CB8AC3E}">
        <p14:creationId xmlns:p14="http://schemas.microsoft.com/office/powerpoint/2010/main" val="1275184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ED4EF-020D-06BF-1A58-8E8144BD000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A7AC9DE-C222-2BAD-E04B-11ABFC9EE18E}"/>
              </a:ext>
            </a:extLst>
          </p:cNvPr>
          <p:cNvSpPr>
            <a:spLocks noGrp="1"/>
          </p:cNvSpPr>
          <p:nvPr>
            <p:ph type="title"/>
          </p:nvPr>
        </p:nvSpPr>
        <p:spPr>
          <a:xfrm>
            <a:off x="826576" y="332393"/>
            <a:ext cx="117072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SSI is important for people with Down Syndrome</a:t>
            </a:r>
          </a:p>
        </p:txBody>
      </p:sp>
      <p:grpSp>
        <p:nvGrpSpPr>
          <p:cNvPr id="6" name="Group 5">
            <a:extLst>
              <a:ext uri="{FF2B5EF4-FFF2-40B4-BE49-F238E27FC236}">
                <a16:creationId xmlns:a16="http://schemas.microsoft.com/office/drawing/2014/main" id="{7998C613-EF5C-A114-B2BF-E3E5E79A275A}"/>
              </a:ext>
            </a:extLst>
          </p:cNvPr>
          <p:cNvGrpSpPr/>
          <p:nvPr/>
        </p:nvGrpSpPr>
        <p:grpSpPr>
          <a:xfrm>
            <a:off x="1020884" y="1728123"/>
            <a:ext cx="9760907" cy="501162"/>
            <a:chOff x="638984" y="1605039"/>
            <a:chExt cx="7320680" cy="375872"/>
          </a:xfrm>
        </p:grpSpPr>
        <p:sp>
          <p:nvSpPr>
            <p:cNvPr id="3" name="TextBox 2">
              <a:extLst>
                <a:ext uri="{FF2B5EF4-FFF2-40B4-BE49-F238E27FC236}">
                  <a16:creationId xmlns:a16="http://schemas.microsoft.com/office/drawing/2014/main" id="{E71DE87C-6D99-F922-1CAF-160D5021AF5A}"/>
                </a:ext>
              </a:extLst>
            </p:cNvPr>
            <p:cNvSpPr txBox="1"/>
            <p:nvPr/>
          </p:nvSpPr>
          <p:spPr>
            <a:xfrm>
              <a:off x="638984" y="1605039"/>
              <a:ext cx="3420534" cy="375872"/>
            </a:xfrm>
            <a:prstGeom prst="rect">
              <a:avLst/>
            </a:prstGeom>
            <a:noFill/>
          </p:spPr>
          <p:txBody>
            <a:bodyPr wrap="square">
              <a:spAutoFit/>
            </a:bodyPr>
            <a:lstStyle/>
            <a:p>
              <a:pPr defTabSz="1219170">
                <a:lnSpc>
                  <a:spcPts val="3467"/>
                </a:lnSpc>
                <a:spcAft>
                  <a:spcPts val="2667"/>
                </a:spcAft>
                <a:buClr>
                  <a:srgbClr val="0C61A4"/>
                </a:buCl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486F44F-6CF9-DCCD-1310-304D9E192C29}"/>
                </a:ext>
              </a:extLst>
            </p:cNvPr>
            <p:cNvSpPr txBox="1"/>
            <p:nvPr/>
          </p:nvSpPr>
          <p:spPr>
            <a:xfrm>
              <a:off x="4539130" y="1605039"/>
              <a:ext cx="3420534" cy="375872"/>
            </a:xfrm>
            <a:prstGeom prst="rect">
              <a:avLst/>
            </a:prstGeom>
            <a:noFill/>
          </p:spPr>
          <p:txBody>
            <a:bodyPr wrap="square">
              <a:spAutoFit/>
            </a:bodyPr>
            <a:lstStyle/>
            <a:p>
              <a:pPr defTabSz="1219170">
                <a:lnSpc>
                  <a:spcPts val="3467"/>
                </a:lnSpc>
                <a:spcAft>
                  <a:spcPts val="2667"/>
                </a:spcAft>
                <a:buClr>
                  <a:srgbClr val="0C61A4"/>
                </a:buCl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grpSp>
      <p:sp>
        <p:nvSpPr>
          <p:cNvPr id="4" name="TextBox 3">
            <a:extLst>
              <a:ext uri="{FF2B5EF4-FFF2-40B4-BE49-F238E27FC236}">
                <a16:creationId xmlns:a16="http://schemas.microsoft.com/office/drawing/2014/main" id="{2E7F4663-F6FA-3E3D-D78F-0E318E6BB6EB}"/>
              </a:ext>
            </a:extLst>
          </p:cNvPr>
          <p:cNvSpPr txBox="1"/>
          <p:nvPr/>
        </p:nvSpPr>
        <p:spPr>
          <a:xfrm>
            <a:off x="931746" y="1223064"/>
            <a:ext cx="9000273" cy="4989571"/>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Income support </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Up to $994/month plus possible state supplement</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People with IDD, including Down Syndrome, make up more than half of SSI kids and more than a quarter of SSI adults</a:t>
            </a:r>
          </a:p>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Pathway to Medicaid</a:t>
            </a: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In most states, SSI beneficiaries are automatically eligible for Medicaid.</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Some children who don’t meet SSI’s financial criteria can get Medicaid with a disability determination from SSA (e.g., Katie Beckett waiver)</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Medicaid supports home- and community-based services, such as personal and attendant care services. </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Medicaid also covers wheelchairs, lifts, and supportive housing services. </a:t>
            </a:r>
          </a:p>
        </p:txBody>
      </p:sp>
    </p:spTree>
    <p:extLst>
      <p:ext uri="{BB962C8B-B14F-4D97-AF65-F5344CB8AC3E}">
        <p14:creationId xmlns:p14="http://schemas.microsoft.com/office/powerpoint/2010/main" val="2541090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742C-0C88-A4A3-31A2-EA14C5A44F3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F726E22-75BA-EB03-D000-16979B2540CF}"/>
              </a:ext>
            </a:extLst>
          </p:cNvPr>
          <p:cNvSpPr>
            <a:spLocks noGrp="1"/>
          </p:cNvSpPr>
          <p:nvPr>
            <p:ph type="title"/>
          </p:nvPr>
        </p:nvSpPr>
        <p:spPr>
          <a:xfrm>
            <a:off x="826576" y="656056"/>
            <a:ext cx="10538848" cy="1273490"/>
          </a:xfrm>
        </p:spPr>
        <p:txBody>
          <a:bodyPr wrap="square">
            <a:spAutoFit/>
          </a:bodyPr>
          <a:lstStyle/>
          <a:p>
            <a:pPr algn="l">
              <a:lnSpc>
                <a:spcPts val="4667"/>
              </a:lnSpc>
            </a:pPr>
            <a:r>
              <a:rPr lang="en-US" sz="3733">
                <a:solidFill>
                  <a:srgbClr val="1C6E64"/>
                </a:solidFill>
                <a:latin typeface="Source Serif 4 14pt" panose="02040603050405020204" pitchFamily="18" charset="0"/>
                <a:ea typeface="Source Serif 4 14pt" panose="02040603050405020204" pitchFamily="18" charset="0"/>
              </a:rPr>
              <a:t>Social Security provides benefits to adults with Down Syndrome, too</a:t>
            </a:r>
          </a:p>
        </p:txBody>
      </p:sp>
      <p:grpSp>
        <p:nvGrpSpPr>
          <p:cNvPr id="6" name="Group 5">
            <a:extLst>
              <a:ext uri="{FF2B5EF4-FFF2-40B4-BE49-F238E27FC236}">
                <a16:creationId xmlns:a16="http://schemas.microsoft.com/office/drawing/2014/main" id="{72958E29-FF64-F622-7EAE-83612C11BD6D}"/>
              </a:ext>
            </a:extLst>
          </p:cNvPr>
          <p:cNvGrpSpPr/>
          <p:nvPr/>
        </p:nvGrpSpPr>
        <p:grpSpPr>
          <a:xfrm>
            <a:off x="1020884" y="1728123"/>
            <a:ext cx="9760907" cy="501162"/>
            <a:chOff x="638984" y="1605039"/>
            <a:chExt cx="7320680" cy="375872"/>
          </a:xfrm>
        </p:grpSpPr>
        <p:sp>
          <p:nvSpPr>
            <p:cNvPr id="3" name="TextBox 2">
              <a:extLst>
                <a:ext uri="{FF2B5EF4-FFF2-40B4-BE49-F238E27FC236}">
                  <a16:creationId xmlns:a16="http://schemas.microsoft.com/office/drawing/2014/main" id="{ABF7C971-021D-CE9B-487B-9865540EFA6C}"/>
                </a:ext>
              </a:extLst>
            </p:cNvPr>
            <p:cNvSpPr txBox="1"/>
            <p:nvPr/>
          </p:nvSpPr>
          <p:spPr>
            <a:xfrm>
              <a:off x="638984" y="1605039"/>
              <a:ext cx="3420534" cy="375872"/>
            </a:xfrm>
            <a:prstGeom prst="rect">
              <a:avLst/>
            </a:prstGeom>
            <a:noFill/>
          </p:spPr>
          <p:txBody>
            <a:bodyPr wrap="square">
              <a:spAutoFit/>
            </a:bodyPr>
            <a:lstStyle/>
            <a:p>
              <a:pPr defTabSz="1219170">
                <a:lnSpc>
                  <a:spcPts val="3467"/>
                </a:lnSpc>
                <a:spcAft>
                  <a:spcPts val="2667"/>
                </a:spcAft>
                <a:buClr>
                  <a:srgbClr val="0C61A4"/>
                </a:buCl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46CF5E8-88A4-A0B0-3115-56D264698A4B}"/>
                </a:ext>
              </a:extLst>
            </p:cNvPr>
            <p:cNvSpPr txBox="1"/>
            <p:nvPr/>
          </p:nvSpPr>
          <p:spPr>
            <a:xfrm>
              <a:off x="4539130" y="1605039"/>
              <a:ext cx="3420534" cy="375872"/>
            </a:xfrm>
            <a:prstGeom prst="rect">
              <a:avLst/>
            </a:prstGeom>
            <a:noFill/>
          </p:spPr>
          <p:txBody>
            <a:bodyPr wrap="square">
              <a:spAutoFit/>
            </a:bodyPr>
            <a:lstStyle/>
            <a:p>
              <a:pPr defTabSz="1219170">
                <a:lnSpc>
                  <a:spcPts val="3467"/>
                </a:lnSpc>
                <a:spcAft>
                  <a:spcPts val="2667"/>
                </a:spcAft>
                <a:buClr>
                  <a:srgbClr val="0C61A4"/>
                </a:buCl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grpSp>
      <p:sp>
        <p:nvSpPr>
          <p:cNvPr id="4" name="TextBox 3">
            <a:extLst>
              <a:ext uri="{FF2B5EF4-FFF2-40B4-BE49-F238E27FC236}">
                <a16:creationId xmlns:a16="http://schemas.microsoft.com/office/drawing/2014/main" id="{C57BE137-9686-573E-6217-451C9757AC68}"/>
              </a:ext>
            </a:extLst>
          </p:cNvPr>
          <p:cNvSpPr txBox="1"/>
          <p:nvPr/>
        </p:nvSpPr>
        <p:spPr>
          <a:xfrm>
            <a:off x="1410210" y="2177517"/>
            <a:ext cx="9000273" cy="3643049"/>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Social Security Disability Insurance (SSDI) </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Provides disabled worker benefits for </a:t>
            </a:r>
            <a:r>
              <a:rPr lang="en-US" sz="2133" i="1">
                <a:solidFill>
                  <a:prstClr val="black"/>
                </a:solidFill>
                <a:latin typeface="Source Sans 3" panose="020B0303030403020204" pitchFamily="34" charset="0"/>
                <a:ea typeface="Source Sans Pro" panose="020B0503030403020204" pitchFamily="34" charset="0"/>
                <a:cs typeface="Arial" panose="020B0604020202020204" pitchFamily="34" charset="0"/>
              </a:rPr>
              <a:t>adults</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with disabilities. </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Eligibility is based on past work: Must have had at least 10 years of work (fewer for younger applicants). </a:t>
            </a:r>
          </a:p>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Children of Social Security beneficiaries can also get benefits if they are disabled adults (or minors)</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They can qualify if their parents are retired, deceased, or disabled.</a:t>
            </a:r>
          </a:p>
          <a:p>
            <a:pPr marL="761981" lvl="1"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Called “childhood disability benefits” or “disabled adult child” benefits.</a:t>
            </a:r>
          </a:p>
        </p:txBody>
      </p:sp>
    </p:spTree>
    <p:extLst>
      <p:ext uri="{BB962C8B-B14F-4D97-AF65-F5344CB8AC3E}">
        <p14:creationId xmlns:p14="http://schemas.microsoft.com/office/powerpoint/2010/main" val="2761957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683941" y="594151"/>
            <a:ext cx="12209099" cy="827021"/>
          </a:xfrm>
        </p:spPr>
        <p:txBody>
          <a:bodyPr wrap="square">
            <a:spAutoFit/>
          </a:bodyPr>
          <a:lstStyle/>
          <a:p>
            <a:pPr algn="l">
              <a:lnSpc>
                <a:spcPts val="6667"/>
              </a:lnSpc>
            </a:pPr>
            <a:r>
              <a:rPr lang="en-US" sz="2667">
                <a:solidFill>
                  <a:srgbClr val="1C6E64"/>
                </a:solidFill>
                <a:latin typeface="Source Serif 4 14pt" panose="02040603050405020204" pitchFamily="18" charset="0"/>
                <a:ea typeface="Source Serif 4 14pt" panose="02040603050405020204" pitchFamily="18" charset="0"/>
              </a:rPr>
              <a:t>Social Security Disability Insurance (SSDI) &amp; SSI: Similarities</a:t>
            </a:r>
          </a:p>
        </p:txBody>
      </p:sp>
      <p:grpSp>
        <p:nvGrpSpPr>
          <p:cNvPr id="6" name="Group 5">
            <a:extLst>
              <a:ext uri="{FF2B5EF4-FFF2-40B4-BE49-F238E27FC236}">
                <a16:creationId xmlns:a16="http://schemas.microsoft.com/office/drawing/2014/main" id="{CC6BAB7B-6E9C-D75C-61E4-A865978377C5}"/>
              </a:ext>
            </a:extLst>
          </p:cNvPr>
          <p:cNvGrpSpPr/>
          <p:nvPr/>
        </p:nvGrpSpPr>
        <p:grpSpPr>
          <a:xfrm>
            <a:off x="1070445" y="1584953"/>
            <a:ext cx="9586267" cy="5925725"/>
            <a:chOff x="676155" y="1497660"/>
            <a:chExt cx="7189700" cy="4444294"/>
          </a:xfrm>
        </p:grpSpPr>
        <p:sp>
          <p:nvSpPr>
            <p:cNvPr id="3" name="TextBox 2">
              <a:extLst>
                <a:ext uri="{FF2B5EF4-FFF2-40B4-BE49-F238E27FC236}">
                  <a16:creationId xmlns:a16="http://schemas.microsoft.com/office/drawing/2014/main" id="{E27685F6-F8B7-21CC-6DA9-F7583033D945}"/>
                </a:ext>
              </a:extLst>
            </p:cNvPr>
            <p:cNvSpPr txBox="1"/>
            <p:nvPr/>
          </p:nvSpPr>
          <p:spPr>
            <a:xfrm>
              <a:off x="676155" y="1497660"/>
              <a:ext cx="3420534" cy="2655342"/>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defRP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The same medical eligibility rules: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Must have serious physical/mental health condition, expected to last over a year or result in death </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The same work eligibility rules</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Cannot earn more than $1,690 per month</a:t>
              </a:r>
            </a:p>
          </p:txBody>
        </p:sp>
        <p:sp>
          <p:nvSpPr>
            <p:cNvPr id="5" name="TextBox 4">
              <a:extLst>
                <a:ext uri="{FF2B5EF4-FFF2-40B4-BE49-F238E27FC236}">
                  <a16:creationId xmlns:a16="http://schemas.microsoft.com/office/drawing/2014/main" id="{72867D04-96A7-06ED-5A2B-E9CCF24DC5AA}"/>
                </a:ext>
              </a:extLst>
            </p:cNvPr>
            <p:cNvSpPr txBox="1"/>
            <p:nvPr/>
          </p:nvSpPr>
          <p:spPr>
            <a:xfrm>
              <a:off x="4445321" y="1497660"/>
              <a:ext cx="3420534" cy="4444294"/>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A similar process for applying</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Contact SSA, fill out application, provide medical records </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Similar (long!) wait times for a decision</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Over 6 months for initial decision, typically at least another year for an appeal</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Some people receive both SSDI &amp; SSI</a:t>
              </a:r>
            </a:p>
            <a:p>
              <a:pPr marL="152396" indent="-152396" defTabSz="1219170">
                <a:lnSpc>
                  <a:spcPts val="3467"/>
                </a:lnSpc>
                <a:spcAft>
                  <a:spcPts val="2667"/>
                </a:spcAft>
                <a:buClr>
                  <a:srgbClr val="0C61A4"/>
                </a:buClr>
                <a:buFont typeface="Arial" panose="020B0604020202020204" pitchFamily="34" charset="0"/>
                <a:buChar cha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a:p>
              <a:pPr defTabSz="1219170">
                <a:lnSpc>
                  <a:spcPts val="3467"/>
                </a:lnSpc>
                <a:spcAft>
                  <a:spcPts val="2667"/>
                </a:spcAft>
                <a:buClr>
                  <a:srgbClr val="0C61A4"/>
                </a:buCl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grpSp>
    </p:spTree>
    <p:extLst>
      <p:ext uri="{BB962C8B-B14F-4D97-AF65-F5344CB8AC3E}">
        <p14:creationId xmlns:p14="http://schemas.microsoft.com/office/powerpoint/2010/main" val="2036889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8A15D-C43E-E034-4FA4-55D14C738D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7EE835-253F-871C-821A-14B49AE91C57}"/>
              </a:ext>
            </a:extLst>
          </p:cNvPr>
          <p:cNvSpPr>
            <a:spLocks noGrp="1"/>
          </p:cNvSpPr>
          <p:nvPr>
            <p:ph type="title"/>
          </p:nvPr>
        </p:nvSpPr>
        <p:spPr/>
        <p:txBody>
          <a:bodyPr/>
          <a:lstStyle/>
          <a:p>
            <a:r>
              <a:rPr lang="en-US"/>
              <a:t>How SSI Affects Choices About Saving and Working</a:t>
            </a:r>
          </a:p>
        </p:txBody>
      </p:sp>
    </p:spTree>
    <p:extLst>
      <p:ext uri="{BB962C8B-B14F-4D97-AF65-F5344CB8AC3E}">
        <p14:creationId xmlns:p14="http://schemas.microsoft.com/office/powerpoint/2010/main" val="3563858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B8D05-AD9C-43A1-1C5E-5C880B709BF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0D494C4-2D3D-D9E0-F05C-B6F2AA8DB472}"/>
              </a:ext>
            </a:extLst>
          </p:cNvPr>
          <p:cNvSpPr>
            <a:spLocks noGrp="1"/>
          </p:cNvSpPr>
          <p:nvPr>
            <p:ph type="title"/>
          </p:nvPr>
        </p:nvSpPr>
        <p:spPr>
          <a:xfrm>
            <a:off x="826576" y="584239"/>
            <a:ext cx="105388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SSI has very low limits on savings</a:t>
            </a:r>
          </a:p>
        </p:txBody>
      </p:sp>
      <p:grpSp>
        <p:nvGrpSpPr>
          <p:cNvPr id="6" name="Group 5">
            <a:extLst>
              <a:ext uri="{FF2B5EF4-FFF2-40B4-BE49-F238E27FC236}">
                <a16:creationId xmlns:a16="http://schemas.microsoft.com/office/drawing/2014/main" id="{0FDCD398-4662-6816-C9B2-3AAAFAFF982C}"/>
              </a:ext>
            </a:extLst>
          </p:cNvPr>
          <p:cNvGrpSpPr/>
          <p:nvPr/>
        </p:nvGrpSpPr>
        <p:grpSpPr>
          <a:xfrm>
            <a:off x="979904" y="1739081"/>
            <a:ext cx="9760907" cy="2745367"/>
            <a:chOff x="638984" y="1605039"/>
            <a:chExt cx="7320680" cy="2059025"/>
          </a:xfrm>
        </p:grpSpPr>
        <p:sp>
          <p:nvSpPr>
            <p:cNvPr id="3" name="TextBox 2">
              <a:extLst>
                <a:ext uri="{FF2B5EF4-FFF2-40B4-BE49-F238E27FC236}">
                  <a16:creationId xmlns:a16="http://schemas.microsoft.com/office/drawing/2014/main" id="{84CFB6BA-1E18-B705-53E7-C9372A55AE5D}"/>
                </a:ext>
              </a:extLst>
            </p:cNvPr>
            <p:cNvSpPr txBox="1"/>
            <p:nvPr/>
          </p:nvSpPr>
          <p:spPr>
            <a:xfrm>
              <a:off x="638984" y="1605039"/>
              <a:ext cx="3420534" cy="1722394"/>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SSI has very low limits on savings: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up to $2,000 for individuals or $3,000 for couples/married parents, including savings, checking, investments, retirement, etc. </a:t>
              </a:r>
            </a:p>
          </p:txBody>
        </p:sp>
        <p:sp>
          <p:nvSpPr>
            <p:cNvPr id="5" name="TextBox 4">
              <a:extLst>
                <a:ext uri="{FF2B5EF4-FFF2-40B4-BE49-F238E27FC236}">
                  <a16:creationId xmlns:a16="http://schemas.microsoft.com/office/drawing/2014/main" id="{4747B63F-FE0A-47FB-C292-4F52C05140CF}"/>
                </a:ext>
              </a:extLst>
            </p:cNvPr>
            <p:cNvSpPr txBox="1"/>
            <p:nvPr/>
          </p:nvSpPr>
          <p:spPr>
            <a:xfrm>
              <a:off x="4539130" y="1605039"/>
              <a:ext cx="3420534" cy="2059025"/>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The savings and income of parents and spouses count, too</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For minor children and married people, SSA counts their resources against the limits. Once a child turns 18, they stop. Many families apply at age 18.</a:t>
              </a:r>
            </a:p>
          </p:txBody>
        </p:sp>
      </p:grpSp>
    </p:spTree>
    <p:extLst>
      <p:ext uri="{BB962C8B-B14F-4D97-AF65-F5344CB8AC3E}">
        <p14:creationId xmlns:p14="http://schemas.microsoft.com/office/powerpoint/2010/main" val="3590439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AD6E0-1FCA-941F-F5FE-682DAC9D762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B6675B5-8488-2C7F-5861-268F3A3F7293}"/>
              </a:ext>
            </a:extLst>
          </p:cNvPr>
          <p:cNvSpPr>
            <a:spLocks noGrp="1"/>
          </p:cNvSpPr>
          <p:nvPr>
            <p:ph type="title"/>
          </p:nvPr>
        </p:nvSpPr>
        <p:spPr>
          <a:xfrm>
            <a:off x="826576" y="584239"/>
            <a:ext cx="105388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SSI has low limits on income, too</a:t>
            </a:r>
          </a:p>
        </p:txBody>
      </p:sp>
      <p:sp>
        <p:nvSpPr>
          <p:cNvPr id="3" name="TextBox 2">
            <a:extLst>
              <a:ext uri="{FF2B5EF4-FFF2-40B4-BE49-F238E27FC236}">
                <a16:creationId xmlns:a16="http://schemas.microsoft.com/office/drawing/2014/main" id="{299FDC99-CD91-DD8F-00E9-606FFF12EFE5}"/>
              </a:ext>
            </a:extLst>
          </p:cNvPr>
          <p:cNvSpPr txBox="1"/>
          <p:nvPr/>
        </p:nvSpPr>
        <p:spPr>
          <a:xfrm>
            <a:off x="979904" y="1739081"/>
            <a:ext cx="4560712" cy="2745367"/>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SSI has low limits on income</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The exact amount varies, but typically a person cannot earn more than about $2,000 per month at maximum.</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most beneficiaries have little to no other income.  </a:t>
            </a:r>
          </a:p>
        </p:txBody>
      </p:sp>
      <p:sp>
        <p:nvSpPr>
          <p:cNvPr id="4" name="TextBox 3">
            <a:extLst>
              <a:ext uri="{FF2B5EF4-FFF2-40B4-BE49-F238E27FC236}">
                <a16:creationId xmlns:a16="http://schemas.microsoft.com/office/drawing/2014/main" id="{81957EA9-67FE-CA60-7DDD-C09EEDC3F992}"/>
              </a:ext>
            </a:extLst>
          </p:cNvPr>
          <p:cNvSpPr txBox="1"/>
          <p:nvPr/>
        </p:nvSpPr>
        <p:spPr>
          <a:xfrm>
            <a:off x="5540617" y="1739080"/>
            <a:ext cx="4702244" cy="2745367"/>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defRP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A small amount of income is exempted:</a:t>
            </a:r>
          </a:p>
          <a:p>
            <a:pPr marL="152396" indent="-152396" defTabSz="1219170">
              <a:lnSpc>
                <a:spcPts val="3467"/>
              </a:lnSpc>
              <a:buClr>
                <a:srgbClr val="0C61A4"/>
              </a:buClr>
              <a:buFont typeface="Arial" panose="020B0604020202020204" pitchFamily="34" charset="0"/>
              <a:buChar char="•"/>
              <a:defRP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The first $65 of earnings, and half after that</a:t>
            </a:r>
          </a:p>
          <a:p>
            <a:pPr marL="152396" indent="-152396" defTabSz="1219170">
              <a:lnSpc>
                <a:spcPts val="3467"/>
              </a:lnSpc>
              <a:buClr>
                <a:srgbClr val="0C61A4"/>
              </a:buClr>
              <a:buFont typeface="Arial" panose="020B0604020202020204" pitchFamily="34" charset="0"/>
              <a:buChar char="•"/>
              <a:defRP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The first $20 of other income (including Social Security) </a:t>
            </a:r>
          </a:p>
        </p:txBody>
      </p:sp>
    </p:spTree>
    <p:extLst>
      <p:ext uri="{BB962C8B-B14F-4D97-AF65-F5344CB8AC3E}">
        <p14:creationId xmlns:p14="http://schemas.microsoft.com/office/powerpoint/2010/main" val="1369434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4E09B-70DB-44BF-6E19-DA38E7135D5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5D6E16E-7232-36EC-BFE8-0295AA2673BF}"/>
              </a:ext>
            </a:extLst>
          </p:cNvPr>
          <p:cNvSpPr>
            <a:spLocks noGrp="1"/>
          </p:cNvSpPr>
          <p:nvPr>
            <p:ph type="title"/>
          </p:nvPr>
        </p:nvSpPr>
        <p:spPr>
          <a:xfrm>
            <a:off x="826576" y="584239"/>
            <a:ext cx="105388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How work affects SSI benefits</a:t>
            </a:r>
          </a:p>
        </p:txBody>
      </p:sp>
      <p:grpSp>
        <p:nvGrpSpPr>
          <p:cNvPr id="6" name="Group 5">
            <a:extLst>
              <a:ext uri="{FF2B5EF4-FFF2-40B4-BE49-F238E27FC236}">
                <a16:creationId xmlns:a16="http://schemas.microsoft.com/office/drawing/2014/main" id="{9CF4A6E6-FB77-BC2F-388D-CD8808D8A935}"/>
              </a:ext>
            </a:extLst>
          </p:cNvPr>
          <p:cNvGrpSpPr/>
          <p:nvPr/>
        </p:nvGrpSpPr>
        <p:grpSpPr>
          <a:xfrm>
            <a:off x="826577" y="1743492"/>
            <a:ext cx="9801535" cy="4438139"/>
            <a:chOff x="608513" y="1605039"/>
            <a:chExt cx="7351151" cy="3328604"/>
          </a:xfrm>
        </p:grpSpPr>
        <p:sp>
          <p:nvSpPr>
            <p:cNvPr id="3" name="TextBox 2">
              <a:extLst>
                <a:ext uri="{FF2B5EF4-FFF2-40B4-BE49-F238E27FC236}">
                  <a16:creationId xmlns:a16="http://schemas.microsoft.com/office/drawing/2014/main" id="{A88E0F33-686A-A998-62B3-D880FF656EF7}"/>
                </a:ext>
              </a:extLst>
            </p:cNvPr>
            <p:cNvSpPr txBox="1"/>
            <p:nvPr/>
          </p:nvSpPr>
          <p:spPr>
            <a:xfrm>
              <a:off x="608513" y="1605039"/>
              <a:ext cx="3420534" cy="2991973"/>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SSI benefits are reduced if you earn more than $65 per month.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After that, benefits are reduced by 50 cents for every dollar you earn until you lose eligibility.</a:t>
              </a:r>
              <a:endPar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SSDI beneficiaries face an earnings “cliff”: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If they earn more than $1,690 per month, they lose eligibility. </a:t>
              </a:r>
            </a:p>
          </p:txBody>
        </p:sp>
        <p:sp>
          <p:nvSpPr>
            <p:cNvPr id="5" name="TextBox 4">
              <a:extLst>
                <a:ext uri="{FF2B5EF4-FFF2-40B4-BE49-F238E27FC236}">
                  <a16:creationId xmlns:a16="http://schemas.microsoft.com/office/drawing/2014/main" id="{10B8B6F3-443B-5B50-ACE2-6DF25671DE7A}"/>
                </a:ext>
              </a:extLst>
            </p:cNvPr>
            <p:cNvSpPr txBox="1"/>
            <p:nvPr/>
          </p:nvSpPr>
          <p:spPr>
            <a:xfrm>
              <a:off x="4539130" y="1605039"/>
              <a:ext cx="3420534" cy="3328604"/>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It’s important to report any changes in earnings promptly.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Otherwise your benefit amount will be wrong, and you might lose your benefits or owe SSA money.</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Overpayments are very common for working disability beneficiaries</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Waivers and payment plans are available if you ask.</a:t>
              </a:r>
            </a:p>
          </p:txBody>
        </p:sp>
      </p:grpSp>
    </p:spTree>
    <p:extLst>
      <p:ext uri="{BB962C8B-B14F-4D97-AF65-F5344CB8AC3E}">
        <p14:creationId xmlns:p14="http://schemas.microsoft.com/office/powerpoint/2010/main" val="3647960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F2DA1-23A9-838C-3009-6A197811ACB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17D5DB3-3CA7-18AF-1229-F1B62B6F4E13}"/>
              </a:ext>
            </a:extLst>
          </p:cNvPr>
          <p:cNvSpPr>
            <a:spLocks noGrp="1"/>
          </p:cNvSpPr>
          <p:nvPr>
            <p:ph type="title"/>
          </p:nvPr>
        </p:nvSpPr>
        <p:spPr>
          <a:xfrm>
            <a:off x="826576" y="395909"/>
            <a:ext cx="1107732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SSI has complex rules for marriage &amp; living, too</a:t>
            </a:r>
          </a:p>
        </p:txBody>
      </p:sp>
      <p:grpSp>
        <p:nvGrpSpPr>
          <p:cNvPr id="6" name="Group 5">
            <a:extLst>
              <a:ext uri="{FF2B5EF4-FFF2-40B4-BE49-F238E27FC236}">
                <a16:creationId xmlns:a16="http://schemas.microsoft.com/office/drawing/2014/main" id="{20FE2423-F933-394B-322A-AADCD1D5D320}"/>
              </a:ext>
            </a:extLst>
          </p:cNvPr>
          <p:cNvGrpSpPr/>
          <p:nvPr/>
        </p:nvGrpSpPr>
        <p:grpSpPr>
          <a:xfrm>
            <a:off x="826576" y="1532538"/>
            <a:ext cx="9755429" cy="4784386"/>
            <a:chOff x="608513" y="1425864"/>
            <a:chExt cx="7316572" cy="3588290"/>
          </a:xfrm>
        </p:grpSpPr>
        <p:sp>
          <p:nvSpPr>
            <p:cNvPr id="3" name="TextBox 2">
              <a:extLst>
                <a:ext uri="{FF2B5EF4-FFF2-40B4-BE49-F238E27FC236}">
                  <a16:creationId xmlns:a16="http://schemas.microsoft.com/office/drawing/2014/main" id="{F4A0CBDB-BA8A-B7EA-52EB-C307798545C1}"/>
                </a:ext>
              </a:extLst>
            </p:cNvPr>
            <p:cNvSpPr txBox="1"/>
            <p:nvPr/>
          </p:nvSpPr>
          <p:spPr>
            <a:xfrm>
              <a:off x="608513" y="1425864"/>
              <a:ext cx="3824394" cy="3588290"/>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In SSI, your spouse’s income and resources count against you</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SSI recipients who marry each other face penalties: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lower benefits and lower savings limits. </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Disabled people who marry can’t get Social Security “childhood disability benefits” (CDB)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if their parents die, become disabled, or retire.</a:t>
              </a:r>
            </a:p>
          </p:txBody>
        </p:sp>
        <p:sp>
          <p:nvSpPr>
            <p:cNvPr id="5" name="TextBox 4">
              <a:extLst>
                <a:ext uri="{FF2B5EF4-FFF2-40B4-BE49-F238E27FC236}">
                  <a16:creationId xmlns:a16="http://schemas.microsoft.com/office/drawing/2014/main" id="{A399C657-F09B-CFE3-C5E6-B58EF031693B}"/>
                </a:ext>
              </a:extLst>
            </p:cNvPr>
            <p:cNvSpPr txBox="1"/>
            <p:nvPr/>
          </p:nvSpPr>
          <p:spPr>
            <a:xfrm>
              <a:off x="4504551" y="1425864"/>
              <a:ext cx="3420534" cy="2059026"/>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SSI beneficiaries who receive support with shelter (including living with parents) face complex rules,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which can reduce their benefits by 1/3. Often drafting a rental agreement can help.</a:t>
              </a:r>
            </a:p>
          </p:txBody>
        </p:sp>
      </p:grpSp>
    </p:spTree>
    <p:extLst>
      <p:ext uri="{BB962C8B-B14F-4D97-AF65-F5344CB8AC3E}">
        <p14:creationId xmlns:p14="http://schemas.microsoft.com/office/powerpoint/2010/main" val="1281873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11B98-0B6C-91A0-3AB1-25D85920D04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4B3DAE8-C321-B9A9-0442-32E5E645A48B}"/>
              </a:ext>
            </a:extLst>
          </p:cNvPr>
          <p:cNvSpPr>
            <a:spLocks noGrp="1"/>
          </p:cNvSpPr>
          <p:nvPr>
            <p:ph type="title"/>
          </p:nvPr>
        </p:nvSpPr>
        <p:spPr/>
        <p:txBody>
          <a:bodyPr/>
          <a:lstStyle/>
          <a:p>
            <a:r>
              <a:rPr lang="en-US"/>
              <a:t>Tips for SSI/Social Security Beneficiaries</a:t>
            </a:r>
          </a:p>
        </p:txBody>
      </p:sp>
    </p:spTree>
    <p:extLst>
      <p:ext uri="{BB962C8B-B14F-4D97-AF65-F5344CB8AC3E}">
        <p14:creationId xmlns:p14="http://schemas.microsoft.com/office/powerpoint/2010/main" val="3654255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4E7E2-4561-4C98-85DE-F2161A19B81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8B1AA85-840F-E826-62CC-B9B532CF4C03}"/>
              </a:ext>
            </a:extLst>
          </p:cNvPr>
          <p:cNvSpPr>
            <a:spLocks noGrp="1"/>
          </p:cNvSpPr>
          <p:nvPr>
            <p:ph type="title"/>
          </p:nvPr>
        </p:nvSpPr>
        <p:spPr>
          <a:xfrm>
            <a:off x="826576" y="584239"/>
            <a:ext cx="105388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Tips for accessing SSA service</a:t>
            </a:r>
          </a:p>
        </p:txBody>
      </p:sp>
      <p:grpSp>
        <p:nvGrpSpPr>
          <p:cNvPr id="6" name="Group 5">
            <a:extLst>
              <a:ext uri="{FF2B5EF4-FFF2-40B4-BE49-F238E27FC236}">
                <a16:creationId xmlns:a16="http://schemas.microsoft.com/office/drawing/2014/main" id="{DFBF7B49-4BAE-BAFA-A45E-AFE5FBD09373}"/>
              </a:ext>
            </a:extLst>
          </p:cNvPr>
          <p:cNvGrpSpPr/>
          <p:nvPr/>
        </p:nvGrpSpPr>
        <p:grpSpPr>
          <a:xfrm>
            <a:off x="826577" y="1743493"/>
            <a:ext cx="9801535" cy="4784386"/>
            <a:chOff x="608513" y="1605039"/>
            <a:chExt cx="7351151" cy="3588290"/>
          </a:xfrm>
        </p:grpSpPr>
        <p:sp>
          <p:nvSpPr>
            <p:cNvPr id="3" name="TextBox 2">
              <a:extLst>
                <a:ext uri="{FF2B5EF4-FFF2-40B4-BE49-F238E27FC236}">
                  <a16:creationId xmlns:a16="http://schemas.microsoft.com/office/drawing/2014/main" id="{AEF93840-D3EB-AF3C-F951-A51DBD52DF7C}"/>
                </a:ext>
              </a:extLst>
            </p:cNvPr>
            <p:cNvSpPr txBox="1"/>
            <p:nvPr/>
          </p:nvSpPr>
          <p:spPr>
            <a:xfrm>
              <a:off x="608513" y="1605039"/>
              <a:ext cx="3420534" cy="2991973"/>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Set up a </a:t>
              </a:r>
              <a:r>
                <a:rPr lang="en-US" sz="2133" b="1" err="1">
                  <a:solidFill>
                    <a:prstClr val="black"/>
                  </a:solidFill>
                  <a:latin typeface="Source Sans 3" panose="020B0303030403020204" pitchFamily="34" charset="0"/>
                  <a:ea typeface="Source Sans Pro" panose="020B0503030403020204" pitchFamily="34" charset="0"/>
                  <a:cs typeface="Arial" panose="020B0604020202020204" pitchFamily="34" charset="0"/>
                </a:rPr>
                <a:t>mySocialSecurity</a:t>
              </a: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 account online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and use it when possible. Waits for phone and in-person service can be long.</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If you call, do it early in the day and later in the week/month</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when wait times are shortest. Lines open at 8 am.</a:t>
              </a:r>
            </a:p>
          </p:txBody>
        </p:sp>
        <p:sp>
          <p:nvSpPr>
            <p:cNvPr id="5" name="TextBox 4">
              <a:extLst>
                <a:ext uri="{FF2B5EF4-FFF2-40B4-BE49-F238E27FC236}">
                  <a16:creationId xmlns:a16="http://schemas.microsoft.com/office/drawing/2014/main" id="{3B259F8F-3C45-EFA8-8B29-C0C9A1D2FD34}"/>
                </a:ext>
              </a:extLst>
            </p:cNvPr>
            <p:cNvSpPr txBox="1"/>
            <p:nvPr/>
          </p:nvSpPr>
          <p:spPr>
            <a:xfrm>
              <a:off x="4539130" y="1605039"/>
              <a:ext cx="3420534" cy="3588290"/>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Book an appointment</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Call ahead to make an in-person and telephone appointment. Do it early because the wait is often a month or two.</a:t>
              </a:r>
            </a:p>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Seek help from an attorney or representative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for disability appeals and navigating complex rules. Free assistance is available.</a:t>
              </a:r>
            </a:p>
            <a:p>
              <a:pPr marL="152396" indent="-152396" defTabSz="1219170">
                <a:lnSpc>
                  <a:spcPts val="3467"/>
                </a:lnSpc>
                <a:spcAft>
                  <a:spcPts val="2667"/>
                </a:spcAft>
                <a:buClr>
                  <a:srgbClr val="0C61A4"/>
                </a:buClr>
                <a:buFont typeface="Arial" panose="020B0604020202020204" pitchFamily="34" charset="0"/>
                <a:buChar cha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grpSp>
    </p:spTree>
    <p:extLst>
      <p:ext uri="{BB962C8B-B14F-4D97-AF65-F5344CB8AC3E}">
        <p14:creationId xmlns:p14="http://schemas.microsoft.com/office/powerpoint/2010/main" val="1831338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80263-69B5-ED6E-EAC2-BBD0559EBB1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0FF12BF-B0DE-4C02-4021-0A7E660B8A4E}"/>
              </a:ext>
            </a:extLst>
          </p:cNvPr>
          <p:cNvSpPr>
            <a:spLocks noGrp="1"/>
          </p:cNvSpPr>
          <p:nvPr>
            <p:ph type="title"/>
          </p:nvPr>
        </p:nvSpPr>
        <p:spPr>
          <a:xfrm>
            <a:off x="826576" y="390613"/>
            <a:ext cx="10538848" cy="863121"/>
          </a:xfrm>
        </p:spPr>
        <p:txBody>
          <a:bodyPr wrap="square">
            <a:spAutoFit/>
          </a:bodyPr>
          <a:lstStyle/>
          <a:p>
            <a:pPr algn="l">
              <a:lnSpc>
                <a:spcPts val="6667"/>
              </a:lnSpc>
            </a:pPr>
            <a:r>
              <a:rPr lang="en-US" sz="3733">
                <a:solidFill>
                  <a:srgbClr val="1C6E64"/>
                </a:solidFill>
                <a:latin typeface="Source Serif 4 14pt" panose="02040603050405020204" pitchFamily="18" charset="0"/>
                <a:ea typeface="Source Serif 4 14pt" panose="02040603050405020204" pitchFamily="18" charset="0"/>
              </a:rPr>
              <a:t>Tips for saving more on SSI</a:t>
            </a:r>
          </a:p>
        </p:txBody>
      </p:sp>
      <p:grpSp>
        <p:nvGrpSpPr>
          <p:cNvPr id="6" name="Group 5">
            <a:extLst>
              <a:ext uri="{FF2B5EF4-FFF2-40B4-BE49-F238E27FC236}">
                <a16:creationId xmlns:a16="http://schemas.microsoft.com/office/drawing/2014/main" id="{57AFD648-09DC-804D-0C6B-BA10BBB18EB0}"/>
              </a:ext>
            </a:extLst>
          </p:cNvPr>
          <p:cNvGrpSpPr/>
          <p:nvPr/>
        </p:nvGrpSpPr>
        <p:grpSpPr>
          <a:xfrm>
            <a:off x="999728" y="1493035"/>
            <a:ext cx="9760907" cy="4989570"/>
            <a:chOff x="638984" y="1605039"/>
            <a:chExt cx="7320680" cy="3742178"/>
          </a:xfrm>
        </p:grpSpPr>
        <p:sp>
          <p:nvSpPr>
            <p:cNvPr id="3" name="TextBox 2">
              <a:extLst>
                <a:ext uri="{FF2B5EF4-FFF2-40B4-BE49-F238E27FC236}">
                  <a16:creationId xmlns:a16="http://schemas.microsoft.com/office/drawing/2014/main" id="{06D73750-7D57-37C1-CDCB-6365E1433BFB}"/>
                </a:ext>
              </a:extLst>
            </p:cNvPr>
            <p:cNvSpPr txBox="1"/>
            <p:nvPr/>
          </p:nvSpPr>
          <p:spPr>
            <a:xfrm>
              <a:off x="638984" y="1605039"/>
              <a:ext cx="3420534" cy="3742178"/>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Open an ABLE account:</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Up to $100,000 is exempt from SSI and Medicaid savings limits</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Can be spent on: Housing, food, transportation, education, health care, employment support, assistive technology, and more </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Tax-advantaged</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Can be rolled over from 529 college savings accounts</a:t>
              </a:r>
            </a:p>
            <a:p>
              <a:pPr marL="152396" indent="-152396" defTabSz="1219170">
                <a:lnSpc>
                  <a:spcPts val="3467"/>
                </a:lnSpc>
                <a:spcAft>
                  <a:spcPts val="2667"/>
                </a:spcAft>
                <a:buClr>
                  <a:srgbClr val="0C61A4"/>
                </a:buClr>
                <a:buFont typeface="Arial" panose="020B0604020202020204" pitchFamily="34" charset="0"/>
                <a:buChar cha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4469859-F55B-0635-FBB9-800AA9C7A118}"/>
                </a:ext>
              </a:extLst>
            </p:cNvPr>
            <p:cNvSpPr txBox="1"/>
            <p:nvPr/>
          </p:nvSpPr>
          <p:spPr>
            <a:xfrm>
              <a:off x="4539130" y="1605039"/>
              <a:ext cx="3420534" cy="3068917"/>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Set up a Special Needs Trust</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Exempt from SSI and Medicaid savings limits</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Spending more restrictive (e.g., cannot be used for housing and food)</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Many variations (individual or pooled, first-party or third-party, for estate planning or during life)</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Should arrange with a lawyer</a:t>
              </a:r>
            </a:p>
          </p:txBody>
        </p:sp>
      </p:grpSp>
    </p:spTree>
    <p:extLst>
      <p:ext uri="{BB962C8B-B14F-4D97-AF65-F5344CB8AC3E}">
        <p14:creationId xmlns:p14="http://schemas.microsoft.com/office/powerpoint/2010/main" val="3974080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3609F-5401-4C5E-5EEB-2BEA198DDAE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6956BFF-2CDB-6182-2F77-39215B2D15D7}"/>
              </a:ext>
            </a:extLst>
          </p:cNvPr>
          <p:cNvSpPr>
            <a:spLocks noGrp="1"/>
          </p:cNvSpPr>
          <p:nvPr>
            <p:ph type="title"/>
          </p:nvPr>
        </p:nvSpPr>
        <p:spPr>
          <a:xfrm>
            <a:off x="826576" y="584239"/>
            <a:ext cx="10538848" cy="719364"/>
          </a:xfrm>
        </p:spPr>
        <p:txBody>
          <a:bodyPr wrap="square">
            <a:spAutoFit/>
          </a:bodyPr>
          <a:lstStyle/>
          <a:p>
            <a:pPr algn="l">
              <a:lnSpc>
                <a:spcPct val="116000"/>
              </a:lnSpc>
              <a:spcAft>
                <a:spcPts val="1067"/>
              </a:spcAft>
            </a:pPr>
            <a:r>
              <a:rPr lang="en-US" sz="3733">
                <a:latin typeface="Arial" panose="020B0604020202020204" pitchFamily="34" charset="0"/>
                <a:ea typeface="Arial" panose="020B0604020202020204" pitchFamily="34" charset="0"/>
                <a:cs typeface="Times New Roman" panose="02020603050405020304" pitchFamily="18" charset="0"/>
              </a:rPr>
              <a:t>Tips for protecting benefits</a:t>
            </a:r>
            <a:endParaRPr lang="en-US" sz="4267">
              <a:latin typeface="Aptos" panose="020B0004020202020204" pitchFamily="34" charset="0"/>
              <a:ea typeface="Times New Roman" panose="02020603050405020304" pitchFamily="18" charset="0"/>
              <a:cs typeface="Times New Roman" panose="02020603050405020304" pitchFamily="18" charset="0"/>
            </a:endParaRPr>
          </a:p>
        </p:txBody>
      </p:sp>
      <p:grpSp>
        <p:nvGrpSpPr>
          <p:cNvPr id="6" name="Group 5">
            <a:extLst>
              <a:ext uri="{FF2B5EF4-FFF2-40B4-BE49-F238E27FC236}">
                <a16:creationId xmlns:a16="http://schemas.microsoft.com/office/drawing/2014/main" id="{E66395CE-2EDF-6561-946A-832BC90D596A}"/>
              </a:ext>
            </a:extLst>
          </p:cNvPr>
          <p:cNvGrpSpPr/>
          <p:nvPr/>
        </p:nvGrpSpPr>
        <p:grpSpPr>
          <a:xfrm>
            <a:off x="895962" y="1672987"/>
            <a:ext cx="9760751" cy="4091889"/>
            <a:chOff x="608513" y="1144122"/>
            <a:chExt cx="7320563" cy="3068917"/>
          </a:xfrm>
        </p:grpSpPr>
        <p:sp>
          <p:nvSpPr>
            <p:cNvPr id="3" name="TextBox 2">
              <a:extLst>
                <a:ext uri="{FF2B5EF4-FFF2-40B4-BE49-F238E27FC236}">
                  <a16:creationId xmlns:a16="http://schemas.microsoft.com/office/drawing/2014/main" id="{8F132132-17D0-7824-2F53-80A5F66334BA}"/>
                </a:ext>
              </a:extLst>
            </p:cNvPr>
            <p:cNvSpPr txBox="1"/>
            <p:nvPr/>
          </p:nvSpPr>
          <p:spPr>
            <a:xfrm>
              <a:off x="608513" y="1144122"/>
              <a:ext cx="3420534" cy="2395656"/>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Set up a rental agreement. </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If an SSI recipient lives with family or others rent-free or below standard costs, SSA reduces their benefits by up to 1/3. Setting up a formal agreement to pay rent can avoid these cuts. A lawyer can help. </a:t>
              </a:r>
            </a:p>
          </p:txBody>
        </p:sp>
        <p:sp>
          <p:nvSpPr>
            <p:cNvPr id="5" name="TextBox 4">
              <a:extLst>
                <a:ext uri="{FF2B5EF4-FFF2-40B4-BE49-F238E27FC236}">
                  <a16:creationId xmlns:a16="http://schemas.microsoft.com/office/drawing/2014/main" id="{8B0E1B17-451D-8B0A-CBDA-3841989A4C38}"/>
                </a:ext>
              </a:extLst>
            </p:cNvPr>
            <p:cNvSpPr txBox="1"/>
            <p:nvPr/>
          </p:nvSpPr>
          <p:spPr>
            <a:xfrm>
              <a:off x="4508542" y="1144122"/>
              <a:ext cx="3420534" cy="3068917"/>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Consider SNAP benefits to help pay for groceries</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 If a person meets income and resource requirements, they qualify for SNAP. And if a person purchases and prepares food separately from their roommates or family members, only their own income counts. Work requirements don’t apply to disability beneficiaries. </a:t>
              </a:r>
            </a:p>
          </p:txBody>
        </p:sp>
      </p:grpSp>
    </p:spTree>
    <p:extLst>
      <p:ext uri="{BB962C8B-B14F-4D97-AF65-F5344CB8AC3E}">
        <p14:creationId xmlns:p14="http://schemas.microsoft.com/office/powerpoint/2010/main" val="1871958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D76C-D1DB-E2BF-7EDF-5CFBB3BFEF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17157A3-C64C-04E6-659E-83A4D6C6B788}"/>
              </a:ext>
            </a:extLst>
          </p:cNvPr>
          <p:cNvSpPr>
            <a:spLocks noGrp="1"/>
          </p:cNvSpPr>
          <p:nvPr>
            <p:ph type="title"/>
          </p:nvPr>
        </p:nvSpPr>
        <p:spPr/>
        <p:txBody>
          <a:bodyPr/>
          <a:lstStyle/>
          <a:p>
            <a:r>
              <a:rPr lang="en-US"/>
              <a:t>Advocacy Opportunity:</a:t>
            </a:r>
            <a:br>
              <a:rPr lang="en-US"/>
            </a:br>
            <a:r>
              <a:rPr lang="en-US"/>
              <a:t>Raise SSI Savings Limits</a:t>
            </a:r>
          </a:p>
        </p:txBody>
      </p:sp>
    </p:spTree>
    <p:extLst>
      <p:ext uri="{BB962C8B-B14F-4D97-AF65-F5344CB8AC3E}">
        <p14:creationId xmlns:p14="http://schemas.microsoft.com/office/powerpoint/2010/main" val="1072343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36BBC-EB19-6C25-2FA7-1F4EBA8748C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11FAB35-67B6-F08F-F21B-52E54B920920}"/>
              </a:ext>
            </a:extLst>
          </p:cNvPr>
          <p:cNvSpPr>
            <a:spLocks noGrp="1"/>
          </p:cNvSpPr>
          <p:nvPr>
            <p:ph type="title"/>
          </p:nvPr>
        </p:nvSpPr>
        <p:spPr>
          <a:xfrm>
            <a:off x="826576" y="476265"/>
            <a:ext cx="10538848" cy="859402"/>
          </a:xfrm>
        </p:spPr>
        <p:txBody>
          <a:bodyPr wrap="square">
            <a:spAutoFit/>
          </a:bodyPr>
          <a:lstStyle/>
          <a:p>
            <a:pPr algn="l">
              <a:lnSpc>
                <a:spcPts val="6667"/>
              </a:lnSpc>
            </a:pPr>
            <a:r>
              <a:rPr lang="en-US" sz="3733">
                <a:latin typeface="Arial" panose="020B0604020202020204" pitchFamily="34" charset="0"/>
                <a:ea typeface="Arial" panose="020B0604020202020204" pitchFamily="34" charset="0"/>
              </a:rPr>
              <a:t>The SSI Savings Penalty Elimination Act</a:t>
            </a:r>
            <a:endParaRPr lang="en-US" sz="3733">
              <a:solidFill>
                <a:srgbClr val="1C6E64"/>
              </a:solidFill>
              <a:latin typeface="Source Serif 4 14pt" panose="02040603050405020204" pitchFamily="18" charset="0"/>
              <a:ea typeface="Source Serif 4 14pt" panose="02040603050405020204" pitchFamily="18" charset="0"/>
            </a:endParaRPr>
          </a:p>
        </p:txBody>
      </p:sp>
      <p:grpSp>
        <p:nvGrpSpPr>
          <p:cNvPr id="6" name="Group 5">
            <a:extLst>
              <a:ext uri="{FF2B5EF4-FFF2-40B4-BE49-F238E27FC236}">
                <a16:creationId xmlns:a16="http://schemas.microsoft.com/office/drawing/2014/main" id="{E88BD99D-3678-38AD-35B2-781549D3E8C9}"/>
              </a:ext>
            </a:extLst>
          </p:cNvPr>
          <p:cNvGrpSpPr/>
          <p:nvPr/>
        </p:nvGrpSpPr>
        <p:grpSpPr>
          <a:xfrm>
            <a:off x="826577" y="1490005"/>
            <a:ext cx="9801535" cy="4989571"/>
            <a:chOff x="608513" y="1414924"/>
            <a:chExt cx="7351151" cy="3742178"/>
          </a:xfrm>
        </p:grpSpPr>
        <p:sp>
          <p:nvSpPr>
            <p:cNvPr id="3" name="TextBox 2">
              <a:extLst>
                <a:ext uri="{FF2B5EF4-FFF2-40B4-BE49-F238E27FC236}">
                  <a16:creationId xmlns:a16="http://schemas.microsoft.com/office/drawing/2014/main" id="{42723AD1-1FCC-B227-F8FE-6D1998B2DCB4}"/>
                </a:ext>
              </a:extLst>
            </p:cNvPr>
            <p:cNvSpPr txBox="1"/>
            <p:nvPr/>
          </p:nvSpPr>
          <p:spPr>
            <a:xfrm>
              <a:off x="608513" y="1414924"/>
              <a:ext cx="7351151" cy="3742178"/>
            </a:xfrm>
            <a:prstGeom prst="rect">
              <a:avLst/>
            </a:prstGeom>
            <a:noFill/>
          </p:spPr>
          <p:txBody>
            <a:bodyPr wrap="square">
              <a:spAutoFit/>
            </a:bodyPr>
            <a:lstStyle/>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Would update savings limits for SSI:</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Raise them to $10,000 (or $20,000 for a couple)</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Index to inflation</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Eliminate marriage penalty in limit</a:t>
              </a:r>
            </a:p>
            <a:p>
              <a:pPr marL="152396" indent="-152396" defTabSz="1219170">
                <a:lnSpc>
                  <a:spcPts val="3467"/>
                </a:lnSpc>
                <a:buClr>
                  <a:srgbClr val="0C61A4"/>
                </a:buClr>
                <a:buFont typeface="Arial" panose="020B0604020202020204" pitchFamily="34" charset="0"/>
                <a:buChar cha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Would make a real difference</a:t>
              </a: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Can save more for living expenses, emergencies, future needs</a:t>
              </a:r>
            </a:p>
            <a:p>
              <a:pPr marL="152396" indent="-152396" defTabSz="1219170">
                <a:lnSpc>
                  <a:spcPts val="3467"/>
                </a:lnSpc>
                <a:buClr>
                  <a:srgbClr val="0C61A4"/>
                </a:buClr>
                <a:buFont typeface="Arial" panose="020B0604020202020204" pitchFamily="34" charset="0"/>
                <a:buChar cha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More people would qualify; fewer would be suspended/terminated; fewer overpayments</a:t>
              </a:r>
            </a:p>
            <a:p>
              <a:pPr marL="152396" indent="-152396" defTabSz="1219170">
                <a:lnSpc>
                  <a:spcPts val="3467"/>
                </a:lnSpc>
                <a:buClr>
                  <a:srgbClr val="0C61A4"/>
                </a:buClr>
                <a:buFont typeface="Arial" panose="020B0604020202020204" pitchFamily="34" charset="0"/>
                <a:buChar char="•"/>
                <a:defRPr/>
              </a:pPr>
              <a:r>
                <a:rPr lang="en-US" sz="2133" b="1">
                  <a:solidFill>
                    <a:prstClr val="black"/>
                  </a:solidFill>
                  <a:latin typeface="Source Sans 3" panose="020B0303030403020204" pitchFamily="34" charset="0"/>
                  <a:ea typeface="Source Sans Pro" panose="020B0503030403020204" pitchFamily="34" charset="0"/>
                  <a:cs typeface="Arial" panose="020B0604020202020204" pitchFamily="34" charset="0"/>
                </a:rPr>
                <a:t>Bipartisan bill with a real chance:</a:t>
              </a:r>
            </a:p>
            <a:p>
              <a:pPr marL="152396" indent="-152396" defTabSz="1219170">
                <a:lnSpc>
                  <a:spcPts val="3467"/>
                </a:lnSpc>
                <a:buClr>
                  <a:srgbClr val="0C61A4"/>
                </a:buClr>
                <a:buFont typeface="Arial" panose="020B0604020202020204" pitchFamily="34" charset="0"/>
                <a:buChar char="•"/>
                <a:defRPr/>
              </a:pPr>
              <a:r>
                <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rPr>
                <a:t>Led by outgoing Senator Bill Cassidy (R-LA), pushing to pass by year’s end</a:t>
              </a:r>
            </a:p>
            <a:p>
              <a:pPr marL="152396" indent="-152396" defTabSz="1219170">
                <a:lnSpc>
                  <a:spcPts val="3467"/>
                </a:lnSpc>
                <a:buClr>
                  <a:srgbClr val="0C61A4"/>
                </a:buClr>
                <a:buFont typeface="Arial" panose="020B0604020202020204" pitchFamily="34" charset="0"/>
                <a:buChar cha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4EEE04C-BE5B-698D-48B3-BBED79FF1C45}"/>
                </a:ext>
              </a:extLst>
            </p:cNvPr>
            <p:cNvSpPr txBox="1"/>
            <p:nvPr/>
          </p:nvSpPr>
          <p:spPr>
            <a:xfrm>
              <a:off x="4539130" y="1605039"/>
              <a:ext cx="3420534" cy="375872"/>
            </a:xfrm>
            <a:prstGeom prst="rect">
              <a:avLst/>
            </a:prstGeom>
            <a:noFill/>
          </p:spPr>
          <p:txBody>
            <a:bodyPr wrap="square">
              <a:spAutoFit/>
            </a:bodyPr>
            <a:lstStyle/>
            <a:p>
              <a:pPr marL="152396" indent="-152396" defTabSz="1219170">
                <a:lnSpc>
                  <a:spcPts val="3467"/>
                </a:lnSpc>
                <a:spcAft>
                  <a:spcPts val="2667"/>
                </a:spcAft>
                <a:buClr>
                  <a:srgbClr val="0C61A4"/>
                </a:buClr>
                <a:buFont typeface="Arial" panose="020B0604020202020204" pitchFamily="34" charset="0"/>
                <a:buChar char="•"/>
              </a:pPr>
              <a:endParaRPr lang="en-US" sz="2133">
                <a:solidFill>
                  <a:prstClr val="black"/>
                </a:solidFill>
                <a:latin typeface="Source Sans 3" panose="020B0303030403020204" pitchFamily="34" charset="0"/>
                <a:ea typeface="Source Sans Pro" panose="020B0503030403020204" pitchFamily="34" charset="0"/>
                <a:cs typeface="Arial" panose="020B0604020202020204" pitchFamily="34" charset="0"/>
              </a:endParaRPr>
            </a:p>
          </p:txBody>
        </p:sp>
      </p:grpSp>
    </p:spTree>
    <p:extLst>
      <p:ext uri="{BB962C8B-B14F-4D97-AF65-F5344CB8AC3E}">
        <p14:creationId xmlns:p14="http://schemas.microsoft.com/office/powerpoint/2010/main" val="3351424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C5EBDD82-B6B1-C57A-73CC-3D6599FC4948}"/>
              </a:ext>
            </a:extLst>
          </p:cNvPr>
          <p:cNvSpPr txBox="1">
            <a:spLocks/>
          </p:cNvSpPr>
          <p:nvPr/>
        </p:nvSpPr>
        <p:spPr>
          <a:xfrm>
            <a:off x="838200" y="1453848"/>
            <a:ext cx="10515600" cy="1294040"/>
          </a:xfrm>
          <a:prstGeom prst="rect">
            <a:avLst/>
          </a:prstGeom>
        </p:spPr>
        <p:txBody>
          <a:bodyPr vert="horz" lIns="121920" tIns="60960" rIns="121920" bIns="60960" rtlCol="0" anchor="ctr">
            <a:noAutofit/>
          </a:bodyPr>
          <a:lstStyle>
            <a:lvl1pPr algn="ctr" defTabSz="914354" rtl="0" eaLnBrk="1" latinLnBrk="0" hangingPunct="1">
              <a:lnSpc>
                <a:spcPct val="90000"/>
              </a:lnSpc>
              <a:spcBef>
                <a:spcPct val="0"/>
              </a:spcBef>
              <a:buNone/>
              <a:defRPr sz="5000" b="1" i="0" kern="1200">
                <a:solidFill>
                  <a:schemeClr val="bg1"/>
                </a:solidFill>
                <a:latin typeface="Proxima Nova" panose="02000506030000020004" pitchFamily="2" charset="0"/>
                <a:ea typeface="+mj-ea"/>
                <a:cs typeface="+mj-cs"/>
              </a:defRPr>
            </a:lvl1pPr>
          </a:lstStyle>
          <a:p>
            <a:pPr defTabSz="1219108">
              <a:lnSpc>
                <a:spcPct val="100000"/>
              </a:lnSpc>
            </a:pPr>
            <a:r>
              <a:rPr lang="en-US" sz="6400">
                <a:ln w="47625">
                  <a:noFill/>
                </a:ln>
                <a:solidFill>
                  <a:srgbClr val="FFD562"/>
                </a:solidFill>
                <a:latin typeface="Source Serif 4 14pt" panose="02040603050405020204" pitchFamily="18" charset="0"/>
                <a:ea typeface="Source Serif 4 14pt" panose="02040603050405020204" pitchFamily="18" charset="0"/>
              </a:rPr>
              <a:t>Thank You</a:t>
            </a:r>
          </a:p>
        </p:txBody>
      </p:sp>
      <p:sp>
        <p:nvSpPr>
          <p:cNvPr id="2" name="TextBox 1">
            <a:extLst>
              <a:ext uri="{FF2B5EF4-FFF2-40B4-BE49-F238E27FC236}">
                <a16:creationId xmlns:a16="http://schemas.microsoft.com/office/drawing/2014/main" id="{EC754BCB-0E0E-2382-33DB-A609FB952141}"/>
              </a:ext>
            </a:extLst>
          </p:cNvPr>
          <p:cNvSpPr txBox="1"/>
          <p:nvPr/>
        </p:nvSpPr>
        <p:spPr>
          <a:xfrm>
            <a:off x="1949612" y="3012933"/>
            <a:ext cx="6317123" cy="1887696"/>
          </a:xfrm>
          <a:prstGeom prst="rect">
            <a:avLst/>
          </a:prstGeom>
          <a:noFill/>
        </p:spPr>
        <p:txBody>
          <a:bodyPr wrap="square" lIns="0" tIns="0" rIns="0" bIns="0" rtlCol="0">
            <a:spAutoFit/>
          </a:bodyPr>
          <a:lstStyle/>
          <a:p>
            <a:pPr algn="r" defTabSz="1219170">
              <a:spcAft>
                <a:spcPts val="1600"/>
              </a:spcAft>
            </a:pPr>
            <a:r>
              <a:rPr lang="en-US" sz="2400" b="1">
                <a:solidFill>
                  <a:prstClr val="white"/>
                </a:solidFill>
                <a:latin typeface="Source Sans 3" panose="020B0303030403020204" pitchFamily="34" charset="0"/>
                <a:ea typeface="Source Sans Pro" panose="020B0503030403020204" pitchFamily="34" charset="0"/>
                <a:cs typeface="Arial" panose="020B0604020202020204" pitchFamily="34" charset="0"/>
              </a:rPr>
              <a:t>Kathleen Romig</a:t>
            </a:r>
          </a:p>
          <a:p>
            <a:pPr algn="r" defTabSz="1219170">
              <a:spcAft>
                <a:spcPts val="800"/>
              </a:spcAft>
            </a:pPr>
            <a:r>
              <a:rPr lang="en-US" sz="2400">
                <a:solidFill>
                  <a:prstClr val="white"/>
                </a:solidFill>
                <a:latin typeface="Source Sans 3" panose="020B0303030403020204" pitchFamily="34" charset="0"/>
                <a:ea typeface="Source Sans Pro" panose="020B0503030403020204" pitchFamily="34" charset="0"/>
                <a:cs typeface="Arial" panose="020B0604020202020204" pitchFamily="34" charset="0"/>
              </a:rPr>
              <a:t>kromig@cbpp.org</a:t>
            </a:r>
          </a:p>
          <a:p>
            <a:pPr algn="r" defTabSz="1219170">
              <a:spcAft>
                <a:spcPts val="800"/>
              </a:spcAft>
            </a:pPr>
            <a:r>
              <a:rPr lang="en-US" sz="2400">
                <a:solidFill>
                  <a:prstClr val="white"/>
                </a:solidFill>
                <a:latin typeface="Source Sans 3" panose="020B0303030403020204" pitchFamily="34" charset="0"/>
                <a:ea typeface="Source Sans Pro" panose="020B0503030403020204" pitchFamily="34" charset="0"/>
                <a:cs typeface="Arial" panose="020B0604020202020204" pitchFamily="34" charset="0"/>
              </a:rPr>
              <a:t>www.cbpp.org</a:t>
            </a:r>
          </a:p>
          <a:p>
            <a:pPr algn="r" defTabSz="1219170">
              <a:spcAft>
                <a:spcPts val="800"/>
              </a:spcAft>
            </a:pPr>
            <a:r>
              <a:rPr lang="en-US" sz="2400">
                <a:solidFill>
                  <a:prstClr val="white"/>
                </a:solidFill>
                <a:latin typeface="Source Sans 3" panose="020B0303030403020204" pitchFamily="34" charset="0"/>
                <a:ea typeface="Source Sans Pro" panose="020B0503030403020204" pitchFamily="34" charset="0"/>
                <a:cs typeface="Arial" panose="020B0604020202020204" pitchFamily="34" charset="0"/>
              </a:rPr>
              <a:t>202.408.1080</a:t>
            </a:r>
          </a:p>
        </p:txBody>
      </p:sp>
    </p:spTree>
    <p:extLst>
      <p:ext uri="{BB962C8B-B14F-4D97-AF65-F5344CB8AC3E}">
        <p14:creationId xmlns:p14="http://schemas.microsoft.com/office/powerpoint/2010/main" val="7481889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532FA-6112-C84A-AA88-676A9A00BC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47DDCB-772E-D144-CA7C-36D43B81D09E}"/>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3">
            <a:extLst>
              <a:ext uri="{FF2B5EF4-FFF2-40B4-BE49-F238E27FC236}">
                <a16:creationId xmlns:a16="http://schemas.microsoft.com/office/drawing/2014/main" id="{CEF87BE6-1F2D-4B32-3B64-48FAE2D9439A}"/>
              </a:ext>
            </a:extLst>
          </p:cNvPr>
          <p:cNvGrpSpPr/>
          <p:nvPr/>
        </p:nvGrpSpPr>
        <p:grpSpPr>
          <a:xfrm>
            <a:off x="3308147" y="2626282"/>
            <a:ext cx="8568893" cy="2148623"/>
            <a:chOff x="0" y="0"/>
            <a:chExt cx="1399983" cy="384646"/>
          </a:xfrm>
        </p:grpSpPr>
        <p:sp>
          <p:nvSpPr>
            <p:cNvPr id="5" name="Freeform 4">
              <a:extLst>
                <a:ext uri="{FF2B5EF4-FFF2-40B4-BE49-F238E27FC236}">
                  <a16:creationId xmlns:a16="http://schemas.microsoft.com/office/drawing/2014/main" id="{BB340116-F203-B8D7-1963-36D143416D05}"/>
                </a:ext>
              </a:extLst>
            </p:cNvPr>
            <p:cNvSpPr/>
            <p:nvPr/>
          </p:nvSpPr>
          <p:spPr>
            <a:xfrm>
              <a:off x="0" y="0"/>
              <a:ext cx="1399983" cy="384646"/>
            </a:xfrm>
            <a:custGeom>
              <a:avLst/>
              <a:gdLst/>
              <a:ahLst/>
              <a:cxnLst/>
              <a:rect l="l" t="t" r="r" b="b"/>
              <a:pathLst>
                <a:path w="1399983" h="384646">
                  <a:moveTo>
                    <a:pt x="46607" y="0"/>
                  </a:moveTo>
                  <a:lnTo>
                    <a:pt x="1353376" y="0"/>
                  </a:lnTo>
                  <a:cubicBezTo>
                    <a:pt x="1379116" y="0"/>
                    <a:pt x="1399983" y="20867"/>
                    <a:pt x="1399983" y="46607"/>
                  </a:cubicBezTo>
                  <a:lnTo>
                    <a:pt x="1399983" y="338039"/>
                  </a:lnTo>
                  <a:cubicBezTo>
                    <a:pt x="1399983" y="363779"/>
                    <a:pt x="1379116" y="384646"/>
                    <a:pt x="1353376" y="384646"/>
                  </a:cubicBezTo>
                  <a:lnTo>
                    <a:pt x="46607" y="384646"/>
                  </a:lnTo>
                  <a:cubicBezTo>
                    <a:pt x="20867" y="384646"/>
                    <a:pt x="0" y="363779"/>
                    <a:pt x="0" y="338039"/>
                  </a:cubicBezTo>
                  <a:lnTo>
                    <a:pt x="0" y="46607"/>
                  </a:lnTo>
                  <a:cubicBezTo>
                    <a:pt x="0" y="20867"/>
                    <a:pt x="20867" y="0"/>
                    <a:pt x="46607" y="0"/>
                  </a:cubicBez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6" name="TextBox 5">
              <a:extLst>
                <a:ext uri="{FF2B5EF4-FFF2-40B4-BE49-F238E27FC236}">
                  <a16:creationId xmlns:a16="http://schemas.microsoft.com/office/drawing/2014/main" id="{99F9D595-CC15-5A42-0FA9-3F0FC889B3E9}"/>
                </a:ext>
              </a:extLst>
            </p:cNvPr>
            <p:cNvSpPr txBox="1"/>
            <p:nvPr/>
          </p:nvSpPr>
          <p:spPr>
            <a:xfrm>
              <a:off x="0" y="-38100"/>
              <a:ext cx="1399983" cy="422746"/>
            </a:xfrm>
            <a:prstGeom prst="rect">
              <a:avLst/>
            </a:prstGeom>
          </p:spPr>
          <p:txBody>
            <a:bodyPr lIns="33867" tIns="33867" rIns="33867" bIns="33867" rtlCol="0" anchor="ctr"/>
            <a:lstStyle/>
            <a:p>
              <a:pPr marL="0" marR="0" lvl="0" indent="0" algn="ctr" defTabSz="914400" rtl="0" eaLnBrk="1" fontAlgn="auto" latinLnBrk="0" hangingPunct="1">
                <a:lnSpc>
                  <a:spcPts val="2233"/>
                </a:lnSpc>
                <a:spcBef>
                  <a:spcPts val="0"/>
                </a:spcBef>
                <a:spcAft>
                  <a:spcPts val="0"/>
                </a:spcAft>
                <a:buClrTx/>
                <a:buSzTx/>
                <a:buFontTx/>
                <a:buNone/>
                <a:tabLst/>
                <a:defRPr/>
              </a:pPr>
              <a:endParaRPr kumimoji="0" sz="1200" b="0" i="0" u="none" strike="noStrike" kern="1200" cap="none" spc="0" normalizeH="0" baseline="0" noProof="0">
                <a:ln>
                  <a:noFill/>
                </a:ln>
                <a:solidFill>
                  <a:srgbClr val="000000"/>
                </a:solidFill>
                <a:effectLst/>
                <a:uLnTx/>
                <a:uFillTx/>
                <a:latin typeface="Arial"/>
                <a:ea typeface="+mn-ea"/>
                <a:cs typeface="+mn-cs"/>
              </a:endParaRPr>
            </a:p>
          </p:txBody>
        </p:sp>
      </p:grpSp>
      <p:sp>
        <p:nvSpPr>
          <p:cNvPr id="3" name="Freeform 3">
            <a:extLst>
              <a:ext uri="{FF2B5EF4-FFF2-40B4-BE49-F238E27FC236}">
                <a16:creationId xmlns:a16="http://schemas.microsoft.com/office/drawing/2014/main" id="{B242BBE8-50B2-2DF7-0511-97691D0D6B59}"/>
              </a:ext>
            </a:extLst>
          </p:cNvPr>
          <p:cNvSpPr/>
          <p:nvPr/>
        </p:nvSpPr>
        <p:spPr>
          <a:xfrm>
            <a:off x="-367116" y="-129562"/>
            <a:ext cx="7582072" cy="7117123"/>
          </a:xfrm>
          <a:custGeom>
            <a:avLst/>
            <a:gdLst/>
            <a:ahLst/>
            <a:cxnLst/>
            <a:rect l="l" t="t" r="r" b="b"/>
            <a:pathLst>
              <a:path w="11373108" h="10675684">
                <a:moveTo>
                  <a:pt x="0" y="0"/>
                </a:moveTo>
                <a:lnTo>
                  <a:pt x="11373108" y="0"/>
                </a:lnTo>
                <a:lnTo>
                  <a:pt x="11373108" y="10675684"/>
                </a:lnTo>
                <a:lnTo>
                  <a:pt x="0" y="10675684"/>
                </a:lnTo>
                <a:lnTo>
                  <a:pt x="0" y="0"/>
                </a:lnTo>
                <a:close/>
              </a:path>
            </a:pathLst>
          </a:custGeom>
          <a:blipFill>
            <a:blip r:embed="rId3"/>
            <a:stretch>
              <a:fillRect b="-3316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54835C79-2FE0-C608-D1C9-F2FD2647169A}"/>
              </a:ext>
            </a:extLst>
          </p:cNvPr>
          <p:cNvSpPr txBox="1"/>
          <p:nvPr/>
        </p:nvSpPr>
        <p:spPr>
          <a:xfrm>
            <a:off x="6338360" y="3120167"/>
            <a:ext cx="2487424" cy="1366336"/>
          </a:xfrm>
          <a:prstGeom prst="rect">
            <a:avLst/>
          </a:prstGeom>
        </p:spPr>
        <p:txBody>
          <a:bodyPr wrap="square" lIns="0" tIns="0" rIns="0" bIns="0" rtlCol="0" anchor="t">
            <a:spAutoFit/>
          </a:bodyPr>
          <a:lstStyle/>
          <a:p>
            <a:pPr marL="0" marR="0" lvl="0" indent="0" algn="l" defTabSz="914400">
              <a:lnSpc>
                <a:spcPts val="4903"/>
              </a:lnSpc>
              <a:spcBef>
                <a:spcPts val="600"/>
              </a:spcBef>
              <a:spcAft>
                <a:spcPts val="0"/>
              </a:spcAft>
              <a:buNone/>
              <a:tabLst/>
              <a:defRPr/>
            </a:pPr>
            <a:r>
              <a:rPr lang="en-US" sz="6000" b="1">
                <a:solidFill>
                  <a:srgbClr val="FFFFFF"/>
                </a:solidFill>
                <a:latin typeface="Roboto Slab"/>
                <a:ea typeface="Roboto Slab"/>
                <a:cs typeface="Roboto Slab"/>
                <a:sym typeface="Roboto Slab Bold"/>
              </a:rPr>
              <a:t>Mini</a:t>
            </a:r>
            <a:endParaRPr lang="en-US"/>
          </a:p>
          <a:p>
            <a:pPr marL="0" marR="0" lvl="0" indent="0" algn="l" defTabSz="914400" rtl="0" eaLnBrk="1" fontAlgn="auto" latinLnBrk="0" hangingPunct="1">
              <a:lnSpc>
                <a:spcPts val="4903"/>
              </a:lnSpc>
              <a:spcBef>
                <a:spcPts val="60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Roboto Slab"/>
                <a:ea typeface="Roboto Slab"/>
                <a:cs typeface="Roboto Slab"/>
                <a:sym typeface="Roboto Slab Bold"/>
              </a:rPr>
              <a:t>Break</a:t>
            </a:r>
            <a:endParaRPr lang="en-US" sz="6000" b="1" i="0" u="none" strike="noStrike" kern="1200" cap="none" spc="0" normalizeH="0" baseline="0" noProof="0">
              <a:ln>
                <a:noFill/>
              </a:ln>
              <a:solidFill>
                <a:srgbClr val="FFFFFF"/>
              </a:solidFill>
              <a:effectLst/>
              <a:uLnTx/>
              <a:uFillTx/>
              <a:latin typeface="Roboto Slab"/>
              <a:ea typeface="Roboto Slab"/>
              <a:cs typeface="Roboto Slab"/>
            </a:endParaRPr>
          </a:p>
        </p:txBody>
      </p:sp>
      <p:sp>
        <p:nvSpPr>
          <p:cNvPr id="13" name="TextBox 12">
            <a:extLst>
              <a:ext uri="{FF2B5EF4-FFF2-40B4-BE49-F238E27FC236}">
                <a16:creationId xmlns:a16="http://schemas.microsoft.com/office/drawing/2014/main" id="{8AD69D9F-A6DB-2018-D467-5B7F595966FD}"/>
              </a:ext>
            </a:extLst>
          </p:cNvPr>
          <p:cNvSpPr txBox="1"/>
          <p:nvPr/>
        </p:nvSpPr>
        <p:spPr>
          <a:xfrm>
            <a:off x="9015409" y="3043223"/>
            <a:ext cx="3543707" cy="1520224"/>
          </a:xfrm>
          <a:prstGeom prst="rect">
            <a:avLst/>
          </a:prstGeom>
        </p:spPr>
        <p:txBody>
          <a:bodyPr wrap="square" lIns="0" tIns="0" rIns="0" bIns="0" rtlCol="0" anchor="t">
            <a:spAutoFit/>
          </a:bodyPr>
          <a:lstStyle/>
          <a:p>
            <a:pPr marL="0" marR="0" lvl="0" indent="0" algn="l" defTabSz="914400" rtl="0" eaLnBrk="1" fontAlgn="auto" latinLnBrk="0" hangingPunct="1">
              <a:lnSpc>
                <a:spcPts val="4903"/>
              </a:lnSpc>
              <a:spcBef>
                <a:spcPts val="600"/>
              </a:spcBef>
              <a:spcAft>
                <a:spcPts val="0"/>
              </a:spcAft>
              <a:buClrTx/>
              <a:buSzTx/>
              <a:buFontTx/>
              <a:buNone/>
              <a:tabLst/>
              <a:defRPr/>
            </a:pPr>
            <a:r>
              <a:rPr lang="en-US" sz="6000" b="1">
                <a:solidFill>
                  <a:srgbClr val="FFFFFF"/>
                </a:solidFill>
                <a:latin typeface="Roboto Slab"/>
                <a:ea typeface="Roboto Slab"/>
                <a:cs typeface="Roboto Slab"/>
                <a:sym typeface="Roboto Slab Bold"/>
              </a:rPr>
              <a:t>3</a:t>
            </a:r>
            <a:r>
              <a:rPr kumimoji="0" lang="en-US" sz="6000" b="1" i="0" u="none" strike="noStrike" kern="1200" cap="none" spc="0" normalizeH="0" baseline="0" noProof="0">
                <a:ln>
                  <a:noFill/>
                </a:ln>
                <a:solidFill>
                  <a:srgbClr val="FFFFFF"/>
                </a:solidFill>
                <a:effectLst/>
                <a:uLnTx/>
                <a:uFillTx/>
                <a:latin typeface="Roboto Slab"/>
                <a:ea typeface="Roboto Slab"/>
                <a:cs typeface="Roboto Slab"/>
                <a:sym typeface="Roboto Slab Bold"/>
              </a:rPr>
              <a:t>:15 –</a:t>
            </a:r>
          </a:p>
          <a:p>
            <a:pPr marL="0" marR="0" lvl="0" indent="0" algn="l" defTabSz="914400" rtl="0" eaLnBrk="1" fontAlgn="auto" latinLnBrk="0" hangingPunct="1">
              <a:lnSpc>
                <a:spcPts val="4903"/>
              </a:lnSpc>
              <a:spcBef>
                <a:spcPts val="1800"/>
              </a:spcBef>
              <a:spcAft>
                <a:spcPts val="0"/>
              </a:spcAft>
              <a:buClrTx/>
              <a:buSzTx/>
              <a:buFontTx/>
              <a:buNone/>
              <a:tabLst/>
              <a:defRPr/>
            </a:pPr>
            <a:r>
              <a:rPr lang="en-US" sz="6000" b="1">
                <a:solidFill>
                  <a:srgbClr val="FFFFFF"/>
                </a:solidFill>
                <a:latin typeface="Roboto Slab"/>
                <a:ea typeface="Roboto Slab"/>
                <a:cs typeface="Roboto Slab"/>
                <a:sym typeface="Roboto Slab Bold"/>
              </a:rPr>
              <a:t>3:20</a:t>
            </a:r>
            <a:endParaRPr lang="en-US" sz="6000" b="1" i="0" u="none" strike="noStrike" kern="1200" cap="none" spc="0" normalizeH="0" baseline="0" noProof="0">
              <a:ln>
                <a:noFill/>
              </a:ln>
              <a:solidFill>
                <a:srgbClr val="FFFFFF"/>
              </a:solidFill>
              <a:effectLst/>
              <a:uLnTx/>
              <a:uFillTx/>
              <a:latin typeface="Roboto Slab" pitchFamily="2" charset="0"/>
              <a:ea typeface="Roboto Slab" pitchFamily="2" charset="0"/>
              <a:cs typeface="Roboto Slab" pitchFamily="2" charset="0"/>
            </a:endParaRPr>
          </a:p>
        </p:txBody>
      </p:sp>
      <p:sp>
        <p:nvSpPr>
          <p:cNvPr id="9" name="TextBox 8">
            <a:extLst>
              <a:ext uri="{FF2B5EF4-FFF2-40B4-BE49-F238E27FC236}">
                <a16:creationId xmlns:a16="http://schemas.microsoft.com/office/drawing/2014/main" id="{601BCAD3-1478-D369-993E-AD9DCC821CFA}"/>
              </a:ext>
            </a:extLst>
          </p:cNvPr>
          <p:cNvSpPr txBox="1"/>
          <p:nvPr/>
        </p:nvSpPr>
        <p:spPr>
          <a:xfrm>
            <a:off x="6519711" y="4980388"/>
            <a:ext cx="4991396" cy="559833"/>
          </a:xfrm>
          <a:prstGeom prst="rect">
            <a:avLst/>
          </a:prstGeom>
        </p:spPr>
        <p:txBody>
          <a:bodyPr wrap="square" lIns="0" tIns="0" rIns="0" bIns="0" rtlCol="0" anchor="t">
            <a:spAutoFit/>
          </a:bodyPr>
          <a:lstStyle/>
          <a:p>
            <a:pPr>
              <a:lnSpc>
                <a:spcPts val="4903"/>
              </a:lnSpc>
              <a:spcBef>
                <a:spcPts val="600"/>
              </a:spcBef>
            </a:pPr>
            <a:r>
              <a:rPr lang="en-US" sz="2400" b="1">
                <a:solidFill>
                  <a:srgbClr val="383F7F"/>
                </a:solidFill>
                <a:latin typeface="Roboto Slab" pitchFamily="2" charset="0"/>
                <a:ea typeface="Roboto Slab" pitchFamily="2" charset="0"/>
                <a:cs typeface="Roboto Slab" pitchFamily="2" charset="0"/>
                <a:sym typeface="Roboto Slab Bold"/>
              </a:rPr>
              <a:t>Snacks available until 3:20</a:t>
            </a:r>
          </a:p>
        </p:txBody>
      </p:sp>
    </p:spTree>
    <p:extLst>
      <p:ext uri="{BB962C8B-B14F-4D97-AF65-F5344CB8AC3E}">
        <p14:creationId xmlns:p14="http://schemas.microsoft.com/office/powerpoint/2010/main" val="3344368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4303336" y="2160915"/>
            <a:ext cx="3585330" cy="3904759"/>
            <a:chOff x="0" y="0"/>
            <a:chExt cx="1320635" cy="1438295"/>
          </a:xfrm>
        </p:grpSpPr>
        <p:sp>
          <p:nvSpPr>
            <p:cNvPr id="4" name="Freeform 4"/>
            <p:cNvSpPr/>
            <p:nvPr/>
          </p:nvSpPr>
          <p:spPr>
            <a:xfrm>
              <a:off x="0" y="0"/>
              <a:ext cx="1320635" cy="1438295"/>
            </a:xfrm>
            <a:custGeom>
              <a:avLst/>
              <a:gdLst/>
              <a:ahLst/>
              <a:cxnLst/>
              <a:rect l="l" t="t" r="r" b="b"/>
              <a:pathLst>
                <a:path w="1320635" h="1438295">
                  <a:moveTo>
                    <a:pt x="66220" y="0"/>
                  </a:moveTo>
                  <a:lnTo>
                    <a:pt x="1254416" y="0"/>
                  </a:lnTo>
                  <a:cubicBezTo>
                    <a:pt x="1271978" y="0"/>
                    <a:pt x="1288821" y="6977"/>
                    <a:pt x="1301240" y="19395"/>
                  </a:cubicBezTo>
                  <a:cubicBezTo>
                    <a:pt x="1313659" y="31814"/>
                    <a:pt x="1320635" y="48657"/>
                    <a:pt x="1320635" y="66220"/>
                  </a:cubicBezTo>
                  <a:lnTo>
                    <a:pt x="1320635" y="1372075"/>
                  </a:lnTo>
                  <a:cubicBezTo>
                    <a:pt x="1320635" y="1389638"/>
                    <a:pt x="1313659" y="1406481"/>
                    <a:pt x="1301240" y="1418900"/>
                  </a:cubicBezTo>
                  <a:cubicBezTo>
                    <a:pt x="1288821" y="1431318"/>
                    <a:pt x="1271978" y="1438295"/>
                    <a:pt x="1254416" y="1438295"/>
                  </a:cubicBezTo>
                  <a:lnTo>
                    <a:pt x="66220" y="1438295"/>
                  </a:lnTo>
                  <a:cubicBezTo>
                    <a:pt x="48657" y="1438295"/>
                    <a:pt x="31814" y="1431318"/>
                    <a:pt x="19395" y="1418900"/>
                  </a:cubicBezTo>
                  <a:cubicBezTo>
                    <a:pt x="6977" y="1406481"/>
                    <a:pt x="0" y="1389638"/>
                    <a:pt x="0" y="1372075"/>
                  </a:cubicBezTo>
                  <a:lnTo>
                    <a:pt x="0" y="66220"/>
                  </a:lnTo>
                  <a:cubicBezTo>
                    <a:pt x="0" y="48657"/>
                    <a:pt x="6977" y="31814"/>
                    <a:pt x="19395" y="19395"/>
                  </a:cubicBezTo>
                  <a:cubicBezTo>
                    <a:pt x="31814" y="6977"/>
                    <a:pt x="48657" y="0"/>
                    <a:pt x="66220" y="0"/>
                  </a:cubicBezTo>
                  <a:close/>
                </a:path>
              </a:pathLst>
            </a:custGeom>
            <a:blipFill>
              <a:blip r:embed="rId3"/>
              <a:stretch>
                <a:fillRect l="-3975" r="-3975"/>
              </a:stretch>
            </a:blipFill>
            <a:ln w="95250" cap="rnd">
              <a:solidFill>
                <a:srgbClr val="FFFFFF"/>
              </a:solidFill>
              <a:prstDash val="solid"/>
              <a:round/>
            </a:ln>
          </p:spPr>
          <p:txBody>
            <a:bodyPr/>
            <a:lstStyle/>
            <a:p>
              <a:pPr defTabSz="609630"/>
              <a:endParaRPr lang="en-US" sz="1200">
                <a:solidFill>
                  <a:prstClr val="black"/>
                </a:solidFill>
                <a:latin typeface="Calibri"/>
              </a:endParaRPr>
            </a:p>
          </p:txBody>
        </p:sp>
      </p:grpSp>
      <p:grpSp>
        <p:nvGrpSpPr>
          <p:cNvPr id="5" name="Group 5"/>
          <p:cNvGrpSpPr/>
          <p:nvPr/>
        </p:nvGrpSpPr>
        <p:grpSpPr>
          <a:xfrm>
            <a:off x="3505145" y="5673856"/>
            <a:ext cx="5181711" cy="1044809"/>
            <a:chOff x="0" y="0"/>
            <a:chExt cx="2047096" cy="412764"/>
          </a:xfrm>
        </p:grpSpPr>
        <p:sp>
          <p:nvSpPr>
            <p:cNvPr id="6" name="Freeform 6"/>
            <p:cNvSpPr/>
            <p:nvPr/>
          </p:nvSpPr>
          <p:spPr>
            <a:xfrm>
              <a:off x="0" y="0"/>
              <a:ext cx="2047096" cy="412764"/>
            </a:xfrm>
            <a:custGeom>
              <a:avLst/>
              <a:gdLst/>
              <a:ahLst/>
              <a:cxnLst/>
              <a:rect l="l" t="t" r="r" b="b"/>
              <a:pathLst>
                <a:path w="2047096" h="412764">
                  <a:moveTo>
                    <a:pt x="31874" y="0"/>
                  </a:moveTo>
                  <a:lnTo>
                    <a:pt x="2015222" y="0"/>
                  </a:lnTo>
                  <a:cubicBezTo>
                    <a:pt x="2023676" y="0"/>
                    <a:pt x="2031783" y="3358"/>
                    <a:pt x="2037760" y="9336"/>
                  </a:cubicBezTo>
                  <a:cubicBezTo>
                    <a:pt x="2043738" y="15313"/>
                    <a:pt x="2047096" y="23420"/>
                    <a:pt x="2047096" y="31874"/>
                  </a:cubicBezTo>
                  <a:lnTo>
                    <a:pt x="2047096" y="380890"/>
                  </a:lnTo>
                  <a:cubicBezTo>
                    <a:pt x="2047096" y="398494"/>
                    <a:pt x="2032825" y="412764"/>
                    <a:pt x="2015222" y="412764"/>
                  </a:cubicBezTo>
                  <a:lnTo>
                    <a:pt x="31874" y="412764"/>
                  </a:lnTo>
                  <a:cubicBezTo>
                    <a:pt x="23420" y="412764"/>
                    <a:pt x="15313" y="409406"/>
                    <a:pt x="9336" y="403429"/>
                  </a:cubicBezTo>
                  <a:cubicBezTo>
                    <a:pt x="3358" y="397451"/>
                    <a:pt x="0" y="389344"/>
                    <a:pt x="0" y="380890"/>
                  </a:cubicBezTo>
                  <a:lnTo>
                    <a:pt x="0" y="31874"/>
                  </a:lnTo>
                  <a:cubicBezTo>
                    <a:pt x="0" y="23420"/>
                    <a:pt x="3358" y="15313"/>
                    <a:pt x="9336" y="9336"/>
                  </a:cubicBezTo>
                  <a:cubicBezTo>
                    <a:pt x="15313" y="3358"/>
                    <a:pt x="23420" y="0"/>
                    <a:pt x="31874"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7" name="TextBox 7"/>
            <p:cNvSpPr txBox="1"/>
            <p:nvPr/>
          </p:nvSpPr>
          <p:spPr>
            <a:xfrm>
              <a:off x="0" y="-38100"/>
              <a:ext cx="2047096" cy="45086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8" name="TextBox 8"/>
          <p:cNvSpPr txBox="1"/>
          <p:nvPr/>
        </p:nvSpPr>
        <p:spPr>
          <a:xfrm>
            <a:off x="3553878" y="5779006"/>
            <a:ext cx="5084244" cy="790922"/>
          </a:xfrm>
          <a:prstGeom prst="rect">
            <a:avLst/>
          </a:prstGeom>
        </p:spPr>
        <p:txBody>
          <a:bodyPr lIns="0" tIns="0" rIns="0" bIns="0" rtlCol="0" anchor="t">
            <a:spAutoFit/>
          </a:bodyPr>
          <a:lstStyle/>
          <a:p>
            <a:pPr algn="ctr" defTabSz="609630">
              <a:lnSpc>
                <a:spcPts val="3221"/>
              </a:lnSpc>
            </a:pPr>
            <a:r>
              <a:rPr lang="en-US" sz="2301" b="1">
                <a:solidFill>
                  <a:srgbClr val="FFFFFF"/>
                </a:solidFill>
                <a:latin typeface="Roboto Slab" pitchFamily="2" charset="0"/>
                <a:ea typeface="Roboto Slab" pitchFamily="2" charset="0"/>
                <a:cs typeface="Roboto Slab" pitchFamily="2" charset="0"/>
                <a:sym typeface="Roboto Slab Bold"/>
              </a:rPr>
              <a:t>Micah Rothkopf</a:t>
            </a:r>
          </a:p>
          <a:p>
            <a:pPr algn="ctr" defTabSz="609630">
              <a:lnSpc>
                <a:spcPts val="3221"/>
              </a:lnSpc>
            </a:pPr>
            <a:r>
              <a:rPr lang="en-US" sz="2301">
                <a:solidFill>
                  <a:srgbClr val="FFFFFF"/>
                </a:solidFill>
                <a:latin typeface="Roboto Slab" pitchFamily="2" charset="0"/>
                <a:ea typeface="Roboto Slab" pitchFamily="2" charset="0"/>
                <a:cs typeface="Roboto Slab" pitchFamily="2" charset="0"/>
                <a:sym typeface="Roboto Slab"/>
              </a:rPr>
              <a:t>NDSC Policy &amp; Advocacy Associate</a:t>
            </a:r>
          </a:p>
        </p:txBody>
      </p:sp>
      <p:grpSp>
        <p:nvGrpSpPr>
          <p:cNvPr id="9" name="Group 9"/>
          <p:cNvGrpSpPr/>
          <p:nvPr/>
        </p:nvGrpSpPr>
        <p:grpSpPr>
          <a:xfrm>
            <a:off x="106849" y="267972"/>
            <a:ext cx="11978302" cy="1707641"/>
            <a:chOff x="0" y="0"/>
            <a:chExt cx="4732169" cy="674624"/>
          </a:xfrm>
        </p:grpSpPr>
        <p:sp>
          <p:nvSpPr>
            <p:cNvPr id="10" name="Freeform 10"/>
            <p:cNvSpPr/>
            <p:nvPr/>
          </p:nvSpPr>
          <p:spPr>
            <a:xfrm>
              <a:off x="0" y="0"/>
              <a:ext cx="4732169" cy="674624"/>
            </a:xfrm>
            <a:custGeom>
              <a:avLst/>
              <a:gdLst/>
              <a:ahLst/>
              <a:cxnLst/>
              <a:rect l="l" t="t" r="r" b="b"/>
              <a:pathLst>
                <a:path w="4732169" h="674624">
                  <a:moveTo>
                    <a:pt x="13788" y="0"/>
                  </a:moveTo>
                  <a:lnTo>
                    <a:pt x="4718381" y="0"/>
                  </a:lnTo>
                  <a:cubicBezTo>
                    <a:pt x="4725996" y="0"/>
                    <a:pt x="4732169" y="6173"/>
                    <a:pt x="4732169" y="13788"/>
                  </a:cubicBezTo>
                  <a:lnTo>
                    <a:pt x="4732169" y="660835"/>
                  </a:lnTo>
                  <a:cubicBezTo>
                    <a:pt x="4732169" y="668451"/>
                    <a:pt x="4725996" y="674624"/>
                    <a:pt x="4718381" y="674624"/>
                  </a:cubicBezTo>
                  <a:lnTo>
                    <a:pt x="13788" y="674624"/>
                  </a:lnTo>
                  <a:cubicBezTo>
                    <a:pt x="6173" y="674624"/>
                    <a:pt x="0" y="668451"/>
                    <a:pt x="0" y="660835"/>
                  </a:cubicBezTo>
                  <a:lnTo>
                    <a:pt x="0" y="13788"/>
                  </a:lnTo>
                  <a:cubicBezTo>
                    <a:pt x="0" y="6173"/>
                    <a:pt x="6173" y="0"/>
                    <a:pt x="13788"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11" name="TextBox 11"/>
            <p:cNvSpPr txBox="1"/>
            <p:nvPr/>
          </p:nvSpPr>
          <p:spPr>
            <a:xfrm>
              <a:off x="0" y="-38100"/>
              <a:ext cx="4732169" cy="71272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12" name="TextBox 12"/>
          <p:cNvSpPr txBox="1"/>
          <p:nvPr/>
        </p:nvSpPr>
        <p:spPr>
          <a:xfrm>
            <a:off x="1325828" y="327980"/>
            <a:ext cx="9540345" cy="1481431"/>
          </a:xfrm>
          <a:prstGeom prst="rect">
            <a:avLst/>
          </a:prstGeom>
        </p:spPr>
        <p:txBody>
          <a:bodyPr lIns="0" tIns="0" rIns="0" bIns="0" rtlCol="0" anchor="t">
            <a:spAutoFit/>
          </a:bodyPr>
          <a:lstStyle/>
          <a:p>
            <a:pPr algn="ctr" defTabSz="609630">
              <a:lnSpc>
                <a:spcPts val="5973"/>
              </a:lnSpc>
            </a:pPr>
            <a:r>
              <a:rPr lang="en-US" sz="4266" b="1">
                <a:solidFill>
                  <a:srgbClr val="FFFFFF"/>
                </a:solidFill>
                <a:latin typeface="Roboto Slab" pitchFamily="2" charset="0"/>
                <a:ea typeface="Roboto Slab" pitchFamily="2" charset="0"/>
                <a:cs typeface="Roboto Slab" pitchFamily="2" charset="0"/>
                <a:sym typeface="Roboto Slab Bold"/>
              </a:rPr>
              <a:t>Preparing for Capitol Hill:</a:t>
            </a:r>
          </a:p>
          <a:p>
            <a:pPr algn="ctr" defTabSz="609630">
              <a:lnSpc>
                <a:spcPts val="5973"/>
              </a:lnSpc>
            </a:pPr>
            <a:r>
              <a:rPr lang="en-US" sz="4266" b="1">
                <a:solidFill>
                  <a:srgbClr val="FFFFFF"/>
                </a:solidFill>
                <a:latin typeface="Roboto Slab" pitchFamily="2" charset="0"/>
                <a:ea typeface="Roboto Slab" pitchFamily="2" charset="0"/>
                <a:cs typeface="Roboto Slab" pitchFamily="2" charset="0"/>
                <a:sym typeface="Roboto Slab Bold"/>
              </a:rPr>
              <a:t>Logistics and Expectations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
            <a:extLst>
              <a:ext uri="{FF2B5EF4-FFF2-40B4-BE49-F238E27FC236}">
                <a16:creationId xmlns:a16="http://schemas.microsoft.com/office/drawing/2014/main" id="{945C9906-4D94-834B-39F1-DCBF4ABD2CB3}"/>
              </a:ext>
            </a:extLst>
          </p:cNvPr>
          <p:cNvSpPr/>
          <p:nvPr/>
        </p:nvSpPr>
        <p:spPr>
          <a:xfrm rot="-5400000">
            <a:off x="7198277" y="971094"/>
            <a:ext cx="5463251" cy="4146096"/>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46310" t="-189500" r="-32220" b="-4560"/>
            </a:stretch>
          </a:blipFill>
        </p:spPr>
        <p:txBody>
          <a:bodyPr/>
          <a:lstStyle/>
          <a:p>
            <a:endParaRPr lang="en-US" sz="1200"/>
          </a:p>
        </p:txBody>
      </p:sp>
      <p:sp>
        <p:nvSpPr>
          <p:cNvPr id="2" name="AutoShape 2"/>
          <p:cNvSpPr/>
          <p:nvPr/>
        </p:nvSpPr>
        <p:spPr>
          <a:xfrm flipV="1">
            <a:off x="450211" y="1916742"/>
            <a:ext cx="594360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4" name="TextBox 4"/>
          <p:cNvSpPr txBox="1"/>
          <p:nvPr/>
        </p:nvSpPr>
        <p:spPr>
          <a:xfrm>
            <a:off x="450210" y="969703"/>
            <a:ext cx="10109651" cy="806888"/>
          </a:xfrm>
          <a:prstGeom prst="rect">
            <a:avLst/>
          </a:prstGeom>
        </p:spPr>
        <p:txBody>
          <a:bodyPr wrap="square" lIns="0" tIns="0" rIns="0" bIns="0" rtlCol="0" anchor="t">
            <a:spAutoFit/>
          </a:bodyPr>
          <a:lstStyle/>
          <a:p>
            <a:pPr>
              <a:lnSpc>
                <a:spcPts val="6745"/>
              </a:lnSpc>
            </a:pPr>
            <a:r>
              <a:rPr lang="en-US" sz="4800" b="1">
                <a:solidFill>
                  <a:srgbClr val="383F7F"/>
                </a:solidFill>
                <a:latin typeface="Cambria" panose="02040503050406030204" pitchFamily="18" charset="0"/>
                <a:ea typeface="Cambria" panose="02040503050406030204" pitchFamily="18" charset="0"/>
                <a:cs typeface="Calibri"/>
                <a:sym typeface="Roboto Slab"/>
              </a:rPr>
              <a:t>Preparing for Capitol Hill</a:t>
            </a:r>
            <a:endParaRPr lang="en-US" sz="4800" b="1">
              <a:solidFill>
                <a:srgbClr val="383F7F"/>
              </a:solidFill>
              <a:latin typeface="Cambria" panose="02040503050406030204" pitchFamily="18" charset="0"/>
              <a:ea typeface="Cambria" panose="02040503050406030204" pitchFamily="18" charset="0"/>
              <a:cs typeface="Calibri"/>
            </a:endParaRPr>
          </a:p>
        </p:txBody>
      </p:sp>
      <p:sp>
        <p:nvSpPr>
          <p:cNvPr id="5" name="TextBox 5"/>
          <p:cNvSpPr txBox="1"/>
          <p:nvPr/>
        </p:nvSpPr>
        <p:spPr>
          <a:xfrm>
            <a:off x="450210" y="3096928"/>
            <a:ext cx="5291025" cy="895758"/>
          </a:xfrm>
          <a:prstGeom prst="rect">
            <a:avLst/>
          </a:prstGeom>
        </p:spPr>
        <p:txBody>
          <a:bodyPr wrap="square" lIns="0" tIns="0" rIns="0" bIns="0" rtlCol="0" anchor="t">
            <a:spAutoFit/>
          </a:bodyPr>
          <a:lstStyle/>
          <a:p>
            <a:pPr>
              <a:lnSpc>
                <a:spcPts val="3567"/>
              </a:lnSpc>
            </a:pPr>
            <a:r>
              <a:rPr lang="en-US" sz="2500" b="1">
                <a:solidFill>
                  <a:srgbClr val="383F7F"/>
                </a:solidFill>
                <a:latin typeface="Cambria" panose="02040503050406030204" pitchFamily="18" charset="0"/>
                <a:ea typeface="Cambria" panose="02040503050406030204" pitchFamily="18" charset="0"/>
                <a:cs typeface="Calibri"/>
                <a:sym typeface="Roboto Slab"/>
              </a:rPr>
              <a:t>Micah Rothkopf</a:t>
            </a:r>
            <a:endParaRPr lang="en-US" b="1">
              <a:solidFill>
                <a:srgbClr val="000000"/>
              </a:solidFill>
              <a:latin typeface="Cambria" panose="02040503050406030204" pitchFamily="18" charset="0"/>
              <a:ea typeface="Cambria" panose="02040503050406030204" pitchFamily="18" charset="0"/>
              <a:cs typeface="Calibri"/>
            </a:endParaRPr>
          </a:p>
          <a:p>
            <a:pPr>
              <a:lnSpc>
                <a:spcPts val="3567"/>
              </a:lnSpc>
            </a:pPr>
            <a:r>
              <a:rPr lang="en-US" sz="2500">
                <a:solidFill>
                  <a:srgbClr val="383F7F"/>
                </a:solidFill>
                <a:latin typeface="Cambria" panose="02040503050406030204" pitchFamily="18" charset="0"/>
                <a:ea typeface="Cambria" panose="02040503050406030204" pitchFamily="18" charset="0"/>
                <a:cs typeface="Calibri"/>
                <a:sym typeface="Roboto Slab"/>
              </a:rPr>
              <a:t>NDSC Policy &amp; Advocacy Associate</a:t>
            </a:r>
            <a:endParaRPr lang="en-US">
              <a:latin typeface="Cambria" panose="02040503050406030204" pitchFamily="18" charset="0"/>
              <a:ea typeface="Cambria" panose="02040503050406030204" pitchFamily="18" charset="0"/>
            </a:endParaRPr>
          </a:p>
        </p:txBody>
      </p:sp>
      <p:grpSp>
        <p:nvGrpSpPr>
          <p:cNvPr id="9" name="Group 8">
            <a:extLst>
              <a:ext uri="{FF2B5EF4-FFF2-40B4-BE49-F238E27FC236}">
                <a16:creationId xmlns:a16="http://schemas.microsoft.com/office/drawing/2014/main" id="{D39CFA46-F087-F06E-7C0F-1081083577D0}"/>
              </a:ext>
            </a:extLst>
          </p:cNvPr>
          <p:cNvGrpSpPr/>
          <p:nvPr/>
        </p:nvGrpSpPr>
        <p:grpSpPr>
          <a:xfrm>
            <a:off x="0" y="5974235"/>
            <a:ext cx="12192000" cy="888448"/>
            <a:chOff x="0" y="5974235"/>
            <a:chExt cx="12192000" cy="888448"/>
          </a:xfrm>
        </p:grpSpPr>
        <p:sp>
          <p:nvSpPr>
            <p:cNvPr id="7" name="Freeform 7"/>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4"/>
              <a:stretch>
                <a:fillRect l="-66801" r="-799201" b="-4874"/>
              </a:stretch>
            </a:blipFill>
          </p:spPr>
          <p:txBody>
            <a:bodyPr/>
            <a:lstStyle/>
            <a:p>
              <a:endParaRPr lang="en-US" sz="1434">
                <a:latin typeface="Calibri"/>
                <a:ea typeface="Calibri"/>
                <a:cs typeface="Calibri"/>
              </a:endParaRPr>
            </a:p>
          </p:txBody>
        </p:sp>
        <p:sp>
          <p:nvSpPr>
            <p:cNvPr id="8" name="Freeform 8"/>
            <p:cNvSpPr/>
            <p:nvPr/>
          </p:nvSpPr>
          <p:spPr>
            <a:xfrm>
              <a:off x="152400" y="614172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5"/>
              <a:stretch>
                <a:fillRect/>
              </a:stretch>
            </a:blipFill>
          </p:spPr>
          <p:txBody>
            <a:bodyPr/>
            <a:lstStyle/>
            <a:p>
              <a:endParaRPr lang="en-US" sz="1434">
                <a:latin typeface="Calibri"/>
                <a:ea typeface="Calibri"/>
                <a:cs typeface="Calibri"/>
              </a:endParaRPr>
            </a:p>
          </p:txBody>
        </p:sp>
      </p:grpSp>
      <p:sp>
        <p:nvSpPr>
          <p:cNvPr id="10" name="TextBox 4">
            <a:extLst>
              <a:ext uri="{FF2B5EF4-FFF2-40B4-BE49-F238E27FC236}">
                <a16:creationId xmlns:a16="http://schemas.microsoft.com/office/drawing/2014/main" id="{42015E26-3637-FCBA-5996-38AD1179B802}"/>
              </a:ext>
            </a:extLst>
          </p:cNvPr>
          <p:cNvSpPr txBox="1"/>
          <p:nvPr/>
        </p:nvSpPr>
        <p:spPr>
          <a:xfrm>
            <a:off x="450210" y="1946258"/>
            <a:ext cx="10109651" cy="761042"/>
          </a:xfrm>
          <a:prstGeom prst="rect">
            <a:avLst/>
          </a:prstGeom>
        </p:spPr>
        <p:txBody>
          <a:bodyPr wrap="square" lIns="0" tIns="0" rIns="0" bIns="0" rtlCol="0" anchor="t">
            <a:spAutoFit/>
          </a:bodyPr>
          <a:lstStyle/>
          <a:p>
            <a:pPr>
              <a:lnSpc>
                <a:spcPts val="6745"/>
              </a:lnSpc>
            </a:pPr>
            <a:r>
              <a:rPr lang="en-US" sz="4000" i="1">
                <a:solidFill>
                  <a:srgbClr val="BF984D"/>
                </a:solidFill>
                <a:latin typeface="Cambria" panose="02040503050406030204" pitchFamily="18" charset="0"/>
                <a:ea typeface="Cambria" panose="02040503050406030204" pitchFamily="18" charset="0"/>
                <a:cs typeface="Calibri"/>
                <a:sym typeface="Roboto Slab"/>
              </a:rPr>
              <a:t>Logistics and Expectations</a:t>
            </a:r>
            <a:endParaRPr lang="en-US" sz="4000" i="1">
              <a:solidFill>
                <a:srgbClr val="BF984D"/>
              </a:solidFill>
              <a:latin typeface="Cambria" panose="02040503050406030204" pitchFamily="18" charset="0"/>
              <a:ea typeface="Cambria" panose="02040503050406030204" pitchFamily="18" charset="0"/>
              <a:cs typeface="Calibri"/>
            </a:endParaRPr>
          </a:p>
        </p:txBody>
      </p:sp>
      <p:pic>
        <p:nvPicPr>
          <p:cNvPr id="14" name="Picture 13">
            <a:extLst>
              <a:ext uri="{FF2B5EF4-FFF2-40B4-BE49-F238E27FC236}">
                <a16:creationId xmlns:a16="http://schemas.microsoft.com/office/drawing/2014/main" id="{A338122B-B617-F080-91A5-EEC9DFE4DD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7363215" y="1119128"/>
            <a:ext cx="5133372" cy="3850029"/>
          </a:xfrm>
          <a:prstGeom prst="rect">
            <a:avLst/>
          </a:prstGeom>
        </p:spPr>
      </p:pic>
    </p:spTree>
    <p:extLst>
      <p:ext uri="{BB962C8B-B14F-4D97-AF65-F5344CB8AC3E}">
        <p14:creationId xmlns:p14="http://schemas.microsoft.com/office/powerpoint/2010/main" val="3958015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6454F-9FB4-9AD6-6481-30876BDDEDC7}"/>
            </a:ext>
          </a:extLst>
        </p:cNvPr>
        <p:cNvGrpSpPr/>
        <p:nvPr/>
      </p:nvGrpSpPr>
      <p:grpSpPr>
        <a:xfrm>
          <a:off x="0" y="0"/>
          <a:ext cx="0" cy="0"/>
          <a:chOff x="0" y="0"/>
          <a:chExt cx="0" cy="0"/>
        </a:xfrm>
      </p:grpSpPr>
      <p:grpSp>
        <p:nvGrpSpPr>
          <p:cNvPr id="27" name="Group 14">
            <a:extLst>
              <a:ext uri="{FF2B5EF4-FFF2-40B4-BE49-F238E27FC236}">
                <a16:creationId xmlns:a16="http://schemas.microsoft.com/office/drawing/2014/main" id="{F1F8CD13-87D8-08F6-0F4D-7C46CA68681B}"/>
              </a:ext>
            </a:extLst>
          </p:cNvPr>
          <p:cNvGrpSpPr/>
          <p:nvPr/>
        </p:nvGrpSpPr>
        <p:grpSpPr>
          <a:xfrm>
            <a:off x="275667" y="1362308"/>
            <a:ext cx="11263190" cy="5143758"/>
            <a:chOff x="0" y="0"/>
            <a:chExt cx="10638205" cy="8213276"/>
          </a:xfrm>
        </p:grpSpPr>
        <p:sp>
          <p:nvSpPr>
            <p:cNvPr id="28" name="Freeform 15">
              <a:extLst>
                <a:ext uri="{FF2B5EF4-FFF2-40B4-BE49-F238E27FC236}">
                  <a16:creationId xmlns:a16="http://schemas.microsoft.com/office/drawing/2014/main" id="{0BA23D06-1481-6F6C-06CA-91956691119C}"/>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p>
          </p:txBody>
        </p:sp>
      </p:grpSp>
      <p:sp>
        <p:nvSpPr>
          <p:cNvPr id="18" name="AutoShape 2">
            <a:extLst>
              <a:ext uri="{FF2B5EF4-FFF2-40B4-BE49-F238E27FC236}">
                <a16:creationId xmlns:a16="http://schemas.microsoft.com/office/drawing/2014/main" id="{6777727B-9563-6B49-F8E5-E50A3C016989}"/>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4" name="TextBox 23">
            <a:extLst>
              <a:ext uri="{FF2B5EF4-FFF2-40B4-BE49-F238E27FC236}">
                <a16:creationId xmlns:a16="http://schemas.microsoft.com/office/drawing/2014/main" id="{08E2AEDD-844E-4F94-1C6E-6E7CE58DE798}"/>
              </a:ext>
            </a:extLst>
          </p:cNvPr>
          <p:cNvSpPr txBox="1"/>
          <p:nvPr/>
        </p:nvSpPr>
        <p:spPr>
          <a:xfrm>
            <a:off x="775182" y="1529636"/>
            <a:ext cx="10553192" cy="4603968"/>
          </a:xfrm>
          <a:prstGeom prst="rect">
            <a:avLst/>
          </a:prstGeom>
        </p:spPr>
        <p:txBody>
          <a:bodyPr lIns="0" tIns="0" rIns="0" bIns="0" rtlCol="0" anchor="t"/>
          <a:lstStyle/>
          <a:p>
            <a:pPr marL="457200" indent="-457200">
              <a:buAutoNum type="arabicPeriod"/>
            </a:pPr>
            <a:r>
              <a:rPr lang="en-US" sz="3600">
                <a:solidFill>
                  <a:srgbClr val="383F7F"/>
                </a:solidFill>
                <a:latin typeface="Cambria"/>
                <a:ea typeface="Cambria"/>
                <a:cs typeface="Calibri"/>
                <a:sym typeface="Roboto Italics"/>
              </a:rPr>
              <a:t>Congressional Breakfast Reception: </a:t>
            </a:r>
            <a:r>
              <a:rPr lang="en-US" sz="3600" b="1">
                <a:solidFill>
                  <a:srgbClr val="383F7F"/>
                </a:solidFill>
                <a:latin typeface="Cambria"/>
                <a:ea typeface="Cambria"/>
                <a:cs typeface="Calibri"/>
                <a:sym typeface="Roboto Italics"/>
              </a:rPr>
              <a:t>8:00 – 9:30 AM</a:t>
            </a:r>
            <a:endParaRPr lang="en-US" sz="3600" b="1">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Navigating the Hill</a:t>
            </a:r>
            <a:endParaRPr lang="en-US" sz="3600">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Lunch</a:t>
            </a:r>
            <a:endParaRPr lang="en-US" sz="3600">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Packing Reminders</a:t>
            </a:r>
            <a:endParaRPr lang="en-US" sz="3600">
              <a:solidFill>
                <a:srgbClr val="383F7F"/>
              </a:solidFill>
              <a:latin typeface="Cambria"/>
              <a:ea typeface="Cambria"/>
              <a:cs typeface="Calibri"/>
            </a:endParaRPr>
          </a:p>
          <a:p>
            <a:pPr marL="457200" indent="-457200">
              <a:buAutoNum type="arabicPeriod"/>
            </a:pPr>
            <a:r>
              <a:rPr lang="en-US" sz="3600">
                <a:solidFill>
                  <a:srgbClr val="383F7F"/>
                </a:solidFill>
                <a:latin typeface="Cambria"/>
                <a:ea typeface="Cambria"/>
                <a:cs typeface="Calibri"/>
                <a:sym typeface="Roboto Italics"/>
              </a:rPr>
              <a:t>Team Captains</a:t>
            </a:r>
          </a:p>
          <a:p>
            <a:pPr marL="457200" indent="-457200">
              <a:buAutoNum type="arabicPeriod"/>
            </a:pPr>
            <a:r>
              <a:rPr lang="en-US" sz="3600">
                <a:solidFill>
                  <a:srgbClr val="383F7F"/>
                </a:solidFill>
                <a:latin typeface="Cambria"/>
                <a:ea typeface="Cambria"/>
                <a:cs typeface="Calibri"/>
                <a:sym typeface="Roboto Italics"/>
              </a:rPr>
              <a:t>Hill Meetings</a:t>
            </a:r>
          </a:p>
          <a:p>
            <a:pPr marL="457200" indent="-457200">
              <a:buFontTx/>
              <a:buAutoNum type="arabicPeriod"/>
            </a:pPr>
            <a:r>
              <a:rPr lang="en-US" sz="3600">
                <a:solidFill>
                  <a:srgbClr val="383F7F"/>
                </a:solidFill>
                <a:latin typeface="Cambria"/>
                <a:ea typeface="Cambria"/>
                <a:cs typeface="Calibri"/>
                <a:sym typeface="Roboto Italics"/>
              </a:rPr>
              <a:t>The App</a:t>
            </a:r>
          </a:p>
          <a:p>
            <a:pPr marL="457200" indent="-457200">
              <a:buAutoNum type="arabicPeriod"/>
            </a:pPr>
            <a:r>
              <a:rPr lang="en-US" sz="3600">
                <a:solidFill>
                  <a:srgbClr val="383F7F"/>
                </a:solidFill>
                <a:latin typeface="Cambria"/>
                <a:ea typeface="Cambria"/>
                <a:cs typeface="Calibri"/>
                <a:sym typeface="Roboto Italics"/>
              </a:rPr>
              <a:t>Need Help?</a:t>
            </a:r>
          </a:p>
        </p:txBody>
      </p:sp>
      <p:sp>
        <p:nvSpPr>
          <p:cNvPr id="26" name="TextBox 18">
            <a:extLst>
              <a:ext uri="{FF2B5EF4-FFF2-40B4-BE49-F238E27FC236}">
                <a16:creationId xmlns:a16="http://schemas.microsoft.com/office/drawing/2014/main" id="{F95D0A31-226A-466C-8854-08AA7F76AA02}"/>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Session Agenda: Your Day on the Hill</a:t>
            </a:r>
          </a:p>
        </p:txBody>
      </p:sp>
    </p:spTree>
    <p:extLst>
      <p:ext uri="{BB962C8B-B14F-4D97-AF65-F5344CB8AC3E}">
        <p14:creationId xmlns:p14="http://schemas.microsoft.com/office/powerpoint/2010/main" val="1046383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9033C-C125-7D87-89AB-61AE4DC681EE}"/>
            </a:ext>
          </a:extLst>
        </p:cNvPr>
        <p:cNvGrpSpPr/>
        <p:nvPr/>
      </p:nvGrpSpPr>
      <p:grpSpPr>
        <a:xfrm>
          <a:off x="0" y="0"/>
          <a:ext cx="0" cy="0"/>
          <a:chOff x="0" y="0"/>
          <a:chExt cx="0" cy="0"/>
        </a:xfrm>
      </p:grpSpPr>
      <p:sp>
        <p:nvSpPr>
          <p:cNvPr id="12" name="Freeform 7">
            <a:extLst>
              <a:ext uri="{FF2B5EF4-FFF2-40B4-BE49-F238E27FC236}">
                <a16:creationId xmlns:a16="http://schemas.microsoft.com/office/drawing/2014/main" id="{3348518A-C943-3E17-172B-2D7B7789E804}"/>
              </a:ext>
            </a:extLst>
          </p:cNvPr>
          <p:cNvSpPr/>
          <p:nvPr/>
        </p:nvSpPr>
        <p:spPr>
          <a:xfrm>
            <a:off x="178791" y="1203784"/>
            <a:ext cx="11834417" cy="5473990"/>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8" name="AutoShape 2">
            <a:extLst>
              <a:ext uri="{FF2B5EF4-FFF2-40B4-BE49-F238E27FC236}">
                <a16:creationId xmlns:a16="http://schemas.microsoft.com/office/drawing/2014/main" id="{95FF6FFA-B279-DE6D-970F-5AC72B51813D}"/>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3" name="TextBox 18">
            <a:extLst>
              <a:ext uri="{FF2B5EF4-FFF2-40B4-BE49-F238E27FC236}">
                <a16:creationId xmlns:a16="http://schemas.microsoft.com/office/drawing/2014/main" id="{9E322168-DD3D-9C8F-AD7D-0BBF1F6E9CEC}"/>
              </a:ext>
            </a:extLst>
          </p:cNvPr>
          <p:cNvSpPr txBox="1"/>
          <p:nvPr/>
        </p:nvSpPr>
        <p:spPr>
          <a:xfrm>
            <a:off x="392150" y="273553"/>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Glossary of “Hill” Terms</a:t>
            </a:r>
          </a:p>
        </p:txBody>
      </p:sp>
      <p:sp>
        <p:nvSpPr>
          <p:cNvPr id="8" name="TextBox 23">
            <a:extLst>
              <a:ext uri="{FF2B5EF4-FFF2-40B4-BE49-F238E27FC236}">
                <a16:creationId xmlns:a16="http://schemas.microsoft.com/office/drawing/2014/main" id="{752974BC-3F68-D182-910E-19FA49B131DE}"/>
              </a:ext>
            </a:extLst>
          </p:cNvPr>
          <p:cNvSpPr txBox="1"/>
          <p:nvPr/>
        </p:nvSpPr>
        <p:spPr>
          <a:xfrm>
            <a:off x="290077" y="1729422"/>
            <a:ext cx="2913406" cy="817267"/>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The Hill /</a:t>
            </a:r>
          </a:p>
          <a:p>
            <a:pPr>
              <a:lnSpc>
                <a:spcPts val="2399"/>
              </a:lnSpc>
              <a:spcBef>
                <a:spcPts val="600"/>
              </a:spcBef>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Capitol Hill</a:t>
            </a:r>
          </a:p>
        </p:txBody>
      </p:sp>
      <p:sp>
        <p:nvSpPr>
          <p:cNvPr id="19" name="TextBox 18">
            <a:extLst>
              <a:ext uri="{FF2B5EF4-FFF2-40B4-BE49-F238E27FC236}">
                <a16:creationId xmlns:a16="http://schemas.microsoft.com/office/drawing/2014/main" id="{2CB504E8-5839-55EE-9EC5-69FABC4661DC}"/>
              </a:ext>
            </a:extLst>
          </p:cNvPr>
          <p:cNvSpPr txBox="1"/>
          <p:nvPr/>
        </p:nvSpPr>
        <p:spPr>
          <a:xfrm>
            <a:off x="515145" y="1170103"/>
            <a:ext cx="1929944" cy="510076"/>
          </a:xfrm>
          <a:prstGeom prst="rect">
            <a:avLst/>
          </a:prstGeom>
        </p:spPr>
        <p:txBody>
          <a:bodyPr lIns="0" tIns="0" rIns="0" bIns="0" rtlCol="0" anchor="t"/>
          <a:lstStyle/>
          <a:p>
            <a:r>
              <a:rPr lang="en-US" sz="28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Term</a:t>
            </a:r>
          </a:p>
        </p:txBody>
      </p:sp>
      <p:sp>
        <p:nvSpPr>
          <p:cNvPr id="22" name="TextBox 21">
            <a:extLst>
              <a:ext uri="{FF2B5EF4-FFF2-40B4-BE49-F238E27FC236}">
                <a16:creationId xmlns:a16="http://schemas.microsoft.com/office/drawing/2014/main" id="{177F1CB2-4BC8-63A4-C201-6FA7A6531B7D}"/>
              </a:ext>
            </a:extLst>
          </p:cNvPr>
          <p:cNvSpPr txBox="1"/>
          <p:nvPr/>
        </p:nvSpPr>
        <p:spPr>
          <a:xfrm>
            <a:off x="2658448" y="1199786"/>
            <a:ext cx="5324113" cy="438629"/>
          </a:xfrm>
          <a:prstGeom prst="rect">
            <a:avLst/>
          </a:prstGeom>
        </p:spPr>
        <p:txBody>
          <a:bodyPr lIns="0" tIns="0" rIns="0" bIns="0" rtlCol="0" anchor="t"/>
          <a:lstStyle/>
          <a:p>
            <a:r>
              <a:rPr lang="en-US" sz="28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Definition</a:t>
            </a:r>
          </a:p>
        </p:txBody>
      </p:sp>
      <p:sp>
        <p:nvSpPr>
          <p:cNvPr id="24" name="TextBox 23">
            <a:extLst>
              <a:ext uri="{FF2B5EF4-FFF2-40B4-BE49-F238E27FC236}">
                <a16:creationId xmlns:a16="http://schemas.microsoft.com/office/drawing/2014/main" id="{325B9C9B-6616-27CC-7E6E-2709155170DC}"/>
              </a:ext>
            </a:extLst>
          </p:cNvPr>
          <p:cNvSpPr txBox="1"/>
          <p:nvPr/>
        </p:nvSpPr>
        <p:spPr>
          <a:xfrm>
            <a:off x="2229723" y="1742580"/>
            <a:ext cx="9075902"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The area around the U.S. Capitol where Congress &amp; offices are located</a:t>
            </a:r>
          </a:p>
        </p:txBody>
      </p:sp>
      <p:sp>
        <p:nvSpPr>
          <p:cNvPr id="26" name="TextBox 23">
            <a:extLst>
              <a:ext uri="{FF2B5EF4-FFF2-40B4-BE49-F238E27FC236}">
                <a16:creationId xmlns:a16="http://schemas.microsoft.com/office/drawing/2014/main" id="{C3D50720-07FB-8AFB-8D34-8529D591AF8B}"/>
              </a:ext>
            </a:extLst>
          </p:cNvPr>
          <p:cNvSpPr txBox="1"/>
          <p:nvPr/>
        </p:nvSpPr>
        <p:spPr>
          <a:xfrm>
            <a:off x="278368" y="2546690"/>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Member</a:t>
            </a:r>
          </a:p>
        </p:txBody>
      </p:sp>
      <p:sp>
        <p:nvSpPr>
          <p:cNvPr id="28" name="TextBox 27">
            <a:extLst>
              <a:ext uri="{FF2B5EF4-FFF2-40B4-BE49-F238E27FC236}">
                <a16:creationId xmlns:a16="http://schemas.microsoft.com/office/drawing/2014/main" id="{A7653B1A-F6D6-0A70-DB5E-C1190E57D715}"/>
              </a:ext>
            </a:extLst>
          </p:cNvPr>
          <p:cNvSpPr txBox="1"/>
          <p:nvPr/>
        </p:nvSpPr>
        <p:spPr>
          <a:xfrm>
            <a:off x="2245506" y="2510481"/>
            <a:ext cx="8850834"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An elected member of Congress: either a </a:t>
            </a: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Senator </a:t>
            </a: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or </a:t>
            </a: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Representative</a:t>
            </a:r>
            <a:endPar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30" name="TextBox 23">
            <a:extLst>
              <a:ext uri="{FF2B5EF4-FFF2-40B4-BE49-F238E27FC236}">
                <a16:creationId xmlns:a16="http://schemas.microsoft.com/office/drawing/2014/main" id="{60DFD82E-BE2E-4447-C965-720A92D89F84}"/>
              </a:ext>
            </a:extLst>
          </p:cNvPr>
          <p:cNvSpPr txBox="1"/>
          <p:nvPr/>
        </p:nvSpPr>
        <p:spPr>
          <a:xfrm>
            <a:off x="290077" y="3161427"/>
            <a:ext cx="2770224" cy="692684"/>
          </a:xfrm>
          <a:prstGeom prst="rect">
            <a:avLst/>
          </a:prstGeom>
        </p:spPr>
        <p:txBody>
          <a:bodyPr lIns="0" tIns="0" rIns="0" bIns="0" rtlCol="0" anchor="t"/>
          <a:lstStyle/>
          <a:p>
            <a:pPr>
              <a:lnSpc>
                <a:spcPts val="2399"/>
              </a:lnSpc>
              <a:spcBef>
                <a:spcPts val="600"/>
              </a:spcBef>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Staffer /</a:t>
            </a:r>
          </a:p>
          <a:p>
            <a:pPr>
              <a:lnSpc>
                <a:spcPts val="2399"/>
              </a:lnSpc>
              <a:spcBef>
                <a:spcPts val="600"/>
              </a:spcBef>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Hill Staffer</a:t>
            </a:r>
          </a:p>
        </p:txBody>
      </p:sp>
      <p:sp>
        <p:nvSpPr>
          <p:cNvPr id="32" name="TextBox 31">
            <a:extLst>
              <a:ext uri="{FF2B5EF4-FFF2-40B4-BE49-F238E27FC236}">
                <a16:creationId xmlns:a16="http://schemas.microsoft.com/office/drawing/2014/main" id="{BAC8E18D-09E6-B00F-DBB2-AEF983C3ADAD}"/>
              </a:ext>
            </a:extLst>
          </p:cNvPr>
          <p:cNvSpPr txBox="1"/>
          <p:nvPr/>
        </p:nvSpPr>
        <p:spPr>
          <a:xfrm>
            <a:off x="2245506" y="3211189"/>
            <a:ext cx="8599185"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person who works for a Member of Congress</a:t>
            </a:r>
          </a:p>
        </p:txBody>
      </p:sp>
      <p:sp>
        <p:nvSpPr>
          <p:cNvPr id="34" name="TextBox 23">
            <a:extLst>
              <a:ext uri="{FF2B5EF4-FFF2-40B4-BE49-F238E27FC236}">
                <a16:creationId xmlns:a16="http://schemas.microsoft.com/office/drawing/2014/main" id="{E44FCB6E-F791-785B-2044-F678A0FF973D}"/>
              </a:ext>
            </a:extLst>
          </p:cNvPr>
          <p:cNvSpPr txBox="1"/>
          <p:nvPr/>
        </p:nvSpPr>
        <p:spPr>
          <a:xfrm>
            <a:off x="307921" y="4036667"/>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Sponsor</a:t>
            </a:r>
          </a:p>
        </p:txBody>
      </p:sp>
      <p:sp>
        <p:nvSpPr>
          <p:cNvPr id="36" name="TextBox 35">
            <a:extLst>
              <a:ext uri="{FF2B5EF4-FFF2-40B4-BE49-F238E27FC236}">
                <a16:creationId xmlns:a16="http://schemas.microsoft.com/office/drawing/2014/main" id="{62DC65CF-2D2D-D68B-EFA6-C8B8F4F33880}"/>
              </a:ext>
            </a:extLst>
          </p:cNvPr>
          <p:cNvSpPr txBox="1"/>
          <p:nvPr/>
        </p:nvSpPr>
        <p:spPr>
          <a:xfrm>
            <a:off x="2229723" y="4024941"/>
            <a:ext cx="8599185"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Member who introduces a bill</a:t>
            </a:r>
          </a:p>
        </p:txBody>
      </p:sp>
      <p:sp>
        <p:nvSpPr>
          <p:cNvPr id="38" name="TextBox 23">
            <a:extLst>
              <a:ext uri="{FF2B5EF4-FFF2-40B4-BE49-F238E27FC236}">
                <a16:creationId xmlns:a16="http://schemas.microsoft.com/office/drawing/2014/main" id="{89CA8D62-4073-1493-B1F3-E22557B4A357}"/>
              </a:ext>
            </a:extLst>
          </p:cNvPr>
          <p:cNvSpPr txBox="1"/>
          <p:nvPr/>
        </p:nvSpPr>
        <p:spPr>
          <a:xfrm>
            <a:off x="290077" y="4736890"/>
            <a:ext cx="2380080" cy="457200"/>
          </a:xfrm>
          <a:prstGeom prst="rect">
            <a:avLst/>
          </a:prstGeom>
        </p:spPr>
        <p:txBody>
          <a:bodyPr lIns="0" tIns="0" rIns="0" bIns="0" rtlCol="0" anchor="t"/>
          <a:lstStyle/>
          <a:p>
            <a:pPr>
              <a:lnSpc>
                <a:spcPts val="2399"/>
              </a:lnSpc>
            </a:pPr>
            <a:r>
              <a:rPr lang="en-US" sz="2400" i="1">
                <a:solidFill>
                  <a:srgbClr val="383F7F"/>
                </a:solidFill>
                <a:latin typeface="Cambria"/>
                <a:ea typeface="Cambria"/>
                <a:cs typeface="Calibri"/>
                <a:sym typeface="Roboto Italics"/>
              </a:rPr>
              <a:t>Co-sponsor</a:t>
            </a:r>
            <a:endPar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40" name="TextBox 39">
            <a:extLst>
              <a:ext uri="{FF2B5EF4-FFF2-40B4-BE49-F238E27FC236}">
                <a16:creationId xmlns:a16="http://schemas.microsoft.com/office/drawing/2014/main" id="{F7EF2E85-7E96-9A21-C491-B2BBB6DECB47}"/>
              </a:ext>
            </a:extLst>
          </p:cNvPr>
          <p:cNvSpPr txBox="1"/>
          <p:nvPr/>
        </p:nvSpPr>
        <p:spPr>
          <a:xfrm>
            <a:off x="2206842" y="4709737"/>
            <a:ext cx="9182027"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Member who formally supports an introduced  bill</a:t>
            </a:r>
          </a:p>
        </p:txBody>
      </p:sp>
      <p:sp>
        <p:nvSpPr>
          <p:cNvPr id="42" name="TextBox 23">
            <a:extLst>
              <a:ext uri="{FF2B5EF4-FFF2-40B4-BE49-F238E27FC236}">
                <a16:creationId xmlns:a16="http://schemas.microsoft.com/office/drawing/2014/main" id="{FA4DC587-A5FE-D0CD-01DF-C251E49FAF9D}"/>
              </a:ext>
            </a:extLst>
          </p:cNvPr>
          <p:cNvSpPr txBox="1"/>
          <p:nvPr/>
        </p:nvSpPr>
        <p:spPr>
          <a:xfrm>
            <a:off x="278368" y="5437113"/>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Bipartisan</a:t>
            </a:r>
          </a:p>
        </p:txBody>
      </p:sp>
      <p:sp>
        <p:nvSpPr>
          <p:cNvPr id="44" name="TextBox 43">
            <a:extLst>
              <a:ext uri="{FF2B5EF4-FFF2-40B4-BE49-F238E27FC236}">
                <a16:creationId xmlns:a16="http://schemas.microsoft.com/office/drawing/2014/main" id="{2EABF9F8-F087-23AA-7B53-059ED32F7D1F}"/>
              </a:ext>
            </a:extLst>
          </p:cNvPr>
          <p:cNvSpPr txBox="1"/>
          <p:nvPr/>
        </p:nvSpPr>
        <p:spPr>
          <a:xfrm>
            <a:off x="2206842" y="5409960"/>
            <a:ext cx="9651928"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Supported by Members of both political parties (Democrat &amp; Republican)</a:t>
            </a:r>
          </a:p>
        </p:txBody>
      </p:sp>
      <p:sp>
        <p:nvSpPr>
          <p:cNvPr id="46" name="TextBox 23">
            <a:extLst>
              <a:ext uri="{FF2B5EF4-FFF2-40B4-BE49-F238E27FC236}">
                <a16:creationId xmlns:a16="http://schemas.microsoft.com/office/drawing/2014/main" id="{BB3D8D54-3932-A2B4-F0D3-8825B45CC26B}"/>
              </a:ext>
            </a:extLst>
          </p:cNvPr>
          <p:cNvSpPr txBox="1"/>
          <p:nvPr/>
        </p:nvSpPr>
        <p:spPr>
          <a:xfrm>
            <a:off x="278368" y="6105772"/>
            <a:ext cx="2380080"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Constituent</a:t>
            </a:r>
          </a:p>
        </p:txBody>
      </p:sp>
      <p:sp>
        <p:nvSpPr>
          <p:cNvPr id="48" name="TextBox 47">
            <a:extLst>
              <a:ext uri="{FF2B5EF4-FFF2-40B4-BE49-F238E27FC236}">
                <a16:creationId xmlns:a16="http://schemas.microsoft.com/office/drawing/2014/main" id="{F001618E-0ECC-261A-F365-90F643E61393}"/>
              </a:ext>
            </a:extLst>
          </p:cNvPr>
          <p:cNvSpPr txBox="1"/>
          <p:nvPr/>
        </p:nvSpPr>
        <p:spPr>
          <a:xfrm>
            <a:off x="2206842" y="6120007"/>
            <a:ext cx="10127377" cy="457200"/>
          </a:xfrm>
          <a:prstGeom prst="rect">
            <a:avLst/>
          </a:prstGeom>
        </p:spPr>
        <p:txBody>
          <a:bodyPr lIns="0" tIns="0" rIns="0" bIns="0" rtlCol="0" anchor="t"/>
          <a:lstStyle/>
          <a:p>
            <a:pPr>
              <a:lnSpc>
                <a:spcPts val="2399"/>
              </a:lnSpc>
            </a:pPr>
            <a:r>
              <a:rPr lang="en-US" sz="2400"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A person who lives in the area represented by a specific Member of Congress</a:t>
            </a:r>
          </a:p>
        </p:txBody>
      </p:sp>
    </p:spTree>
    <p:extLst>
      <p:ext uri="{BB962C8B-B14F-4D97-AF65-F5344CB8AC3E}">
        <p14:creationId xmlns:p14="http://schemas.microsoft.com/office/powerpoint/2010/main" val="2011477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4545" t="-15651" b="-19766"/>
            </a:stretch>
          </a:blipFill>
        </p:spPr>
        <p:txBody>
          <a:bodyPr/>
          <a:lstStyle/>
          <a:p>
            <a:endParaRPr lang="en-US" sz="1200"/>
          </a:p>
        </p:txBody>
      </p:sp>
      <p:sp>
        <p:nvSpPr>
          <p:cNvPr id="3" name="TextBox 3"/>
          <p:cNvSpPr txBox="1"/>
          <p:nvPr/>
        </p:nvSpPr>
        <p:spPr>
          <a:xfrm>
            <a:off x="6463111" y="475860"/>
            <a:ext cx="5637863" cy="2170402"/>
          </a:xfrm>
          <a:prstGeom prst="rect">
            <a:avLst/>
          </a:prstGeom>
        </p:spPr>
        <p:txBody>
          <a:bodyPr wrap="square" lIns="0" tIns="0" rIns="0" bIns="0" rtlCol="0" anchor="t">
            <a:spAutoFit/>
          </a:bodyPr>
          <a:lstStyle/>
          <a:p>
            <a:pPr>
              <a:lnSpc>
                <a:spcPts val="8260"/>
              </a:lnSpc>
            </a:pPr>
            <a:r>
              <a:rPr lang="en-US" sz="9600" b="1">
                <a:solidFill>
                  <a:srgbClr val="FFFFFF"/>
                </a:solidFill>
                <a:latin typeface="Roboto Slab" pitchFamily="2" charset="0"/>
                <a:ea typeface="Roboto Slab" pitchFamily="2" charset="0"/>
                <a:cs typeface="Roboto Slab" pitchFamily="2" charset="0"/>
                <a:sym typeface="Hemgjord Lettering"/>
              </a:rPr>
              <a:t>You’re </a:t>
            </a:r>
          </a:p>
          <a:p>
            <a:pPr>
              <a:lnSpc>
                <a:spcPts val="8260"/>
              </a:lnSpc>
            </a:pPr>
            <a:r>
              <a:rPr lang="en-US" sz="9600" b="1">
                <a:solidFill>
                  <a:srgbClr val="FFFFFF"/>
                </a:solidFill>
                <a:latin typeface="Roboto Slab" pitchFamily="2" charset="0"/>
                <a:ea typeface="Roboto Slab" pitchFamily="2" charset="0"/>
                <a:cs typeface="Roboto Slab" pitchFamily="2" charset="0"/>
                <a:sym typeface="Hemgjord Lettering"/>
              </a:rPr>
              <a:t>	Invited!</a:t>
            </a:r>
            <a:endParaRPr lang="en-US" sz="9600" b="1">
              <a:solidFill>
                <a:srgbClr val="FFFFFF"/>
              </a:solidFill>
              <a:latin typeface="Roboto Slab" pitchFamily="2" charset="0"/>
              <a:ea typeface="Roboto Slab" pitchFamily="2" charset="0"/>
              <a:cs typeface="Roboto Slab" pitchFamily="2" charset="0"/>
            </a:endParaRPr>
          </a:p>
        </p:txBody>
      </p:sp>
      <p:sp>
        <p:nvSpPr>
          <p:cNvPr id="4" name="TextBox 4"/>
          <p:cNvSpPr txBox="1"/>
          <p:nvPr/>
        </p:nvSpPr>
        <p:spPr>
          <a:xfrm>
            <a:off x="7281724" y="2839302"/>
            <a:ext cx="4514450" cy="1830950"/>
          </a:xfrm>
          <a:prstGeom prst="rect">
            <a:avLst/>
          </a:prstGeom>
        </p:spPr>
        <p:txBody>
          <a:bodyPr lIns="0" tIns="0" rIns="0" bIns="0" rtlCol="0" anchor="t">
            <a:spAutoFit/>
          </a:bodyPr>
          <a:lstStyle/>
          <a:p>
            <a:pPr algn="r">
              <a:lnSpc>
                <a:spcPts val="2851"/>
              </a:lnSpc>
            </a:pPr>
            <a:r>
              <a:rPr lang="en-US" sz="2037" b="1">
                <a:solidFill>
                  <a:srgbClr val="FFFFFF"/>
                </a:solidFill>
                <a:latin typeface="Roboto Slab" pitchFamily="2" charset="0"/>
                <a:ea typeface="Roboto Slab" pitchFamily="2" charset="0"/>
                <a:cs typeface="Roboto Slab" pitchFamily="2" charset="0"/>
                <a:sym typeface="Roboto Slab Bold"/>
              </a:rPr>
              <a:t>Congressional Breakfast Reception</a:t>
            </a:r>
          </a:p>
          <a:p>
            <a:pPr algn="r">
              <a:lnSpc>
                <a:spcPts val="2851"/>
              </a:lnSpc>
            </a:pPr>
            <a:r>
              <a:rPr lang="en-US" sz="2037" b="1">
                <a:solidFill>
                  <a:srgbClr val="FFFFFF"/>
                </a:solidFill>
                <a:latin typeface="Roboto Slab" pitchFamily="2" charset="0"/>
                <a:ea typeface="Roboto Slab" pitchFamily="2" charset="0"/>
                <a:cs typeface="Roboto Slab" pitchFamily="2" charset="0"/>
                <a:sym typeface="Roboto Slab Bold"/>
              </a:rPr>
              <a:t>Sponsored by: Microsoft</a:t>
            </a:r>
          </a:p>
          <a:p>
            <a:pPr algn="r">
              <a:lnSpc>
                <a:spcPts val="2851"/>
              </a:lnSpc>
            </a:pPr>
            <a:r>
              <a:rPr lang="en-US" sz="2037">
                <a:solidFill>
                  <a:srgbClr val="FFFFFF"/>
                </a:solidFill>
                <a:latin typeface="Roboto Slab" pitchFamily="2" charset="0"/>
                <a:ea typeface="Roboto Slab" pitchFamily="2" charset="0"/>
                <a:cs typeface="Roboto Slab" pitchFamily="2" charset="0"/>
                <a:sym typeface="Roboto Slab"/>
              </a:rPr>
              <a:t>Kennedy Caucus Room, SR-325</a:t>
            </a:r>
          </a:p>
          <a:p>
            <a:pPr algn="r">
              <a:lnSpc>
                <a:spcPts val="2851"/>
              </a:lnSpc>
            </a:pPr>
            <a:r>
              <a:rPr lang="en-US" sz="2037">
                <a:solidFill>
                  <a:srgbClr val="FFFFFF"/>
                </a:solidFill>
                <a:latin typeface="Roboto Slab" pitchFamily="2" charset="0"/>
                <a:ea typeface="Roboto Slab" pitchFamily="2" charset="0"/>
                <a:cs typeface="Roboto Slab" pitchFamily="2" charset="0"/>
                <a:sym typeface="Roboto Slab"/>
              </a:rPr>
              <a:t>8:00 AM - 9:30 AM</a:t>
            </a:r>
          </a:p>
          <a:p>
            <a:pPr algn="r">
              <a:lnSpc>
                <a:spcPts val="2851"/>
              </a:lnSpc>
            </a:pPr>
            <a:r>
              <a:rPr lang="en-US" sz="2037">
                <a:solidFill>
                  <a:srgbClr val="FFFFFF"/>
                </a:solidFill>
                <a:latin typeface="Roboto Slab" pitchFamily="2" charset="0"/>
                <a:ea typeface="Roboto Slab" pitchFamily="2" charset="0"/>
                <a:cs typeface="Roboto Slab" pitchFamily="2" charset="0"/>
                <a:sym typeface="Roboto Slab"/>
              </a:rPr>
              <a:t>Directions on your agenda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2339-DF2B-2868-C9E2-0153038D1152}"/>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5C44C134-E119-7DD1-D62D-B9A80F47DFC2}"/>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A7D57510-F3FC-F187-5036-C640DE80EDC4}"/>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Getting to the Hill: Omni to Russell</a:t>
            </a:r>
          </a:p>
        </p:txBody>
      </p:sp>
      <p:grpSp>
        <p:nvGrpSpPr>
          <p:cNvPr id="2" name="Group 14">
            <a:extLst>
              <a:ext uri="{FF2B5EF4-FFF2-40B4-BE49-F238E27FC236}">
                <a16:creationId xmlns:a16="http://schemas.microsoft.com/office/drawing/2014/main" id="{AF917FB5-E9CD-6C55-8E4D-864C7EC57EB5}"/>
              </a:ext>
            </a:extLst>
          </p:cNvPr>
          <p:cNvGrpSpPr/>
          <p:nvPr/>
        </p:nvGrpSpPr>
        <p:grpSpPr>
          <a:xfrm>
            <a:off x="419582" y="1385510"/>
            <a:ext cx="11145850" cy="3884327"/>
            <a:chOff x="0" y="0"/>
            <a:chExt cx="10638205" cy="8213276"/>
          </a:xfrm>
        </p:grpSpPr>
        <p:sp>
          <p:nvSpPr>
            <p:cNvPr id="4" name="Freeform 15">
              <a:extLst>
                <a:ext uri="{FF2B5EF4-FFF2-40B4-BE49-F238E27FC236}">
                  <a16:creationId xmlns:a16="http://schemas.microsoft.com/office/drawing/2014/main" id="{7595DEDA-F56D-974D-7CF9-5A3802049673}"/>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p>
          </p:txBody>
        </p:sp>
      </p:grpSp>
      <p:sp>
        <p:nvSpPr>
          <p:cNvPr id="6" name="TextBox 5">
            <a:extLst>
              <a:ext uri="{FF2B5EF4-FFF2-40B4-BE49-F238E27FC236}">
                <a16:creationId xmlns:a16="http://schemas.microsoft.com/office/drawing/2014/main" id="{686B7A38-48F2-D320-2D1B-B87FBE2BE4DA}"/>
              </a:ext>
            </a:extLst>
          </p:cNvPr>
          <p:cNvSpPr txBox="1"/>
          <p:nvPr/>
        </p:nvSpPr>
        <p:spPr>
          <a:xfrm>
            <a:off x="3321912" y="1530969"/>
            <a:ext cx="2834184" cy="742803"/>
          </a:xfrm>
          <a:prstGeom prst="rect">
            <a:avLst/>
          </a:prstGeom>
        </p:spPr>
        <p:txBody>
          <a:bodyPr lIns="0" tIns="0" rIns="0" bIns="0" rtlCol="0" anchor="t"/>
          <a:lstStyle/>
          <a:p>
            <a:pPr algn="ctr"/>
            <a:r>
              <a:rPr lang="en-US" sz="36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Uber/Lyft</a:t>
            </a:r>
          </a:p>
        </p:txBody>
      </p:sp>
      <p:sp>
        <p:nvSpPr>
          <p:cNvPr id="9" name="TextBox 8">
            <a:extLst>
              <a:ext uri="{FF2B5EF4-FFF2-40B4-BE49-F238E27FC236}">
                <a16:creationId xmlns:a16="http://schemas.microsoft.com/office/drawing/2014/main" id="{330CC85D-2C81-5A9C-6884-56A7DCABFDC4}"/>
              </a:ext>
            </a:extLst>
          </p:cNvPr>
          <p:cNvSpPr txBox="1"/>
          <p:nvPr/>
        </p:nvSpPr>
        <p:spPr>
          <a:xfrm>
            <a:off x="9300993" y="1530969"/>
            <a:ext cx="1263220" cy="742803"/>
          </a:xfrm>
          <a:prstGeom prst="rect">
            <a:avLst/>
          </a:prstGeom>
        </p:spPr>
        <p:txBody>
          <a:bodyPr lIns="0" tIns="0" rIns="0" bIns="0" rtlCol="0" anchor="t"/>
          <a:lstStyle/>
          <a:p>
            <a:pPr algn="ctr"/>
            <a:r>
              <a:rPr lang="en-US" sz="36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Metro</a:t>
            </a:r>
          </a:p>
        </p:txBody>
      </p:sp>
      <p:sp>
        <p:nvSpPr>
          <p:cNvPr id="11" name="TextBox 10">
            <a:extLst>
              <a:ext uri="{FF2B5EF4-FFF2-40B4-BE49-F238E27FC236}">
                <a16:creationId xmlns:a16="http://schemas.microsoft.com/office/drawing/2014/main" id="{76000E0F-CD1C-0E01-2FB8-3E5F9E6F94B9}"/>
              </a:ext>
            </a:extLst>
          </p:cNvPr>
          <p:cNvSpPr txBox="1"/>
          <p:nvPr/>
        </p:nvSpPr>
        <p:spPr>
          <a:xfrm>
            <a:off x="6639278" y="1530969"/>
            <a:ext cx="1487526" cy="742803"/>
          </a:xfrm>
          <a:prstGeom prst="rect">
            <a:avLst/>
          </a:prstGeom>
        </p:spPr>
        <p:txBody>
          <a:bodyPr lIns="0" tIns="0" rIns="0" bIns="0" rtlCol="0" anchor="t"/>
          <a:lstStyle/>
          <a:p>
            <a:pPr algn="ctr"/>
            <a:r>
              <a:rPr lang="en-US" sz="36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Driving</a:t>
            </a:r>
          </a:p>
        </p:txBody>
      </p:sp>
      <p:grpSp>
        <p:nvGrpSpPr>
          <p:cNvPr id="12" name="Group 45">
            <a:extLst>
              <a:ext uri="{FF2B5EF4-FFF2-40B4-BE49-F238E27FC236}">
                <a16:creationId xmlns:a16="http://schemas.microsoft.com/office/drawing/2014/main" id="{81BEA047-122A-B919-C34C-6E2CE6BD263A}"/>
              </a:ext>
            </a:extLst>
          </p:cNvPr>
          <p:cNvGrpSpPr/>
          <p:nvPr/>
        </p:nvGrpSpPr>
        <p:grpSpPr>
          <a:xfrm>
            <a:off x="419582" y="5623557"/>
            <a:ext cx="11154047" cy="685800"/>
            <a:chOff x="0" y="0"/>
            <a:chExt cx="22308095" cy="1371600"/>
          </a:xfrm>
        </p:grpSpPr>
        <p:sp>
          <p:nvSpPr>
            <p:cNvPr id="13" name="Freeform 46">
              <a:extLst>
                <a:ext uri="{FF2B5EF4-FFF2-40B4-BE49-F238E27FC236}">
                  <a16:creationId xmlns:a16="http://schemas.microsoft.com/office/drawing/2014/main" id="{82CB5FE4-EB28-8EAE-545C-03848C032C45}"/>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grpSp>
        <p:nvGrpSpPr>
          <p:cNvPr id="14" name="Group 47">
            <a:extLst>
              <a:ext uri="{FF2B5EF4-FFF2-40B4-BE49-F238E27FC236}">
                <a16:creationId xmlns:a16="http://schemas.microsoft.com/office/drawing/2014/main" id="{5E30CDC9-1C05-DC69-0D31-7AA83714863A}"/>
              </a:ext>
            </a:extLst>
          </p:cNvPr>
          <p:cNvGrpSpPr/>
          <p:nvPr/>
        </p:nvGrpSpPr>
        <p:grpSpPr>
          <a:xfrm>
            <a:off x="756277" y="5812787"/>
            <a:ext cx="10332721" cy="430530"/>
            <a:chOff x="0" y="0"/>
            <a:chExt cx="20665440" cy="861061"/>
          </a:xfrm>
        </p:grpSpPr>
        <p:sp>
          <p:nvSpPr>
            <p:cNvPr id="15" name="Freeform 48">
              <a:extLst>
                <a:ext uri="{FF2B5EF4-FFF2-40B4-BE49-F238E27FC236}">
                  <a16:creationId xmlns:a16="http://schemas.microsoft.com/office/drawing/2014/main" id="{89CB1E9C-6A41-53A1-06B1-AD98E6DE4583}"/>
                </a:ext>
              </a:extLst>
            </p:cNvPr>
            <p:cNvSpPr/>
            <p:nvPr/>
          </p:nvSpPr>
          <p:spPr>
            <a:xfrm>
              <a:off x="0" y="0"/>
              <a:ext cx="20665439" cy="823509"/>
            </a:xfrm>
            <a:custGeom>
              <a:avLst/>
              <a:gdLst/>
              <a:ahLst/>
              <a:cxnLst/>
              <a:rect l="l" t="t" r="r" b="b"/>
              <a:pathLst>
                <a:path w="20665439" h="823509">
                  <a:moveTo>
                    <a:pt x="0" y="0"/>
                  </a:moveTo>
                  <a:lnTo>
                    <a:pt x="20665439" y="0"/>
                  </a:lnTo>
                  <a:lnTo>
                    <a:pt x="20665439" y="823509"/>
                  </a:lnTo>
                  <a:lnTo>
                    <a:pt x="0" y="823509"/>
                  </a:lnTo>
                  <a:close/>
                </a:path>
              </a:pathLst>
            </a:custGeom>
            <a:blipFill>
              <a:blip r:embed="rId3">
                <a:alphaModFix amt="0"/>
              </a:blip>
              <a:stretch>
                <a:fillRect t="-346060" b="-531869"/>
              </a:stretch>
            </a:blipFill>
          </p:spPr>
          <p:txBody>
            <a:bodyPr/>
            <a:lstStyle/>
            <a:p>
              <a:endParaRPr lang="en-US" sz="1200"/>
            </a:p>
          </p:txBody>
        </p:sp>
        <p:sp>
          <p:nvSpPr>
            <p:cNvPr id="16" name="TextBox 49">
              <a:extLst>
                <a:ext uri="{FF2B5EF4-FFF2-40B4-BE49-F238E27FC236}">
                  <a16:creationId xmlns:a16="http://schemas.microsoft.com/office/drawing/2014/main" id="{DA6E31BD-8964-FE3B-5CF9-67E93E41F486}"/>
                </a:ext>
              </a:extLst>
            </p:cNvPr>
            <p:cNvSpPr txBox="1"/>
            <p:nvPr/>
          </p:nvSpPr>
          <p:spPr>
            <a:xfrm>
              <a:off x="0" y="47078"/>
              <a:ext cx="20665440" cy="813983"/>
            </a:xfrm>
            <a:prstGeom prst="rect">
              <a:avLst/>
            </a:prstGeom>
          </p:spPr>
          <p:txBody>
            <a:bodyPr lIns="0" tIns="0" rIns="0" bIns="0" rtlCol="0" anchor="t"/>
            <a:lstStyle/>
            <a:p>
              <a:pPr>
                <a:lnSpc>
                  <a:spcPts val="1919"/>
                </a:lnSpc>
              </a:pPr>
              <a:r>
                <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rPr>
                <a:t>Connect with your Team Captain to coordinate travel plans throughout the day</a:t>
              </a:r>
            </a:p>
          </p:txBody>
        </p:sp>
      </p:grpSp>
      <p:sp>
        <p:nvSpPr>
          <p:cNvPr id="19" name="TextBox 18">
            <a:extLst>
              <a:ext uri="{FF2B5EF4-FFF2-40B4-BE49-F238E27FC236}">
                <a16:creationId xmlns:a16="http://schemas.microsoft.com/office/drawing/2014/main" id="{740C81AD-4862-44CD-BD32-E1B5AC98BF8C}"/>
              </a:ext>
            </a:extLst>
          </p:cNvPr>
          <p:cNvSpPr txBox="1"/>
          <p:nvPr/>
        </p:nvSpPr>
        <p:spPr>
          <a:xfrm>
            <a:off x="651873" y="2411684"/>
            <a:ext cx="2204264" cy="742803"/>
          </a:xfrm>
          <a:prstGeom prst="rect">
            <a:avLst/>
          </a:prstGeom>
        </p:spPr>
        <p:txBody>
          <a:bodyPr lIns="0" tIns="0" rIns="0" bIns="0" rtlCol="0" anchor="t"/>
          <a:lstStyle/>
          <a:p>
            <a:r>
              <a:rPr lang="en-US" sz="36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Est. Time</a:t>
            </a:r>
          </a:p>
        </p:txBody>
      </p:sp>
      <p:sp>
        <p:nvSpPr>
          <p:cNvPr id="23" name="TextBox 22">
            <a:extLst>
              <a:ext uri="{FF2B5EF4-FFF2-40B4-BE49-F238E27FC236}">
                <a16:creationId xmlns:a16="http://schemas.microsoft.com/office/drawing/2014/main" id="{B4E19B2C-CD07-98C0-228B-F06C061725F3}"/>
              </a:ext>
            </a:extLst>
          </p:cNvPr>
          <p:cNvSpPr txBox="1"/>
          <p:nvPr/>
        </p:nvSpPr>
        <p:spPr>
          <a:xfrm>
            <a:off x="3774032" y="2518231"/>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20-30min</a:t>
            </a:r>
          </a:p>
        </p:txBody>
      </p:sp>
      <p:sp>
        <p:nvSpPr>
          <p:cNvPr id="25" name="TextBox 24">
            <a:extLst>
              <a:ext uri="{FF2B5EF4-FFF2-40B4-BE49-F238E27FC236}">
                <a16:creationId xmlns:a16="http://schemas.microsoft.com/office/drawing/2014/main" id="{28B0890C-477C-C615-FD16-4D02523BDFAA}"/>
              </a:ext>
            </a:extLst>
          </p:cNvPr>
          <p:cNvSpPr txBox="1"/>
          <p:nvPr/>
        </p:nvSpPr>
        <p:spPr>
          <a:xfrm>
            <a:off x="8968253" y="2518231"/>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40-50min</a:t>
            </a:r>
          </a:p>
        </p:txBody>
      </p:sp>
      <p:sp>
        <p:nvSpPr>
          <p:cNvPr id="27" name="TextBox 26">
            <a:extLst>
              <a:ext uri="{FF2B5EF4-FFF2-40B4-BE49-F238E27FC236}">
                <a16:creationId xmlns:a16="http://schemas.microsoft.com/office/drawing/2014/main" id="{D0506353-4E9D-4304-CB35-A27F41FFD388}"/>
              </a:ext>
            </a:extLst>
          </p:cNvPr>
          <p:cNvSpPr txBox="1"/>
          <p:nvPr/>
        </p:nvSpPr>
        <p:spPr>
          <a:xfrm>
            <a:off x="6418298" y="2518231"/>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35-45min</a:t>
            </a:r>
          </a:p>
        </p:txBody>
      </p:sp>
      <p:sp>
        <p:nvSpPr>
          <p:cNvPr id="29" name="TextBox 28">
            <a:extLst>
              <a:ext uri="{FF2B5EF4-FFF2-40B4-BE49-F238E27FC236}">
                <a16:creationId xmlns:a16="http://schemas.microsoft.com/office/drawing/2014/main" id="{136CA246-1E2F-A90D-4909-B70965CAA81C}"/>
              </a:ext>
            </a:extLst>
          </p:cNvPr>
          <p:cNvSpPr txBox="1"/>
          <p:nvPr/>
        </p:nvSpPr>
        <p:spPr>
          <a:xfrm>
            <a:off x="651873" y="3356593"/>
            <a:ext cx="2204264" cy="742803"/>
          </a:xfrm>
          <a:prstGeom prst="rect">
            <a:avLst/>
          </a:prstGeom>
        </p:spPr>
        <p:txBody>
          <a:bodyPr lIns="0" tIns="0" rIns="0" bIns="0" rtlCol="0" anchor="t"/>
          <a:lstStyle/>
          <a:p>
            <a:r>
              <a:rPr lang="en-US" sz="36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Parking</a:t>
            </a:r>
          </a:p>
        </p:txBody>
      </p:sp>
      <p:sp>
        <p:nvSpPr>
          <p:cNvPr id="31" name="TextBox 30">
            <a:extLst>
              <a:ext uri="{FF2B5EF4-FFF2-40B4-BE49-F238E27FC236}">
                <a16:creationId xmlns:a16="http://schemas.microsoft.com/office/drawing/2014/main" id="{9C3A7559-F896-FDD2-F955-B0B9CE49286B}"/>
              </a:ext>
            </a:extLst>
          </p:cNvPr>
          <p:cNvSpPr txBox="1"/>
          <p:nvPr/>
        </p:nvSpPr>
        <p:spPr>
          <a:xfrm>
            <a:off x="3774032" y="3442820"/>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N/A</a:t>
            </a:r>
          </a:p>
        </p:txBody>
      </p:sp>
      <p:sp>
        <p:nvSpPr>
          <p:cNvPr id="33" name="TextBox 32">
            <a:extLst>
              <a:ext uri="{FF2B5EF4-FFF2-40B4-BE49-F238E27FC236}">
                <a16:creationId xmlns:a16="http://schemas.microsoft.com/office/drawing/2014/main" id="{DC671924-F76C-CD82-E29E-87DEA1627050}"/>
              </a:ext>
            </a:extLst>
          </p:cNvPr>
          <p:cNvSpPr txBox="1"/>
          <p:nvPr/>
        </p:nvSpPr>
        <p:spPr>
          <a:xfrm>
            <a:off x="8968253" y="3442820"/>
            <a:ext cx="1929944"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N/A</a:t>
            </a:r>
          </a:p>
        </p:txBody>
      </p:sp>
      <p:sp>
        <p:nvSpPr>
          <p:cNvPr id="35" name="TextBox 34">
            <a:extLst>
              <a:ext uri="{FF2B5EF4-FFF2-40B4-BE49-F238E27FC236}">
                <a16:creationId xmlns:a16="http://schemas.microsoft.com/office/drawing/2014/main" id="{DB66989C-2E7C-951C-60D8-3CC5E8B677F8}"/>
              </a:ext>
            </a:extLst>
          </p:cNvPr>
          <p:cNvSpPr txBox="1"/>
          <p:nvPr/>
        </p:nvSpPr>
        <p:spPr>
          <a:xfrm>
            <a:off x="6070318" y="3442820"/>
            <a:ext cx="2621788"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Union Station</a:t>
            </a:r>
          </a:p>
        </p:txBody>
      </p:sp>
      <p:sp>
        <p:nvSpPr>
          <p:cNvPr id="39" name="TextBox 38">
            <a:extLst>
              <a:ext uri="{FF2B5EF4-FFF2-40B4-BE49-F238E27FC236}">
                <a16:creationId xmlns:a16="http://schemas.microsoft.com/office/drawing/2014/main" id="{8A8B980E-1231-1AAD-A447-C00082FE46B5}"/>
              </a:ext>
            </a:extLst>
          </p:cNvPr>
          <p:cNvSpPr txBox="1"/>
          <p:nvPr/>
        </p:nvSpPr>
        <p:spPr>
          <a:xfrm>
            <a:off x="651872" y="4335531"/>
            <a:ext cx="2552741" cy="742803"/>
          </a:xfrm>
          <a:prstGeom prst="rect">
            <a:avLst/>
          </a:prstGeom>
        </p:spPr>
        <p:txBody>
          <a:bodyPr lIns="0" tIns="0" rIns="0" bIns="0" rtlCol="0" anchor="t"/>
          <a:lstStyle/>
          <a:p>
            <a:r>
              <a:rPr lang="en-US" sz="36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Destination</a:t>
            </a:r>
          </a:p>
        </p:txBody>
      </p:sp>
      <p:sp>
        <p:nvSpPr>
          <p:cNvPr id="41" name="TextBox 40">
            <a:extLst>
              <a:ext uri="{FF2B5EF4-FFF2-40B4-BE49-F238E27FC236}">
                <a16:creationId xmlns:a16="http://schemas.microsoft.com/office/drawing/2014/main" id="{42568063-6EBB-5BA6-EBAA-C00638659DF0}"/>
              </a:ext>
            </a:extLst>
          </p:cNvPr>
          <p:cNvSpPr txBox="1"/>
          <p:nvPr/>
        </p:nvSpPr>
        <p:spPr>
          <a:xfrm>
            <a:off x="3398112" y="4478153"/>
            <a:ext cx="2675029"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Constitution Ave.</a:t>
            </a:r>
          </a:p>
        </p:txBody>
      </p:sp>
      <p:sp>
        <p:nvSpPr>
          <p:cNvPr id="43" name="TextBox 42">
            <a:extLst>
              <a:ext uri="{FF2B5EF4-FFF2-40B4-BE49-F238E27FC236}">
                <a16:creationId xmlns:a16="http://schemas.microsoft.com/office/drawing/2014/main" id="{56876962-48FD-1289-1AD6-0BD5373244D8}"/>
              </a:ext>
            </a:extLst>
          </p:cNvPr>
          <p:cNvSpPr txBox="1"/>
          <p:nvPr/>
        </p:nvSpPr>
        <p:spPr>
          <a:xfrm>
            <a:off x="8538993" y="4478153"/>
            <a:ext cx="2789381"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Union Station</a:t>
            </a:r>
          </a:p>
        </p:txBody>
      </p:sp>
      <p:sp>
        <p:nvSpPr>
          <p:cNvPr id="45" name="TextBox 44">
            <a:extLst>
              <a:ext uri="{FF2B5EF4-FFF2-40B4-BE49-F238E27FC236}">
                <a16:creationId xmlns:a16="http://schemas.microsoft.com/office/drawing/2014/main" id="{6DFC325A-4061-D1A0-6AAC-B065E6E50FB0}"/>
              </a:ext>
            </a:extLst>
          </p:cNvPr>
          <p:cNvSpPr txBox="1"/>
          <p:nvPr/>
        </p:nvSpPr>
        <p:spPr>
          <a:xfrm>
            <a:off x="6072858" y="4478153"/>
            <a:ext cx="2621788" cy="742803"/>
          </a:xfrm>
          <a:prstGeom prst="rect">
            <a:avLst/>
          </a:prstGeom>
        </p:spPr>
        <p:txBody>
          <a:bodyPr lIns="0" tIns="0" rIns="0" bIns="0" rtlCol="0" anchor="t"/>
          <a:lstStyle/>
          <a:p>
            <a:pPr algn="ct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Union Station</a:t>
            </a:r>
          </a:p>
        </p:txBody>
      </p:sp>
    </p:spTree>
    <p:extLst>
      <p:ext uri="{BB962C8B-B14F-4D97-AF65-F5344CB8AC3E}">
        <p14:creationId xmlns:p14="http://schemas.microsoft.com/office/powerpoint/2010/main" val="27806353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F772E-AFC8-9A9D-FFCE-F228AFDCA443}"/>
            </a:ext>
          </a:extLst>
        </p:cNvPr>
        <p:cNvGrpSpPr/>
        <p:nvPr/>
      </p:nvGrpSpPr>
      <p:grpSpPr>
        <a:xfrm>
          <a:off x="0" y="0"/>
          <a:ext cx="0" cy="0"/>
          <a:chOff x="0" y="0"/>
          <a:chExt cx="0" cy="0"/>
        </a:xfrm>
      </p:grpSpPr>
      <p:sp>
        <p:nvSpPr>
          <p:cNvPr id="5" name="TextBox 18">
            <a:extLst>
              <a:ext uri="{FF2B5EF4-FFF2-40B4-BE49-F238E27FC236}">
                <a16:creationId xmlns:a16="http://schemas.microsoft.com/office/drawing/2014/main" id="{3CFF1A90-04A4-6945-5820-EE0D7BAEBE8E}"/>
              </a:ext>
            </a:extLst>
          </p:cNvPr>
          <p:cNvSpPr txBox="1"/>
          <p:nvPr/>
        </p:nvSpPr>
        <p:spPr>
          <a:xfrm>
            <a:off x="-76190" y="626952"/>
            <a:ext cx="6476990" cy="1382301"/>
          </a:xfrm>
          <a:prstGeom prst="rect">
            <a:avLst/>
          </a:prstGeom>
        </p:spPr>
        <p:txBody>
          <a:bodyPr lIns="0" tIns="0" rIns="0" bIns="0" rtlCol="0" anchor="t"/>
          <a:lstStyle/>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When should </a:t>
            </a:r>
          </a:p>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you </a:t>
            </a:r>
            <a:r>
              <a:rPr kumimoji="0" lang="en-US" sz="4400" b="1" i="0"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leave?</a:t>
            </a:r>
          </a:p>
        </p:txBody>
      </p:sp>
      <p:sp>
        <p:nvSpPr>
          <p:cNvPr id="7" name="Rectangle: Rounded Corners 6">
            <a:extLst>
              <a:ext uri="{FF2B5EF4-FFF2-40B4-BE49-F238E27FC236}">
                <a16:creationId xmlns:a16="http://schemas.microsoft.com/office/drawing/2014/main" id="{F12EDB87-651B-DDB7-D8D1-E46942740647}"/>
              </a:ext>
            </a:extLst>
          </p:cNvPr>
          <p:cNvSpPr/>
          <p:nvPr/>
        </p:nvSpPr>
        <p:spPr>
          <a:xfrm>
            <a:off x="996911" y="2155110"/>
            <a:ext cx="4330788" cy="3097610"/>
          </a:xfrm>
          <a:prstGeom prst="roundRect">
            <a:avLst/>
          </a:prstGeom>
          <a:solidFill>
            <a:srgbClr val="383F7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solidFill>
                  <a:schemeClr val="bg1"/>
                </a:solidFill>
                <a:latin typeface="Cambria"/>
                <a:ea typeface="Cambria"/>
                <a:cs typeface="Calibri"/>
              </a:rPr>
              <a:t>Uber/Lyft: 7:30 AM</a:t>
            </a:r>
          </a:p>
          <a:p>
            <a:pPr algn="ctr"/>
            <a:r>
              <a:rPr lang="en-US" sz="3200" b="1">
                <a:solidFill>
                  <a:schemeClr val="bg1"/>
                </a:solidFill>
                <a:latin typeface="Cambria"/>
                <a:ea typeface="Cambria"/>
                <a:cs typeface="Calibri"/>
              </a:rPr>
              <a:t>Driving: 7:15 AM</a:t>
            </a:r>
          </a:p>
          <a:p>
            <a:pPr algn="ctr"/>
            <a:r>
              <a:rPr lang="en-US" sz="3200" b="1">
                <a:solidFill>
                  <a:schemeClr val="bg1"/>
                </a:solidFill>
                <a:latin typeface="Cambria"/>
                <a:ea typeface="Cambria"/>
                <a:cs typeface="Calibri"/>
              </a:rPr>
              <a:t>Metro: 7:15 AM</a:t>
            </a:r>
          </a:p>
        </p:txBody>
      </p:sp>
      <p:sp>
        <p:nvSpPr>
          <p:cNvPr id="30" name="TextBox 18">
            <a:extLst>
              <a:ext uri="{FF2B5EF4-FFF2-40B4-BE49-F238E27FC236}">
                <a16:creationId xmlns:a16="http://schemas.microsoft.com/office/drawing/2014/main" id="{82A2BCA8-FD5D-BBE4-619C-5801FE9A4BFB}"/>
              </a:ext>
            </a:extLst>
          </p:cNvPr>
          <p:cNvSpPr txBox="1"/>
          <p:nvPr/>
        </p:nvSpPr>
        <p:spPr>
          <a:xfrm>
            <a:off x="5874648" y="626953"/>
            <a:ext cx="6476990" cy="1382302"/>
          </a:xfrm>
          <a:prstGeom prst="rect">
            <a:avLst/>
          </a:prstGeom>
        </p:spPr>
        <p:txBody>
          <a:bodyPr lIns="0" tIns="0" rIns="0" bIns="0" rtlCol="0" anchor="t"/>
          <a:lstStyle/>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When should </a:t>
            </a:r>
          </a:p>
          <a:p>
            <a:pPr marL="0" marR="0" lvl="0" indent="0" algn="ctr" defTabSz="914400" rtl="0" eaLnBrk="1" fontAlgn="auto" latinLnBrk="0" hangingPunct="1">
              <a:lnSpc>
                <a:spcPts val="4799"/>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you </a:t>
            </a:r>
            <a:r>
              <a:rPr kumimoji="0" lang="en-US" sz="4400" b="1" i="0"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arrive?</a:t>
            </a:r>
          </a:p>
        </p:txBody>
      </p:sp>
      <p:sp>
        <p:nvSpPr>
          <p:cNvPr id="34" name="Rectangle: Rounded Corners 33">
            <a:extLst>
              <a:ext uri="{FF2B5EF4-FFF2-40B4-BE49-F238E27FC236}">
                <a16:creationId xmlns:a16="http://schemas.microsoft.com/office/drawing/2014/main" id="{4DFF31C7-2786-0C85-10A3-1FA274990B35}"/>
              </a:ext>
            </a:extLst>
          </p:cNvPr>
          <p:cNvSpPr/>
          <p:nvPr/>
        </p:nvSpPr>
        <p:spPr>
          <a:xfrm>
            <a:off x="6947749" y="2155110"/>
            <a:ext cx="4330788" cy="3097610"/>
          </a:xfrm>
          <a:prstGeom prst="roundRect">
            <a:avLst/>
          </a:prstGeom>
          <a:solidFill>
            <a:srgbClr val="383F7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solidFill>
                  <a:schemeClr val="bg1"/>
                </a:solidFill>
                <a:latin typeface="Cambria"/>
                <a:ea typeface="Cambria"/>
                <a:cs typeface="Calibri"/>
              </a:rPr>
              <a:t>Uber/Lyft: 7:45 AM</a:t>
            </a:r>
          </a:p>
          <a:p>
            <a:pPr algn="ctr"/>
            <a:r>
              <a:rPr lang="en-US" sz="3200" b="1">
                <a:solidFill>
                  <a:schemeClr val="bg1"/>
                </a:solidFill>
                <a:latin typeface="Cambria"/>
                <a:ea typeface="Cambria"/>
                <a:cs typeface="Calibri"/>
              </a:rPr>
              <a:t>Driving: 7:45 AM</a:t>
            </a:r>
          </a:p>
          <a:p>
            <a:pPr algn="ctr"/>
            <a:r>
              <a:rPr lang="en-US" sz="3200" b="1">
                <a:solidFill>
                  <a:schemeClr val="bg1"/>
                </a:solidFill>
                <a:latin typeface="Cambria"/>
                <a:ea typeface="Cambria"/>
                <a:cs typeface="Calibri"/>
              </a:rPr>
              <a:t>Metro: 7:45 AM</a:t>
            </a:r>
          </a:p>
        </p:txBody>
      </p:sp>
      <p:grpSp>
        <p:nvGrpSpPr>
          <p:cNvPr id="36" name="Group 45">
            <a:extLst>
              <a:ext uri="{FF2B5EF4-FFF2-40B4-BE49-F238E27FC236}">
                <a16:creationId xmlns:a16="http://schemas.microsoft.com/office/drawing/2014/main" id="{0C71B75B-688B-EEF9-E170-0FFD3C372BB5}"/>
              </a:ext>
            </a:extLst>
          </p:cNvPr>
          <p:cNvGrpSpPr/>
          <p:nvPr/>
        </p:nvGrpSpPr>
        <p:grpSpPr>
          <a:xfrm>
            <a:off x="419582" y="5623557"/>
            <a:ext cx="11154047" cy="685800"/>
            <a:chOff x="0" y="0"/>
            <a:chExt cx="22308095" cy="1371600"/>
          </a:xfrm>
        </p:grpSpPr>
        <p:sp>
          <p:nvSpPr>
            <p:cNvPr id="37" name="Freeform 46">
              <a:extLst>
                <a:ext uri="{FF2B5EF4-FFF2-40B4-BE49-F238E27FC236}">
                  <a16:creationId xmlns:a16="http://schemas.microsoft.com/office/drawing/2014/main" id="{C027C992-0AA0-50EC-7422-DDF34F5EAF3E}"/>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grpSp>
        <p:nvGrpSpPr>
          <p:cNvPr id="38" name="Group 47">
            <a:extLst>
              <a:ext uri="{FF2B5EF4-FFF2-40B4-BE49-F238E27FC236}">
                <a16:creationId xmlns:a16="http://schemas.microsoft.com/office/drawing/2014/main" id="{69C100D0-F517-0650-2C6F-6588711DD0BF}"/>
              </a:ext>
            </a:extLst>
          </p:cNvPr>
          <p:cNvGrpSpPr/>
          <p:nvPr/>
        </p:nvGrpSpPr>
        <p:grpSpPr>
          <a:xfrm>
            <a:off x="587929" y="5818715"/>
            <a:ext cx="10817352" cy="295483"/>
            <a:chOff x="0" y="0"/>
            <a:chExt cx="20665440" cy="861061"/>
          </a:xfrm>
        </p:grpSpPr>
        <p:sp>
          <p:nvSpPr>
            <p:cNvPr id="40" name="Freeform 48">
              <a:extLst>
                <a:ext uri="{FF2B5EF4-FFF2-40B4-BE49-F238E27FC236}">
                  <a16:creationId xmlns:a16="http://schemas.microsoft.com/office/drawing/2014/main" id="{AC63BB08-4595-FE02-5C45-A883BA4D2AC5}"/>
                </a:ext>
              </a:extLst>
            </p:cNvPr>
            <p:cNvSpPr/>
            <p:nvPr/>
          </p:nvSpPr>
          <p:spPr>
            <a:xfrm>
              <a:off x="0" y="0"/>
              <a:ext cx="20665439" cy="823509"/>
            </a:xfrm>
            <a:custGeom>
              <a:avLst/>
              <a:gdLst/>
              <a:ahLst/>
              <a:cxnLst/>
              <a:rect l="l" t="t" r="r" b="b"/>
              <a:pathLst>
                <a:path w="20665439" h="823509">
                  <a:moveTo>
                    <a:pt x="0" y="0"/>
                  </a:moveTo>
                  <a:lnTo>
                    <a:pt x="20665439" y="0"/>
                  </a:lnTo>
                  <a:lnTo>
                    <a:pt x="20665439" y="823509"/>
                  </a:lnTo>
                  <a:lnTo>
                    <a:pt x="0" y="823509"/>
                  </a:lnTo>
                  <a:close/>
                </a:path>
              </a:pathLst>
            </a:custGeom>
            <a:blipFill>
              <a:blip r:embed="rId3">
                <a:alphaModFix amt="0"/>
              </a:blip>
              <a:stretch>
                <a:fillRect t="-346060" b="-531869"/>
              </a:stretch>
            </a:blipFill>
          </p:spPr>
          <p:txBody>
            <a:bodyPr/>
            <a:lstStyle/>
            <a:p>
              <a:endParaRPr lang="en-US" sz="1200"/>
            </a:p>
          </p:txBody>
        </p:sp>
        <p:sp>
          <p:nvSpPr>
            <p:cNvPr id="42" name="TextBox 49">
              <a:extLst>
                <a:ext uri="{FF2B5EF4-FFF2-40B4-BE49-F238E27FC236}">
                  <a16:creationId xmlns:a16="http://schemas.microsoft.com/office/drawing/2014/main" id="{FDC3CDC8-EB43-1DF2-A901-B37EF4741B03}"/>
                </a:ext>
              </a:extLst>
            </p:cNvPr>
            <p:cNvSpPr txBox="1"/>
            <p:nvPr/>
          </p:nvSpPr>
          <p:spPr>
            <a:xfrm>
              <a:off x="0" y="47078"/>
              <a:ext cx="20665440" cy="813983"/>
            </a:xfrm>
            <a:prstGeom prst="rect">
              <a:avLst/>
            </a:prstGeom>
          </p:spPr>
          <p:txBody>
            <a:bodyPr lIns="0" tIns="0" rIns="0" bIns="0" rtlCol="0" anchor="t"/>
            <a:lstStyle/>
            <a:p>
              <a:pPr>
                <a:lnSpc>
                  <a:spcPts val="1919"/>
                </a:lnSpc>
              </a:pPr>
              <a:r>
                <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rPr>
                <a:t>6:50 AM: Meet in the front lobby to walk to the metro or drive together; staff available to help</a:t>
              </a:r>
            </a:p>
          </p:txBody>
        </p:sp>
      </p:grpSp>
    </p:spTree>
    <p:extLst>
      <p:ext uri="{BB962C8B-B14F-4D97-AF65-F5344CB8AC3E}">
        <p14:creationId xmlns:p14="http://schemas.microsoft.com/office/powerpoint/2010/main" val="2839521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3ECE6-9B09-170A-DC3F-68FB37833991}"/>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B691651E-338B-806C-727B-D2D91DE186AB}"/>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004EF590-119F-4157-D4FF-1B91FF8BB15F}"/>
              </a:ext>
            </a:extLst>
          </p:cNvPr>
          <p:cNvSpPr txBox="1"/>
          <p:nvPr/>
        </p:nvSpPr>
        <p:spPr>
          <a:xfrm>
            <a:off x="450036"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The Cost of a Round Trip</a:t>
            </a:r>
          </a:p>
        </p:txBody>
      </p:sp>
      <p:grpSp>
        <p:nvGrpSpPr>
          <p:cNvPr id="2" name="Group 14">
            <a:extLst>
              <a:ext uri="{FF2B5EF4-FFF2-40B4-BE49-F238E27FC236}">
                <a16:creationId xmlns:a16="http://schemas.microsoft.com/office/drawing/2014/main" id="{A612EA02-0D5B-B82A-2C70-612841DC1BAF}"/>
              </a:ext>
            </a:extLst>
          </p:cNvPr>
          <p:cNvGrpSpPr/>
          <p:nvPr/>
        </p:nvGrpSpPr>
        <p:grpSpPr>
          <a:xfrm>
            <a:off x="424095" y="1380620"/>
            <a:ext cx="11145850" cy="2592477"/>
            <a:chOff x="0" y="0"/>
            <a:chExt cx="10638205" cy="8213276"/>
          </a:xfrm>
        </p:grpSpPr>
        <p:sp>
          <p:nvSpPr>
            <p:cNvPr id="4" name="Freeform 15">
              <a:extLst>
                <a:ext uri="{FF2B5EF4-FFF2-40B4-BE49-F238E27FC236}">
                  <a16:creationId xmlns:a16="http://schemas.microsoft.com/office/drawing/2014/main" id="{1E475B9C-2AC6-CA0C-099B-21DD60E1C911}"/>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6" name="TextBox 5">
            <a:extLst>
              <a:ext uri="{FF2B5EF4-FFF2-40B4-BE49-F238E27FC236}">
                <a16:creationId xmlns:a16="http://schemas.microsoft.com/office/drawing/2014/main" id="{7455430D-4803-E800-E14C-F7545B0B4D23}"/>
              </a:ext>
            </a:extLst>
          </p:cNvPr>
          <p:cNvSpPr txBox="1"/>
          <p:nvPr/>
        </p:nvSpPr>
        <p:spPr>
          <a:xfrm>
            <a:off x="3297654" y="1721372"/>
            <a:ext cx="2834184"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Uber/Lyft</a:t>
            </a:r>
          </a:p>
        </p:txBody>
      </p:sp>
      <p:sp>
        <p:nvSpPr>
          <p:cNvPr id="9" name="TextBox 8">
            <a:extLst>
              <a:ext uri="{FF2B5EF4-FFF2-40B4-BE49-F238E27FC236}">
                <a16:creationId xmlns:a16="http://schemas.microsoft.com/office/drawing/2014/main" id="{1BC9B583-99FE-7293-E382-54AA6350FDC7}"/>
              </a:ext>
            </a:extLst>
          </p:cNvPr>
          <p:cNvSpPr txBox="1"/>
          <p:nvPr/>
        </p:nvSpPr>
        <p:spPr>
          <a:xfrm>
            <a:off x="9276735" y="1721372"/>
            <a:ext cx="1263220"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Metro</a:t>
            </a:r>
          </a:p>
        </p:txBody>
      </p:sp>
      <p:sp>
        <p:nvSpPr>
          <p:cNvPr id="11" name="TextBox 10">
            <a:extLst>
              <a:ext uri="{FF2B5EF4-FFF2-40B4-BE49-F238E27FC236}">
                <a16:creationId xmlns:a16="http://schemas.microsoft.com/office/drawing/2014/main" id="{0045EBEE-AA8A-1034-C6D0-82C1F4A3932B}"/>
              </a:ext>
            </a:extLst>
          </p:cNvPr>
          <p:cNvSpPr txBox="1"/>
          <p:nvPr/>
        </p:nvSpPr>
        <p:spPr>
          <a:xfrm>
            <a:off x="6615020" y="1721372"/>
            <a:ext cx="1487526"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Driving</a:t>
            </a:r>
          </a:p>
        </p:txBody>
      </p:sp>
      <p:grpSp>
        <p:nvGrpSpPr>
          <p:cNvPr id="12" name="Group 45">
            <a:extLst>
              <a:ext uri="{FF2B5EF4-FFF2-40B4-BE49-F238E27FC236}">
                <a16:creationId xmlns:a16="http://schemas.microsoft.com/office/drawing/2014/main" id="{EC8E6B85-7073-4FC2-84E7-2D8542C9F972}"/>
              </a:ext>
            </a:extLst>
          </p:cNvPr>
          <p:cNvGrpSpPr/>
          <p:nvPr/>
        </p:nvGrpSpPr>
        <p:grpSpPr>
          <a:xfrm>
            <a:off x="424095" y="4462346"/>
            <a:ext cx="11154047" cy="1812241"/>
            <a:chOff x="0" y="0"/>
            <a:chExt cx="22308095" cy="1371600"/>
          </a:xfrm>
        </p:grpSpPr>
        <p:sp>
          <p:nvSpPr>
            <p:cNvPr id="13" name="Freeform 46">
              <a:extLst>
                <a:ext uri="{FF2B5EF4-FFF2-40B4-BE49-F238E27FC236}">
                  <a16:creationId xmlns:a16="http://schemas.microsoft.com/office/drawing/2014/main" id="{6B67A0F5-97E5-9C18-1EF7-3A8953467841}"/>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15" name="Freeform 48">
            <a:extLst>
              <a:ext uri="{FF2B5EF4-FFF2-40B4-BE49-F238E27FC236}">
                <a16:creationId xmlns:a16="http://schemas.microsoft.com/office/drawing/2014/main" id="{29AAD3ED-C4BA-A66E-DACC-7E527A6D0EA5}"/>
              </a:ext>
            </a:extLst>
          </p:cNvPr>
          <p:cNvSpPr/>
          <p:nvPr/>
        </p:nvSpPr>
        <p:spPr>
          <a:xfrm>
            <a:off x="760222" y="5812787"/>
            <a:ext cx="10332720" cy="411754"/>
          </a:xfrm>
          <a:custGeom>
            <a:avLst/>
            <a:gdLst/>
            <a:ahLst/>
            <a:cxnLst/>
            <a:rect l="l" t="t" r="r" b="b"/>
            <a:pathLst>
              <a:path w="20665439" h="823509">
                <a:moveTo>
                  <a:pt x="0" y="0"/>
                </a:moveTo>
                <a:lnTo>
                  <a:pt x="20665439" y="0"/>
                </a:lnTo>
                <a:lnTo>
                  <a:pt x="20665439" y="823509"/>
                </a:lnTo>
                <a:lnTo>
                  <a:pt x="0" y="823509"/>
                </a:lnTo>
                <a:close/>
              </a:path>
            </a:pathLst>
          </a:custGeom>
          <a:blipFill>
            <a:blip r:embed="rId3">
              <a:alphaModFix amt="0"/>
            </a:blip>
            <a:stretch>
              <a:fillRect t="-346060" b="-53186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3CAAA80E-66AE-A529-99C1-1393D4C77329}"/>
              </a:ext>
            </a:extLst>
          </p:cNvPr>
          <p:cNvSpPr txBox="1"/>
          <p:nvPr/>
        </p:nvSpPr>
        <p:spPr>
          <a:xfrm>
            <a:off x="624628" y="2655184"/>
            <a:ext cx="2670039" cy="742803"/>
          </a:xfrm>
          <a:prstGeom prst="rect">
            <a:avLst/>
          </a:prstGeom>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Approx. Cost</a:t>
            </a:r>
          </a:p>
        </p:txBody>
      </p:sp>
      <p:sp>
        <p:nvSpPr>
          <p:cNvPr id="23" name="TextBox 22">
            <a:extLst>
              <a:ext uri="{FF2B5EF4-FFF2-40B4-BE49-F238E27FC236}">
                <a16:creationId xmlns:a16="http://schemas.microsoft.com/office/drawing/2014/main" id="{D756FD9F-73C2-902D-F3EB-D6D3472DE03D}"/>
              </a:ext>
            </a:extLst>
          </p:cNvPr>
          <p:cNvSpPr txBox="1"/>
          <p:nvPr/>
        </p:nvSpPr>
        <p:spPr>
          <a:xfrm>
            <a:off x="4044019" y="2621977"/>
            <a:ext cx="1320461" cy="570695"/>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$22.00</a:t>
            </a:r>
          </a:p>
        </p:txBody>
      </p:sp>
      <p:sp>
        <p:nvSpPr>
          <p:cNvPr id="25" name="TextBox 24">
            <a:extLst>
              <a:ext uri="{FF2B5EF4-FFF2-40B4-BE49-F238E27FC236}">
                <a16:creationId xmlns:a16="http://schemas.microsoft.com/office/drawing/2014/main" id="{B9B372CF-6F28-A4DB-031C-13AF720076DC}"/>
              </a:ext>
            </a:extLst>
          </p:cNvPr>
          <p:cNvSpPr txBox="1"/>
          <p:nvPr/>
        </p:nvSpPr>
        <p:spPr>
          <a:xfrm>
            <a:off x="8801582" y="2621977"/>
            <a:ext cx="2521359" cy="742803"/>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$5.00 – $7.00</a:t>
            </a:r>
          </a:p>
        </p:txBody>
      </p:sp>
      <p:sp>
        <p:nvSpPr>
          <p:cNvPr id="27" name="TextBox 26">
            <a:extLst>
              <a:ext uri="{FF2B5EF4-FFF2-40B4-BE49-F238E27FC236}">
                <a16:creationId xmlns:a16="http://schemas.microsoft.com/office/drawing/2014/main" id="{74EF322B-0D89-3CCC-E9A5-F8B3A89144F5}"/>
              </a:ext>
            </a:extLst>
          </p:cNvPr>
          <p:cNvSpPr txBox="1"/>
          <p:nvPr/>
        </p:nvSpPr>
        <p:spPr>
          <a:xfrm>
            <a:off x="5926582" y="2621977"/>
            <a:ext cx="2670039" cy="1033576"/>
          </a:xfrm>
          <a:prstGeom prst="rect">
            <a:avLst/>
          </a:prstGeom>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$25.00 parking + gas</a:t>
            </a:r>
          </a:p>
        </p:txBody>
      </p:sp>
      <p:sp>
        <p:nvSpPr>
          <p:cNvPr id="29" name="TextBox 28">
            <a:extLst>
              <a:ext uri="{FF2B5EF4-FFF2-40B4-BE49-F238E27FC236}">
                <a16:creationId xmlns:a16="http://schemas.microsoft.com/office/drawing/2014/main" id="{4DF0BEE6-6896-1110-7CD4-471C2E0C7F87}"/>
              </a:ext>
            </a:extLst>
          </p:cNvPr>
          <p:cNvSpPr txBox="1"/>
          <p:nvPr/>
        </p:nvSpPr>
        <p:spPr>
          <a:xfrm>
            <a:off x="656385" y="4620148"/>
            <a:ext cx="7018928" cy="641772"/>
          </a:xfrm>
          <a:prstGeom prst="rect">
            <a:avLst/>
          </a:prstGeom>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Union Station Parking  Address:</a:t>
            </a:r>
          </a:p>
        </p:txBody>
      </p:sp>
      <p:sp>
        <p:nvSpPr>
          <p:cNvPr id="35" name="TextBox 34">
            <a:extLst>
              <a:ext uri="{FF2B5EF4-FFF2-40B4-BE49-F238E27FC236}">
                <a16:creationId xmlns:a16="http://schemas.microsoft.com/office/drawing/2014/main" id="{CFEA7EAB-4633-529B-121B-27773335AC6A}"/>
              </a:ext>
            </a:extLst>
          </p:cNvPr>
          <p:cNvSpPr txBox="1"/>
          <p:nvPr/>
        </p:nvSpPr>
        <p:spPr>
          <a:xfrm>
            <a:off x="703914" y="5368466"/>
            <a:ext cx="10793198" cy="41687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chemeClr val="bg1"/>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30 Massachusetts Ave, NE, Washington, D.C. 20002</a:t>
            </a:r>
          </a:p>
        </p:txBody>
      </p:sp>
    </p:spTree>
    <p:extLst>
      <p:ext uri="{BB962C8B-B14F-4D97-AF65-F5344CB8AC3E}">
        <p14:creationId xmlns:p14="http://schemas.microsoft.com/office/powerpoint/2010/main" val="1860806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81E1A-49FC-0046-0A9C-D6452DBEABB8}"/>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EF153166-F4C8-F77B-73A3-CA30E617681D}"/>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2A2A64E9-136F-53F2-217F-CEA8CCFE6F46}"/>
              </a:ext>
            </a:extLst>
          </p:cNvPr>
          <p:cNvSpPr txBox="1"/>
          <p:nvPr/>
        </p:nvSpPr>
        <p:spPr>
          <a:xfrm>
            <a:off x="419582" y="351934"/>
            <a:ext cx="10908792" cy="1033576"/>
          </a:xfrm>
          <a:prstGeom prst="rect">
            <a:avLst/>
          </a:prstGeom>
        </p:spPr>
        <p:txBody>
          <a:bodyPr lIns="0" tIns="0" rIns="0" bIns="0" rtlCol="0" anchor="t"/>
          <a:lstStyle/>
          <a:p>
            <a:pPr>
              <a:lnSpc>
                <a:spcPts val="4799"/>
              </a:lnSpc>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h</a:t>
            </a: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ow to buy a pass</a:t>
            </a:r>
          </a:p>
          <a:p>
            <a:pPr marL="0" marR="0" lvl="0" indent="0" algn="l" defTabSz="914400" rtl="0" eaLnBrk="1" fontAlgn="auto" latinLnBrk="0" hangingPunct="1">
              <a:lnSpc>
                <a:spcPts val="4799"/>
              </a:lnSpc>
              <a:spcBef>
                <a:spcPts val="0"/>
              </a:spcBef>
              <a:spcAft>
                <a:spcPts val="0"/>
              </a:spcAft>
              <a:buClrTx/>
              <a:buSzTx/>
              <a:buFontTx/>
              <a:buNone/>
              <a:tabLst/>
              <a:defRPr/>
            </a:pPr>
            <a:endPar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grpSp>
        <p:nvGrpSpPr>
          <p:cNvPr id="2" name="Group 14">
            <a:extLst>
              <a:ext uri="{FF2B5EF4-FFF2-40B4-BE49-F238E27FC236}">
                <a16:creationId xmlns:a16="http://schemas.microsoft.com/office/drawing/2014/main" id="{039A16CB-A541-5F6B-2B78-BEF96D9E5366}"/>
              </a:ext>
            </a:extLst>
          </p:cNvPr>
          <p:cNvGrpSpPr/>
          <p:nvPr/>
        </p:nvGrpSpPr>
        <p:grpSpPr>
          <a:xfrm>
            <a:off x="419582" y="1244559"/>
            <a:ext cx="11544376" cy="4404400"/>
            <a:chOff x="0" y="0"/>
            <a:chExt cx="10638205" cy="8213276"/>
          </a:xfrm>
        </p:grpSpPr>
        <p:sp>
          <p:nvSpPr>
            <p:cNvPr id="4" name="Freeform 15">
              <a:extLst>
                <a:ext uri="{FF2B5EF4-FFF2-40B4-BE49-F238E27FC236}">
                  <a16:creationId xmlns:a16="http://schemas.microsoft.com/office/drawing/2014/main" id="{4AA53BED-BFEB-C07F-0D73-175323ACB641}"/>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22" name="TextBox 21">
            <a:extLst>
              <a:ext uri="{FF2B5EF4-FFF2-40B4-BE49-F238E27FC236}">
                <a16:creationId xmlns:a16="http://schemas.microsoft.com/office/drawing/2014/main" id="{AC6D98DD-D753-D76D-107C-60A90635EC3C}"/>
              </a:ext>
            </a:extLst>
          </p:cNvPr>
          <p:cNvSpPr txBox="1"/>
          <p:nvPr/>
        </p:nvSpPr>
        <p:spPr>
          <a:xfrm>
            <a:off x="567344" y="1497969"/>
            <a:ext cx="4351274" cy="742803"/>
          </a:xfrm>
          <a:prstGeom prst="rect">
            <a:avLst/>
          </a:prstGeom>
        </p:spPr>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26" name="TextBox 25">
            <a:extLst>
              <a:ext uri="{FF2B5EF4-FFF2-40B4-BE49-F238E27FC236}">
                <a16:creationId xmlns:a16="http://schemas.microsoft.com/office/drawing/2014/main" id="{4126405F-0EA2-1FF0-521A-BE2CC7F8F523}"/>
              </a:ext>
            </a:extLst>
          </p:cNvPr>
          <p:cNvSpPr txBox="1"/>
          <p:nvPr/>
        </p:nvSpPr>
        <p:spPr>
          <a:xfrm>
            <a:off x="555202" y="1403825"/>
            <a:ext cx="2834184" cy="52514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Online: </a:t>
            </a:r>
          </a:p>
        </p:txBody>
      </p:sp>
      <p:sp>
        <p:nvSpPr>
          <p:cNvPr id="31" name="TextBox 30">
            <a:extLst>
              <a:ext uri="{FF2B5EF4-FFF2-40B4-BE49-F238E27FC236}">
                <a16:creationId xmlns:a16="http://schemas.microsoft.com/office/drawing/2014/main" id="{99EDDD39-5734-5106-3673-00C3F4FE407F}"/>
              </a:ext>
            </a:extLst>
          </p:cNvPr>
          <p:cNvSpPr txBox="1"/>
          <p:nvPr/>
        </p:nvSpPr>
        <p:spPr>
          <a:xfrm>
            <a:off x="555202" y="1928969"/>
            <a:ext cx="11319856" cy="1948390"/>
          </a:xfrm>
          <a:prstGeom prst="rect">
            <a:avLst/>
          </a:prstGeom>
        </p:spPr>
        <p:txBody>
          <a:bodyPr lIns="0" tIns="0" rIns="0" bIns="0" rtlCol="0" anchor="t"/>
          <a:lstStyle/>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Apple Wallet: </a:t>
            </a:r>
            <a:r>
              <a:rPr kumimoji="0" lang="en-US" sz="2400" b="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Buy and load passes using the </a:t>
            </a:r>
            <a:r>
              <a:rPr kumimoji="0" lang="en-US" sz="2400" b="1"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hlinkClick r:id="rId3">
                  <a:extLst>
                    <a:ext uri="{A12FA001-AC4F-418D-AE19-62706E023703}">
                      <ahyp:hlinkClr xmlns:ahyp="http://schemas.microsoft.com/office/drawing/2018/hyperlinkcolor" val="tx"/>
                    </a:ext>
                  </a:extLst>
                </a:hlinkClick>
              </a:rPr>
              <a:t>Smart Trip mobile app </a:t>
            </a:r>
            <a:endParaRPr lang="en-US" sz="2400" b="1"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US" sz="24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Google Waller: </a:t>
            </a: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Buy and load passes on Google Wallet directly to your virtual Smart Trip card</a:t>
            </a:r>
          </a:p>
          <a:p>
            <a:pPr marL="457200" marR="0" lvl="0" indent="-457200" defTabSz="914400" rtl="0" eaLnBrk="1" fontAlgn="auto" latinLnBrk="0" hangingPunct="1">
              <a:lnSpc>
                <a:spcPct val="100000"/>
              </a:lnSpc>
              <a:spcBef>
                <a:spcPts val="0"/>
              </a:spcBef>
              <a:spcAft>
                <a:spcPts val="0"/>
              </a:spcAft>
              <a:buClrTx/>
              <a:buSzTx/>
              <a:buFont typeface="+mj-lt"/>
              <a:buAutoNum type="arabicPeriod"/>
              <a:tabLst/>
              <a:defRPr/>
            </a:pPr>
            <a:r>
              <a:rPr lang="en-US" sz="24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hlinkClick r:id="rId4">
                  <a:extLst>
                    <a:ext uri="{A12FA001-AC4F-418D-AE19-62706E023703}">
                      <ahyp:hlinkClr xmlns:ahyp="http://schemas.microsoft.com/office/drawing/2018/hyperlinkcolor" val="tx"/>
                    </a:ext>
                  </a:extLst>
                </a:hlinkClick>
              </a:rPr>
              <a:t>Smart Trip account portal:</a:t>
            </a:r>
            <a:r>
              <a:rPr lang="en-US" sz="2400" b="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 </a:t>
            </a:r>
            <a:r>
              <a:rPr lang="en-US" sz="2400" i="1">
                <a:solidFill>
                  <a:srgbClr val="BF984D"/>
                </a:solidFill>
                <a:latin typeface="Cambria" panose="02040503050406030204" pitchFamily="18" charset="0"/>
                <a:ea typeface="Cambria" panose="02040503050406030204" pitchFamily="18" charset="0"/>
                <a:cs typeface="Calibri" panose="020F0502020204030204" pitchFamily="34" charset="0"/>
                <a:sym typeface="Roboto Italics"/>
              </a:rPr>
              <a:t>Buy and add passes directly to your existing Smart Trip card (expect up to one hour for delivery)</a:t>
            </a:r>
            <a:endPar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33" name="TextBox 32">
            <a:extLst>
              <a:ext uri="{FF2B5EF4-FFF2-40B4-BE49-F238E27FC236}">
                <a16:creationId xmlns:a16="http://schemas.microsoft.com/office/drawing/2014/main" id="{76E40099-32EE-23CF-46E4-6AFB4CAF5254}"/>
              </a:ext>
            </a:extLst>
          </p:cNvPr>
          <p:cNvSpPr txBox="1"/>
          <p:nvPr/>
        </p:nvSpPr>
        <p:spPr>
          <a:xfrm>
            <a:off x="555202" y="3848985"/>
            <a:ext cx="2834184" cy="52514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In Person: </a:t>
            </a:r>
          </a:p>
        </p:txBody>
      </p:sp>
      <p:sp>
        <p:nvSpPr>
          <p:cNvPr id="36" name="TextBox 35">
            <a:extLst>
              <a:ext uri="{FF2B5EF4-FFF2-40B4-BE49-F238E27FC236}">
                <a16:creationId xmlns:a16="http://schemas.microsoft.com/office/drawing/2014/main" id="{FAE34D3C-202F-FED5-02B4-A80082426637}"/>
              </a:ext>
            </a:extLst>
          </p:cNvPr>
          <p:cNvSpPr txBox="1"/>
          <p:nvPr/>
        </p:nvSpPr>
        <p:spPr>
          <a:xfrm>
            <a:off x="555202" y="4374128"/>
            <a:ext cx="10908792" cy="1567933"/>
          </a:xfrm>
          <a:prstGeom prst="rect">
            <a:avLst/>
          </a:prstGeom>
        </p:spPr>
        <p:txBody>
          <a:bodyPr lIns="0" tIns="0" rIns="0" bIns="0"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At any Fare Vending Machine — located in all Metro Rail stations by the faregates:</a:t>
            </a:r>
          </a:p>
          <a:p>
            <a:pPr marL="457200" marR="0" lvl="0" indent="-457200" defTabSz="914400" rtl="0" eaLnBrk="1" fontAlgn="auto" latinLnBrk="0" hangingPunct="1">
              <a:lnSpc>
                <a:spcPct val="100000"/>
              </a:lnSpc>
              <a:spcBef>
                <a:spcPts val="0"/>
              </a:spcBef>
              <a:spcAft>
                <a:spcPts val="0"/>
              </a:spcAft>
              <a:buClrTx/>
              <a:buSzTx/>
              <a:buFontTx/>
              <a:buAutoNum type="arabicPeriod"/>
              <a:tabLst/>
              <a:defRPr/>
            </a:pPr>
            <a:r>
              <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Add to an existing Smart Trip card</a:t>
            </a:r>
          </a:p>
          <a:p>
            <a:pPr marL="457200" marR="0" lvl="0" indent="-457200" defTabSz="914400" rtl="0" eaLnBrk="1" fontAlgn="auto" latinLnBrk="0" hangingPunct="1">
              <a:lnSpc>
                <a:spcPct val="100000"/>
              </a:lnSpc>
              <a:spcBef>
                <a:spcPts val="0"/>
              </a:spcBef>
              <a:spcAft>
                <a:spcPts val="0"/>
              </a:spcAft>
              <a:buClrTx/>
              <a:buSzTx/>
              <a:buFontTx/>
              <a:buAutoNum type="arabicPeriod"/>
              <a:tabLst/>
              <a:defRPr/>
            </a:pPr>
            <a:r>
              <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Buy a pass on a new Smart Trip card (+$2 new card fee)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i="1" u="none" strike="noStrike" kern="1200" cap="none" spc="0" normalizeH="0" baseline="0" noProof="0">
              <a:ln>
                <a:noFill/>
              </a:ln>
              <a:solidFill>
                <a:srgbClr val="BF984D"/>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grpSp>
        <p:nvGrpSpPr>
          <p:cNvPr id="42" name="Group 45">
            <a:extLst>
              <a:ext uri="{FF2B5EF4-FFF2-40B4-BE49-F238E27FC236}">
                <a16:creationId xmlns:a16="http://schemas.microsoft.com/office/drawing/2014/main" id="{70F83A69-6096-2A6C-3B5B-6A377A2BE0DA}"/>
              </a:ext>
            </a:extLst>
          </p:cNvPr>
          <p:cNvGrpSpPr/>
          <p:nvPr/>
        </p:nvGrpSpPr>
        <p:grpSpPr>
          <a:xfrm>
            <a:off x="392338" y="5980930"/>
            <a:ext cx="11154047" cy="685800"/>
            <a:chOff x="0" y="0"/>
            <a:chExt cx="22308095" cy="1371600"/>
          </a:xfrm>
        </p:grpSpPr>
        <p:sp>
          <p:nvSpPr>
            <p:cNvPr id="44" name="Freeform 46">
              <a:extLst>
                <a:ext uri="{FF2B5EF4-FFF2-40B4-BE49-F238E27FC236}">
                  <a16:creationId xmlns:a16="http://schemas.microsoft.com/office/drawing/2014/main" id="{F45DF5F5-9334-11C6-5855-B0EAB790AD47}"/>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grpSp>
        <p:nvGrpSpPr>
          <p:cNvPr id="46" name="Group 47">
            <a:extLst>
              <a:ext uri="{FF2B5EF4-FFF2-40B4-BE49-F238E27FC236}">
                <a16:creationId xmlns:a16="http://schemas.microsoft.com/office/drawing/2014/main" id="{0F787812-C2C7-A7FD-6452-FE53E2ABFDBB}"/>
              </a:ext>
            </a:extLst>
          </p:cNvPr>
          <p:cNvGrpSpPr/>
          <p:nvPr/>
        </p:nvGrpSpPr>
        <p:grpSpPr>
          <a:xfrm>
            <a:off x="729033" y="6170160"/>
            <a:ext cx="10332721" cy="430530"/>
            <a:chOff x="0" y="0"/>
            <a:chExt cx="20665440" cy="861061"/>
          </a:xfrm>
        </p:grpSpPr>
        <p:sp>
          <p:nvSpPr>
            <p:cNvPr id="47" name="Freeform 48">
              <a:extLst>
                <a:ext uri="{FF2B5EF4-FFF2-40B4-BE49-F238E27FC236}">
                  <a16:creationId xmlns:a16="http://schemas.microsoft.com/office/drawing/2014/main" id="{EBAAFEAE-1E68-47EF-84A6-7EE32B6CB1F3}"/>
                </a:ext>
              </a:extLst>
            </p:cNvPr>
            <p:cNvSpPr/>
            <p:nvPr/>
          </p:nvSpPr>
          <p:spPr>
            <a:xfrm>
              <a:off x="0" y="0"/>
              <a:ext cx="20665439" cy="823509"/>
            </a:xfrm>
            <a:custGeom>
              <a:avLst/>
              <a:gdLst/>
              <a:ahLst/>
              <a:cxnLst/>
              <a:rect l="l" t="t" r="r" b="b"/>
              <a:pathLst>
                <a:path w="20665439" h="823509">
                  <a:moveTo>
                    <a:pt x="0" y="0"/>
                  </a:moveTo>
                  <a:lnTo>
                    <a:pt x="20665439" y="0"/>
                  </a:lnTo>
                  <a:lnTo>
                    <a:pt x="20665439" y="823509"/>
                  </a:lnTo>
                  <a:lnTo>
                    <a:pt x="0" y="823509"/>
                  </a:lnTo>
                  <a:close/>
                </a:path>
              </a:pathLst>
            </a:custGeom>
            <a:blipFill>
              <a:blip r:embed="rId5">
                <a:alphaModFix amt="0"/>
              </a:blip>
              <a:stretch>
                <a:fillRect t="-346060" b="-531869"/>
              </a:stretch>
            </a:blipFill>
          </p:spPr>
          <p:txBody>
            <a:bodyPr/>
            <a:lstStyle/>
            <a:p>
              <a:endParaRPr lang="en-US" sz="1200"/>
            </a:p>
          </p:txBody>
        </p:sp>
        <p:sp>
          <p:nvSpPr>
            <p:cNvPr id="48" name="TextBox 49">
              <a:extLst>
                <a:ext uri="{FF2B5EF4-FFF2-40B4-BE49-F238E27FC236}">
                  <a16:creationId xmlns:a16="http://schemas.microsoft.com/office/drawing/2014/main" id="{EF078934-7D9D-BF13-3F1E-D923DEFC5FF9}"/>
                </a:ext>
              </a:extLst>
            </p:cNvPr>
            <p:cNvSpPr txBox="1"/>
            <p:nvPr/>
          </p:nvSpPr>
          <p:spPr>
            <a:xfrm>
              <a:off x="0" y="47078"/>
              <a:ext cx="20665440" cy="813983"/>
            </a:xfrm>
            <a:prstGeom prst="rect">
              <a:avLst/>
            </a:prstGeom>
          </p:spPr>
          <p:txBody>
            <a:bodyPr lIns="0" tIns="0" rIns="0" bIns="0" rtlCol="0" anchor="t"/>
            <a:lstStyle/>
            <a:p>
              <a:pPr>
                <a:lnSpc>
                  <a:spcPts val="1919"/>
                </a:lnSpc>
              </a:pPr>
              <a:r>
                <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rPr>
                <a:t>More information here: https://www.wmata.com/pay/smart-trip.html</a:t>
              </a:r>
            </a:p>
            <a:p>
              <a:pPr>
                <a:lnSpc>
                  <a:spcPts val="1919"/>
                </a:lnSpc>
              </a:pPr>
              <a:endParaRPr lang="en-US" sz="2000" b="1">
                <a:solidFill>
                  <a:srgbClr val="FFFFFF"/>
                </a:solidFill>
                <a:latin typeface="Cambria" panose="02040503050406030204" pitchFamily="18" charset="0"/>
                <a:ea typeface="Cambria" panose="02040503050406030204" pitchFamily="18" charset="0"/>
                <a:cs typeface="Roboto Slab" pitchFamily="2" charset="0"/>
                <a:sym typeface="Roboto Slab Bold"/>
              </a:endParaRPr>
            </a:p>
          </p:txBody>
        </p:sp>
      </p:grpSp>
    </p:spTree>
    <p:extLst>
      <p:ext uri="{BB962C8B-B14F-4D97-AF65-F5344CB8AC3E}">
        <p14:creationId xmlns:p14="http://schemas.microsoft.com/office/powerpoint/2010/main" val="3964908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2704-BEE7-90C6-6A4A-5145C5E58094}"/>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7959C92B-DC98-DAC8-55EE-DAC5211C88B5}"/>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8E034CBC-4C3E-EA02-3442-3A054EFD0021}"/>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how to buy a pass</a:t>
            </a:r>
          </a:p>
          <a:p>
            <a:pPr marL="0" marR="0" lvl="0" indent="0" algn="l" defTabSz="914400" rtl="0" eaLnBrk="1" fontAlgn="auto" latinLnBrk="0" hangingPunct="1">
              <a:lnSpc>
                <a:spcPts val="4799"/>
              </a:lnSpc>
              <a:spcBef>
                <a:spcPts val="0"/>
              </a:spcBef>
              <a:spcAft>
                <a:spcPts val="0"/>
              </a:spcAft>
              <a:buClrTx/>
              <a:buSzTx/>
              <a:buFontTx/>
              <a:buNone/>
              <a:tabLst/>
              <a:defRPr/>
            </a:pPr>
            <a:endPar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pic>
        <p:nvPicPr>
          <p:cNvPr id="6" name="Picture 5">
            <a:extLst>
              <a:ext uri="{FF2B5EF4-FFF2-40B4-BE49-F238E27FC236}">
                <a16:creationId xmlns:a16="http://schemas.microsoft.com/office/drawing/2014/main" id="{AB8B845D-16CA-A91A-A51C-DF43079A9FAB}"/>
              </a:ext>
            </a:extLst>
          </p:cNvPr>
          <p:cNvPicPr>
            <a:picLocks noChangeAspect="1"/>
          </p:cNvPicPr>
          <p:nvPr/>
        </p:nvPicPr>
        <p:blipFill>
          <a:blip r:embed="rId3"/>
          <a:srcRect t="26775" b="10233"/>
          <a:stretch>
            <a:fillRect/>
          </a:stretch>
        </p:blipFill>
        <p:spPr>
          <a:xfrm>
            <a:off x="392338" y="1385510"/>
            <a:ext cx="7461869" cy="2228928"/>
          </a:xfrm>
          <a:prstGeom prst="rect">
            <a:avLst/>
          </a:prstGeom>
        </p:spPr>
      </p:pic>
      <p:pic>
        <p:nvPicPr>
          <p:cNvPr id="8" name="Picture 7">
            <a:extLst>
              <a:ext uri="{FF2B5EF4-FFF2-40B4-BE49-F238E27FC236}">
                <a16:creationId xmlns:a16="http://schemas.microsoft.com/office/drawing/2014/main" id="{831601D0-BA07-9230-E062-4B8E23F5B9E7}"/>
              </a:ext>
            </a:extLst>
          </p:cNvPr>
          <p:cNvPicPr>
            <a:picLocks noChangeAspect="1"/>
          </p:cNvPicPr>
          <p:nvPr/>
        </p:nvPicPr>
        <p:blipFill>
          <a:blip r:embed="rId4"/>
          <a:srcRect t="8272" b="20106"/>
          <a:stretch>
            <a:fillRect/>
          </a:stretch>
        </p:blipFill>
        <p:spPr>
          <a:xfrm>
            <a:off x="350789" y="3850918"/>
            <a:ext cx="5745211" cy="2806167"/>
          </a:xfrm>
          <a:prstGeom prst="rect">
            <a:avLst/>
          </a:prstGeom>
        </p:spPr>
      </p:pic>
    </p:spTree>
    <p:extLst>
      <p:ext uri="{BB962C8B-B14F-4D97-AF65-F5344CB8AC3E}">
        <p14:creationId xmlns:p14="http://schemas.microsoft.com/office/powerpoint/2010/main" val="37968112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A951-839C-872B-1B2D-03D8837DE3D9}"/>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694F59D0-B1A0-53A5-4366-DA415ECF96D1}"/>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26661659-4D04-61E2-F04A-1DF44466D7DA}"/>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a:t>
            </a:r>
          </a:p>
        </p:txBody>
      </p:sp>
      <p:pic>
        <p:nvPicPr>
          <p:cNvPr id="29" name="Picture 28">
            <a:extLst>
              <a:ext uri="{FF2B5EF4-FFF2-40B4-BE49-F238E27FC236}">
                <a16:creationId xmlns:a16="http://schemas.microsoft.com/office/drawing/2014/main" id="{9187E261-5AFB-69BE-A031-2DDDFE19C80F}"/>
              </a:ext>
            </a:extLst>
          </p:cNvPr>
          <p:cNvPicPr>
            <a:picLocks noChangeAspect="1"/>
          </p:cNvPicPr>
          <p:nvPr/>
        </p:nvPicPr>
        <p:blipFill>
          <a:blip r:embed="rId3"/>
          <a:srcRect l="25980" t="32396" r="26464" b="19270"/>
          <a:stretch>
            <a:fillRect/>
          </a:stretch>
        </p:blipFill>
        <p:spPr>
          <a:xfrm>
            <a:off x="419582" y="1497106"/>
            <a:ext cx="5764306" cy="4141694"/>
          </a:xfrm>
          <a:prstGeom prst="rect">
            <a:avLst/>
          </a:prstGeom>
        </p:spPr>
      </p:pic>
      <p:cxnSp>
        <p:nvCxnSpPr>
          <p:cNvPr id="31" name="Straight Connector 30">
            <a:extLst>
              <a:ext uri="{FF2B5EF4-FFF2-40B4-BE49-F238E27FC236}">
                <a16:creationId xmlns:a16="http://schemas.microsoft.com/office/drawing/2014/main" id="{F3A8D463-F997-DDB1-2401-661D7F1676B9}"/>
              </a:ext>
            </a:extLst>
          </p:cNvPr>
          <p:cNvCxnSpPr>
            <a:cxnSpLocks/>
          </p:cNvCxnSpPr>
          <p:nvPr/>
        </p:nvCxnSpPr>
        <p:spPr>
          <a:xfrm flipV="1">
            <a:off x="1604716" y="3938494"/>
            <a:ext cx="0" cy="25400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61F931C-BA2E-74DC-0DD9-9BC1F1D253DC}"/>
              </a:ext>
            </a:extLst>
          </p:cNvPr>
          <p:cNvCxnSpPr>
            <a:cxnSpLocks/>
          </p:cNvCxnSpPr>
          <p:nvPr/>
        </p:nvCxnSpPr>
        <p:spPr>
          <a:xfrm flipV="1">
            <a:off x="1604716" y="3821654"/>
            <a:ext cx="1638300" cy="14224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765BAC13-0659-9D91-4E25-858CDF60F343}"/>
              </a:ext>
            </a:extLst>
          </p:cNvPr>
          <p:cNvCxnSpPr>
            <a:cxnSpLocks/>
          </p:cNvCxnSpPr>
          <p:nvPr/>
        </p:nvCxnSpPr>
        <p:spPr>
          <a:xfrm>
            <a:off x="3187771" y="2122725"/>
            <a:ext cx="26670" cy="1727504"/>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pic>
        <p:nvPicPr>
          <p:cNvPr id="46" name="Picture 45">
            <a:extLst>
              <a:ext uri="{FF2B5EF4-FFF2-40B4-BE49-F238E27FC236}">
                <a16:creationId xmlns:a16="http://schemas.microsoft.com/office/drawing/2014/main" id="{6DD112CD-CBF1-0DD7-CC9A-A565093F533A}"/>
              </a:ext>
            </a:extLst>
          </p:cNvPr>
          <p:cNvPicPr>
            <a:picLocks noChangeAspect="1"/>
          </p:cNvPicPr>
          <p:nvPr/>
        </p:nvPicPr>
        <p:blipFill>
          <a:blip r:embed="rId4"/>
          <a:stretch>
            <a:fillRect/>
          </a:stretch>
        </p:blipFill>
        <p:spPr>
          <a:xfrm>
            <a:off x="6840092" y="1380915"/>
            <a:ext cx="3972479" cy="4782217"/>
          </a:xfrm>
          <a:prstGeom prst="rect">
            <a:avLst/>
          </a:prstGeom>
        </p:spPr>
      </p:pic>
    </p:spTree>
    <p:extLst>
      <p:ext uri="{BB962C8B-B14F-4D97-AF65-F5344CB8AC3E}">
        <p14:creationId xmlns:p14="http://schemas.microsoft.com/office/powerpoint/2010/main" val="1751597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399C3-477E-830A-F877-239A095774C8}"/>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22187C8D-93FC-90AE-5EE3-BC0127540987}"/>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660E0291-E3E6-08E0-F43B-F152CFB09CFE}"/>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a:t>
            </a:r>
          </a:p>
        </p:txBody>
      </p:sp>
      <p:pic>
        <p:nvPicPr>
          <p:cNvPr id="3" name="Picture 2">
            <a:extLst>
              <a:ext uri="{FF2B5EF4-FFF2-40B4-BE49-F238E27FC236}">
                <a16:creationId xmlns:a16="http://schemas.microsoft.com/office/drawing/2014/main" id="{7B1CDB90-11DC-FF5D-9F25-D67DCF7AC64F}"/>
              </a:ext>
            </a:extLst>
          </p:cNvPr>
          <p:cNvPicPr>
            <a:picLocks noChangeAspect="1"/>
          </p:cNvPicPr>
          <p:nvPr/>
        </p:nvPicPr>
        <p:blipFill>
          <a:blip r:embed="rId3"/>
          <a:stretch>
            <a:fillRect/>
          </a:stretch>
        </p:blipFill>
        <p:spPr>
          <a:xfrm>
            <a:off x="419582" y="1416886"/>
            <a:ext cx="6047541" cy="4894729"/>
          </a:xfrm>
          <a:prstGeom prst="rect">
            <a:avLst/>
          </a:prstGeom>
        </p:spPr>
      </p:pic>
      <p:pic>
        <p:nvPicPr>
          <p:cNvPr id="4" name="Picture 3">
            <a:extLst>
              <a:ext uri="{FF2B5EF4-FFF2-40B4-BE49-F238E27FC236}">
                <a16:creationId xmlns:a16="http://schemas.microsoft.com/office/drawing/2014/main" id="{84C5371D-CF0E-CE20-B053-B82C0A1FDCF7}"/>
              </a:ext>
            </a:extLst>
          </p:cNvPr>
          <p:cNvPicPr>
            <a:picLocks noChangeAspect="1"/>
          </p:cNvPicPr>
          <p:nvPr/>
        </p:nvPicPr>
        <p:blipFill>
          <a:blip r:embed="rId4"/>
          <a:stretch>
            <a:fillRect/>
          </a:stretch>
        </p:blipFill>
        <p:spPr>
          <a:xfrm>
            <a:off x="6840092" y="1380915"/>
            <a:ext cx="3972479" cy="4782217"/>
          </a:xfrm>
          <a:prstGeom prst="rect">
            <a:avLst/>
          </a:prstGeom>
        </p:spPr>
      </p:pic>
    </p:spTree>
    <p:extLst>
      <p:ext uri="{BB962C8B-B14F-4D97-AF65-F5344CB8AC3E}">
        <p14:creationId xmlns:p14="http://schemas.microsoft.com/office/powerpoint/2010/main" val="2796341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5258C-83B9-14DB-F0B6-40D526246E2C}"/>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CE3828E1-9ACA-676E-8E16-8EFA90982515}"/>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569248E9-C90A-A404-E4DC-9C309650C710}"/>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a:t>
            </a:r>
          </a:p>
        </p:txBody>
      </p:sp>
      <p:cxnSp>
        <p:nvCxnSpPr>
          <p:cNvPr id="6" name="Straight Arrow Connector 5">
            <a:extLst>
              <a:ext uri="{FF2B5EF4-FFF2-40B4-BE49-F238E27FC236}">
                <a16:creationId xmlns:a16="http://schemas.microsoft.com/office/drawing/2014/main" id="{4474C413-4341-295A-4F29-769FA3FF1C65}"/>
              </a:ext>
            </a:extLst>
          </p:cNvPr>
          <p:cNvCxnSpPr>
            <a:cxnSpLocks/>
          </p:cNvCxnSpPr>
          <p:nvPr/>
        </p:nvCxnSpPr>
        <p:spPr>
          <a:xfrm>
            <a:off x="392338" y="4225917"/>
            <a:ext cx="11355966" cy="0"/>
          </a:xfrm>
          <a:prstGeom prst="straightConnector1">
            <a:avLst/>
          </a:prstGeom>
          <a:ln w="215900">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18">
            <a:extLst>
              <a:ext uri="{FF2B5EF4-FFF2-40B4-BE49-F238E27FC236}">
                <a16:creationId xmlns:a16="http://schemas.microsoft.com/office/drawing/2014/main" id="{11D4B516-939C-75CA-A785-5113B0662CE4}"/>
              </a:ext>
            </a:extLst>
          </p:cNvPr>
          <p:cNvSpPr txBox="1"/>
          <p:nvPr/>
        </p:nvSpPr>
        <p:spPr>
          <a:xfrm>
            <a:off x="443696" y="3004375"/>
            <a:ext cx="2543537"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Shady Grove</a:t>
            </a:r>
          </a:p>
        </p:txBody>
      </p:sp>
      <p:sp>
        <p:nvSpPr>
          <p:cNvPr id="10" name="Oval 9">
            <a:extLst>
              <a:ext uri="{FF2B5EF4-FFF2-40B4-BE49-F238E27FC236}">
                <a16:creationId xmlns:a16="http://schemas.microsoft.com/office/drawing/2014/main" id="{33451CE7-8E9A-A4F1-48C3-A83323EE24F9}"/>
              </a:ext>
            </a:extLst>
          </p:cNvPr>
          <p:cNvSpPr/>
          <p:nvPr/>
        </p:nvSpPr>
        <p:spPr>
          <a:xfrm>
            <a:off x="1315655" y="3918530"/>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Oval 12">
            <a:extLst>
              <a:ext uri="{FF2B5EF4-FFF2-40B4-BE49-F238E27FC236}">
                <a16:creationId xmlns:a16="http://schemas.microsoft.com/office/drawing/2014/main" id="{0939B093-0E44-8CF5-927B-31397FDAD28B}"/>
              </a:ext>
            </a:extLst>
          </p:cNvPr>
          <p:cNvSpPr/>
          <p:nvPr/>
        </p:nvSpPr>
        <p:spPr>
          <a:xfrm>
            <a:off x="10141353" y="3918530"/>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TextBox 18">
            <a:extLst>
              <a:ext uri="{FF2B5EF4-FFF2-40B4-BE49-F238E27FC236}">
                <a16:creationId xmlns:a16="http://schemas.microsoft.com/office/drawing/2014/main" id="{B14EB99C-EC36-2F09-A041-EE07D9DB6A25}"/>
              </a:ext>
            </a:extLst>
          </p:cNvPr>
          <p:cNvSpPr txBox="1"/>
          <p:nvPr/>
        </p:nvSpPr>
        <p:spPr>
          <a:xfrm>
            <a:off x="9204767" y="3032636"/>
            <a:ext cx="2543537" cy="590375"/>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Glenmont</a:t>
            </a:r>
          </a:p>
        </p:txBody>
      </p:sp>
      <p:sp>
        <p:nvSpPr>
          <p:cNvPr id="19" name="Oval 18">
            <a:extLst>
              <a:ext uri="{FF2B5EF4-FFF2-40B4-BE49-F238E27FC236}">
                <a16:creationId xmlns:a16="http://schemas.microsoft.com/office/drawing/2014/main" id="{899F3DD8-4E47-BB48-8955-BD014F1ADA4D}"/>
              </a:ext>
            </a:extLst>
          </p:cNvPr>
          <p:cNvSpPr/>
          <p:nvPr/>
        </p:nvSpPr>
        <p:spPr>
          <a:xfrm>
            <a:off x="3978003" y="3918529"/>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extBox 18">
            <a:extLst>
              <a:ext uri="{FF2B5EF4-FFF2-40B4-BE49-F238E27FC236}">
                <a16:creationId xmlns:a16="http://schemas.microsoft.com/office/drawing/2014/main" id="{68D999E9-3CAA-3059-DB84-90673A3EF894}"/>
              </a:ext>
            </a:extLst>
          </p:cNvPr>
          <p:cNvSpPr txBox="1"/>
          <p:nvPr/>
        </p:nvSpPr>
        <p:spPr>
          <a:xfrm>
            <a:off x="3117136" y="3032636"/>
            <a:ext cx="3041248"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Woodley Park</a:t>
            </a:r>
          </a:p>
        </p:txBody>
      </p:sp>
      <p:sp>
        <p:nvSpPr>
          <p:cNvPr id="23" name="Oval 22">
            <a:extLst>
              <a:ext uri="{FF2B5EF4-FFF2-40B4-BE49-F238E27FC236}">
                <a16:creationId xmlns:a16="http://schemas.microsoft.com/office/drawing/2014/main" id="{618DB910-6952-2B12-B43C-5888D3AB8332}"/>
              </a:ext>
            </a:extLst>
          </p:cNvPr>
          <p:cNvSpPr/>
          <p:nvPr/>
        </p:nvSpPr>
        <p:spPr>
          <a:xfrm>
            <a:off x="7224363" y="3918529"/>
            <a:ext cx="659757" cy="614773"/>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5" name="TextBox 18">
            <a:extLst>
              <a:ext uri="{FF2B5EF4-FFF2-40B4-BE49-F238E27FC236}">
                <a16:creationId xmlns:a16="http://schemas.microsoft.com/office/drawing/2014/main" id="{3C298379-E2F7-9934-3960-A7E025A2A6B0}"/>
              </a:ext>
            </a:extLst>
          </p:cNvPr>
          <p:cNvSpPr txBox="1"/>
          <p:nvPr/>
        </p:nvSpPr>
        <p:spPr>
          <a:xfrm>
            <a:off x="6323495" y="3032636"/>
            <a:ext cx="3041248"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Union Station</a:t>
            </a:r>
          </a:p>
        </p:txBody>
      </p:sp>
      <p:sp>
        <p:nvSpPr>
          <p:cNvPr id="27" name="TextBox 18">
            <a:extLst>
              <a:ext uri="{FF2B5EF4-FFF2-40B4-BE49-F238E27FC236}">
                <a16:creationId xmlns:a16="http://schemas.microsoft.com/office/drawing/2014/main" id="{8B48B0E2-F9F9-CB25-153A-1DC12F493521}"/>
              </a:ext>
            </a:extLst>
          </p:cNvPr>
          <p:cNvSpPr txBox="1"/>
          <p:nvPr/>
        </p:nvSpPr>
        <p:spPr>
          <a:xfrm>
            <a:off x="3438383" y="2369347"/>
            <a:ext cx="2140614" cy="635028"/>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2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You are here</a:t>
            </a:r>
          </a:p>
        </p:txBody>
      </p:sp>
      <p:sp>
        <p:nvSpPr>
          <p:cNvPr id="28" name="Star: 5 Points 27">
            <a:extLst>
              <a:ext uri="{FF2B5EF4-FFF2-40B4-BE49-F238E27FC236}">
                <a16:creationId xmlns:a16="http://schemas.microsoft.com/office/drawing/2014/main" id="{750371F7-C476-CA1D-E747-C1CC02937BDB}"/>
              </a:ext>
            </a:extLst>
          </p:cNvPr>
          <p:cNvSpPr/>
          <p:nvPr/>
        </p:nvSpPr>
        <p:spPr>
          <a:xfrm>
            <a:off x="3978003" y="1634696"/>
            <a:ext cx="852838" cy="740779"/>
          </a:xfrm>
          <a:prstGeom prst="star5">
            <a:avLst/>
          </a:prstGeom>
          <a:solidFill>
            <a:srgbClr val="BF9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18">
            <a:extLst>
              <a:ext uri="{FF2B5EF4-FFF2-40B4-BE49-F238E27FC236}">
                <a16:creationId xmlns:a16="http://schemas.microsoft.com/office/drawing/2014/main" id="{E8843FF6-0824-E0CC-0663-9F1C6FD5043C}"/>
              </a:ext>
            </a:extLst>
          </p:cNvPr>
          <p:cNvSpPr txBox="1"/>
          <p:nvPr/>
        </p:nvSpPr>
        <p:spPr>
          <a:xfrm>
            <a:off x="645157" y="2347544"/>
            <a:ext cx="2140614"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lang="en-US" sz="24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Towards Hotel</a:t>
            </a:r>
            <a:endParaRPr kumimoji="0" lang="en-US" sz="2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sp>
        <p:nvSpPr>
          <p:cNvPr id="32" name="TextBox 18">
            <a:extLst>
              <a:ext uri="{FF2B5EF4-FFF2-40B4-BE49-F238E27FC236}">
                <a16:creationId xmlns:a16="http://schemas.microsoft.com/office/drawing/2014/main" id="{708C02CF-28BE-B232-4D00-D12BC10A9110}"/>
              </a:ext>
            </a:extLst>
          </p:cNvPr>
          <p:cNvSpPr txBox="1"/>
          <p:nvPr/>
        </p:nvSpPr>
        <p:spPr>
          <a:xfrm>
            <a:off x="9019572" y="2464257"/>
            <a:ext cx="2728732" cy="635029"/>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lang="en-US" sz="24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Towards the Hill</a:t>
            </a:r>
            <a:endParaRPr kumimoji="0" lang="en-US" sz="24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spTree>
    <p:extLst>
      <p:ext uri="{BB962C8B-B14F-4D97-AF65-F5344CB8AC3E}">
        <p14:creationId xmlns:p14="http://schemas.microsoft.com/office/powerpoint/2010/main" val="3935137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E2163-0323-2B85-402C-2C348FFCCA75}"/>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19120D8C-3A41-2D31-ACA5-7DE44B0406A5}"/>
              </a:ext>
            </a:extLst>
          </p:cNvPr>
          <p:cNvPicPr>
            <a:picLocks noChangeAspect="1"/>
          </p:cNvPicPr>
          <p:nvPr/>
        </p:nvPicPr>
        <p:blipFill>
          <a:blip r:embed="rId3"/>
          <a:stretch>
            <a:fillRect/>
          </a:stretch>
        </p:blipFill>
        <p:spPr>
          <a:xfrm>
            <a:off x="392339" y="3997256"/>
            <a:ext cx="6591167" cy="2370996"/>
          </a:xfrm>
          <a:prstGeom prst="rect">
            <a:avLst/>
          </a:prstGeom>
        </p:spPr>
      </p:pic>
      <p:sp>
        <p:nvSpPr>
          <p:cNvPr id="18" name="AutoShape 2">
            <a:extLst>
              <a:ext uri="{FF2B5EF4-FFF2-40B4-BE49-F238E27FC236}">
                <a16:creationId xmlns:a16="http://schemas.microsoft.com/office/drawing/2014/main" id="{AB4343F7-A1C3-9F89-C98B-16E5B88EB3BF}"/>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86D5131A-D9A3-E6BD-C204-13236237CC94}"/>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m Union Station</a:t>
            </a:r>
            <a:endPar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endParaRPr>
          </a:p>
        </p:txBody>
      </p:sp>
      <p:pic>
        <p:nvPicPr>
          <p:cNvPr id="4" name="Picture 3">
            <a:extLst>
              <a:ext uri="{FF2B5EF4-FFF2-40B4-BE49-F238E27FC236}">
                <a16:creationId xmlns:a16="http://schemas.microsoft.com/office/drawing/2014/main" id="{200AA27C-6AC5-1AAE-D5E4-6C2BA88BA2FE}"/>
              </a:ext>
            </a:extLst>
          </p:cNvPr>
          <p:cNvPicPr>
            <a:picLocks noChangeAspect="1"/>
          </p:cNvPicPr>
          <p:nvPr/>
        </p:nvPicPr>
        <p:blipFill>
          <a:blip r:embed="rId3"/>
          <a:stretch>
            <a:fillRect/>
          </a:stretch>
        </p:blipFill>
        <p:spPr>
          <a:xfrm>
            <a:off x="392339" y="1236127"/>
            <a:ext cx="6591167" cy="2370996"/>
          </a:xfrm>
          <a:prstGeom prst="rect">
            <a:avLst/>
          </a:prstGeom>
        </p:spPr>
      </p:pic>
      <p:sp>
        <p:nvSpPr>
          <p:cNvPr id="6" name="Oval 5">
            <a:extLst>
              <a:ext uri="{FF2B5EF4-FFF2-40B4-BE49-F238E27FC236}">
                <a16:creationId xmlns:a16="http://schemas.microsoft.com/office/drawing/2014/main" id="{2FB5FC0E-AD4E-F1BE-6984-3EFCA1B26313}"/>
              </a:ext>
            </a:extLst>
          </p:cNvPr>
          <p:cNvSpPr/>
          <p:nvPr/>
        </p:nvSpPr>
        <p:spPr>
          <a:xfrm>
            <a:off x="609600" y="1539890"/>
            <a:ext cx="1240609" cy="120533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6E4F7C34-A87F-370E-38CF-8E4E698E43CA}"/>
              </a:ext>
            </a:extLst>
          </p:cNvPr>
          <p:cNvCxnSpPr>
            <a:cxnSpLocks/>
          </p:cNvCxnSpPr>
          <p:nvPr/>
        </p:nvCxnSpPr>
        <p:spPr>
          <a:xfrm>
            <a:off x="1229904" y="5182754"/>
            <a:ext cx="5099178" cy="949105"/>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67861CB2-8BA0-B3F2-DD71-46C7BDEAD8BD}"/>
              </a:ext>
            </a:extLst>
          </p:cNvPr>
          <p:cNvSpPr txBox="1"/>
          <p:nvPr/>
        </p:nvSpPr>
        <p:spPr>
          <a:xfrm>
            <a:off x="7315201" y="1277318"/>
            <a:ext cx="4733364" cy="4271835"/>
          </a:xfrm>
          <a:prstGeom prst="rect">
            <a:avLst/>
          </a:prstGeom>
        </p:spPr>
        <p:txBody>
          <a:bodyPr lIns="0" tIns="0" rIns="0" bIns="0" rtlCol="0" anchor="t"/>
          <a:lstStyle/>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endPar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p:txBody>
      </p:sp>
    </p:spTree>
    <p:extLst>
      <p:ext uri="{BB962C8B-B14F-4D97-AF65-F5344CB8AC3E}">
        <p14:creationId xmlns:p14="http://schemas.microsoft.com/office/powerpoint/2010/main" val="1362868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4FC11-542B-A542-07F9-A9D451E2494E}"/>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4442A554-F504-83B5-8FF7-20A80DEBB684}"/>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C65B9267-345E-BD3F-3208-A51485A8AAC3}"/>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m Union Station</a:t>
            </a:r>
          </a:p>
        </p:txBody>
      </p:sp>
      <p:pic>
        <p:nvPicPr>
          <p:cNvPr id="3" name="Picture 2">
            <a:extLst>
              <a:ext uri="{FF2B5EF4-FFF2-40B4-BE49-F238E27FC236}">
                <a16:creationId xmlns:a16="http://schemas.microsoft.com/office/drawing/2014/main" id="{A7B35FD5-C97F-5055-A0A5-CE230C77FCC6}"/>
              </a:ext>
            </a:extLst>
          </p:cNvPr>
          <p:cNvPicPr>
            <a:picLocks noChangeAspect="1"/>
          </p:cNvPicPr>
          <p:nvPr/>
        </p:nvPicPr>
        <p:blipFill>
          <a:blip r:embed="rId3"/>
          <a:stretch>
            <a:fillRect/>
          </a:stretch>
        </p:blipFill>
        <p:spPr>
          <a:xfrm>
            <a:off x="392338" y="1479179"/>
            <a:ext cx="6689414" cy="3415548"/>
          </a:xfrm>
          <a:prstGeom prst="rect">
            <a:avLst/>
          </a:prstGeom>
        </p:spPr>
      </p:pic>
      <p:cxnSp>
        <p:nvCxnSpPr>
          <p:cNvPr id="7" name="Straight Arrow Connector 6">
            <a:extLst>
              <a:ext uri="{FF2B5EF4-FFF2-40B4-BE49-F238E27FC236}">
                <a16:creationId xmlns:a16="http://schemas.microsoft.com/office/drawing/2014/main" id="{0C7B10F8-D3D8-BD5C-F1E4-CFA22315C2A4}"/>
              </a:ext>
            </a:extLst>
          </p:cNvPr>
          <p:cNvCxnSpPr>
            <a:cxnSpLocks/>
          </p:cNvCxnSpPr>
          <p:nvPr/>
        </p:nvCxnSpPr>
        <p:spPr>
          <a:xfrm flipH="1" flipV="1">
            <a:off x="2752166" y="3429000"/>
            <a:ext cx="313764" cy="1246094"/>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BC9C987C-3A22-266D-C88A-394A57481187}"/>
              </a:ext>
            </a:extLst>
          </p:cNvPr>
          <p:cNvSpPr txBox="1"/>
          <p:nvPr/>
        </p:nvSpPr>
        <p:spPr>
          <a:xfrm>
            <a:off x="7315201" y="1277318"/>
            <a:ext cx="4733364" cy="4271835"/>
          </a:xfrm>
          <a:prstGeom prst="rect">
            <a:avLst/>
          </a:prstGeom>
        </p:spPr>
        <p:txBody>
          <a:bodyPr lIns="0" tIns="0" rIns="0" bIns="0" rtlCol="0" anchor="t"/>
          <a:lstStyle/>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endPar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a:p>
            <a:pPr marL="742950" marR="0" lvl="0" indent="-742950"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Cross the street towards </a:t>
            </a:r>
            <a:r>
              <a:rPr kumimoji="0" lang="en-US" sz="32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First Street</a:t>
            </a:r>
            <a:endPar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Tree>
    <p:extLst>
      <p:ext uri="{BB962C8B-B14F-4D97-AF65-F5344CB8AC3E}">
        <p14:creationId xmlns:p14="http://schemas.microsoft.com/office/powerpoint/2010/main" val="3381440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50FBF-9FBA-BF55-5977-79B8BDB95E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C81110D-AD5E-CDDA-E618-5EEE43DB6A12}"/>
              </a:ext>
            </a:extLst>
          </p:cNvPr>
          <p:cNvPicPr>
            <a:picLocks noChangeAspect="1"/>
          </p:cNvPicPr>
          <p:nvPr/>
        </p:nvPicPr>
        <p:blipFill>
          <a:blip r:embed="rId3"/>
          <a:stretch>
            <a:fillRect/>
          </a:stretch>
        </p:blipFill>
        <p:spPr>
          <a:xfrm>
            <a:off x="419582" y="1451856"/>
            <a:ext cx="6396887" cy="2797415"/>
          </a:xfrm>
          <a:prstGeom prst="rect">
            <a:avLst/>
          </a:prstGeom>
        </p:spPr>
      </p:pic>
      <p:sp>
        <p:nvSpPr>
          <p:cNvPr id="18" name="AutoShape 2">
            <a:extLst>
              <a:ext uri="{FF2B5EF4-FFF2-40B4-BE49-F238E27FC236}">
                <a16:creationId xmlns:a16="http://schemas.microsoft.com/office/drawing/2014/main" id="{91F1C0B9-392F-507F-7473-2525E9D89DB0}"/>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FB1BF9BB-DA13-460C-EFB9-84A48677EF96}"/>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m Union Station</a:t>
            </a:r>
          </a:p>
        </p:txBody>
      </p:sp>
      <p:cxnSp>
        <p:nvCxnSpPr>
          <p:cNvPr id="7" name="Straight Arrow Connector 6">
            <a:extLst>
              <a:ext uri="{FF2B5EF4-FFF2-40B4-BE49-F238E27FC236}">
                <a16:creationId xmlns:a16="http://schemas.microsoft.com/office/drawing/2014/main" id="{3ACBE42A-053B-C1C9-75DC-2756875D0DE1}"/>
              </a:ext>
            </a:extLst>
          </p:cNvPr>
          <p:cNvCxnSpPr>
            <a:cxnSpLocks/>
          </p:cNvCxnSpPr>
          <p:nvPr/>
        </p:nvCxnSpPr>
        <p:spPr>
          <a:xfrm flipH="1" flipV="1">
            <a:off x="4136782" y="2591476"/>
            <a:ext cx="1737196" cy="1751711"/>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C131C9AD-CC39-EB5B-EB2B-7297D424B161}"/>
              </a:ext>
            </a:extLst>
          </p:cNvPr>
          <p:cNvSpPr txBox="1"/>
          <p:nvPr/>
        </p:nvSpPr>
        <p:spPr>
          <a:xfrm>
            <a:off x="7315201" y="1277318"/>
            <a:ext cx="4733364" cy="4271835"/>
          </a:xfrm>
          <a:prstGeom prst="rect">
            <a:avLst/>
          </a:prstGeom>
        </p:spPr>
        <p:txBody>
          <a:bodyPr lIns="0" tIns="0" rIns="0" bIns="0" rtlCol="0" anchor="t"/>
          <a:lstStyle/>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Cross the street and up </a:t>
            </a:r>
            <a:r>
              <a:rPr kumimoji="0" lang="en-US" sz="32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First Street NE</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Continue up the hill</a:t>
            </a:r>
            <a:endParaRPr kumimoji="0" lang="en-US" sz="320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spTree>
    <p:extLst>
      <p:ext uri="{BB962C8B-B14F-4D97-AF65-F5344CB8AC3E}">
        <p14:creationId xmlns:p14="http://schemas.microsoft.com/office/powerpoint/2010/main" val="25141886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6DFD-0DEC-6EA9-C91C-559458DDA66D}"/>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EF3419F-3180-F011-9EBE-716D0318879D}"/>
              </a:ext>
            </a:extLst>
          </p:cNvPr>
          <p:cNvPicPr>
            <a:picLocks noChangeAspect="1"/>
          </p:cNvPicPr>
          <p:nvPr/>
        </p:nvPicPr>
        <p:blipFill>
          <a:blip r:embed="rId3"/>
          <a:srcRect l="20159" r="7430" b="16148"/>
          <a:stretch>
            <a:fillRect/>
          </a:stretch>
        </p:blipFill>
        <p:spPr>
          <a:xfrm>
            <a:off x="419582" y="1277318"/>
            <a:ext cx="6671500" cy="3352795"/>
          </a:xfrm>
          <a:prstGeom prst="rect">
            <a:avLst/>
          </a:prstGeom>
        </p:spPr>
      </p:pic>
      <p:sp>
        <p:nvSpPr>
          <p:cNvPr id="18" name="AutoShape 2">
            <a:extLst>
              <a:ext uri="{FF2B5EF4-FFF2-40B4-BE49-F238E27FC236}">
                <a16:creationId xmlns:a16="http://schemas.microsoft.com/office/drawing/2014/main" id="{98188745-65BB-6913-C0DE-917AB960E2D6}"/>
              </a:ext>
            </a:extLst>
          </p:cNvPr>
          <p:cNvSpPr/>
          <p:nvPr/>
        </p:nvSpPr>
        <p:spPr>
          <a:xfrm flipV="1">
            <a:off x="392338" y="1031789"/>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1D60B50A-D9EB-082F-C869-77C064BCD993}"/>
              </a:ext>
            </a:extLst>
          </p:cNvPr>
          <p:cNvSpPr txBox="1"/>
          <p:nvPr/>
        </p:nvSpPr>
        <p:spPr>
          <a:xfrm>
            <a:off x="419582" y="351934"/>
            <a:ext cx="10908792" cy="1033576"/>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Taking the Metro: </a:t>
            </a:r>
            <a:r>
              <a:rPr kumimoji="0" lang="en-US" sz="4000" b="1" i="0" u="none" strike="noStrike" kern="1200" cap="none" spc="0" normalizeH="0" baseline="0" noProof="0" err="1">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Fro</a:t>
            </a:r>
            <a:r>
              <a:rPr kumimoji="0" lang="en-US" sz="40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m Union Station</a:t>
            </a:r>
          </a:p>
        </p:txBody>
      </p:sp>
      <p:sp>
        <p:nvSpPr>
          <p:cNvPr id="9" name="TextBox 8">
            <a:extLst>
              <a:ext uri="{FF2B5EF4-FFF2-40B4-BE49-F238E27FC236}">
                <a16:creationId xmlns:a16="http://schemas.microsoft.com/office/drawing/2014/main" id="{42D3CDD8-1776-6971-05DC-E60F03247AAB}"/>
              </a:ext>
            </a:extLst>
          </p:cNvPr>
          <p:cNvSpPr txBox="1"/>
          <p:nvPr/>
        </p:nvSpPr>
        <p:spPr>
          <a:xfrm>
            <a:off x="7315201" y="1277318"/>
            <a:ext cx="4733364" cy="5228747"/>
          </a:xfrm>
          <a:prstGeom prst="rect">
            <a:avLst/>
          </a:prstGeom>
        </p:spPr>
        <p:txBody>
          <a:bodyPr lIns="0" tIns="0" rIns="0" bIns="0" rtlCol="0" anchor="t"/>
          <a:lstStyle/>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the Metro</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Exit Union Station</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Walk out into the plaza</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Cross the street and up </a:t>
            </a:r>
            <a:r>
              <a:rPr kumimoji="0" lang="en-US" sz="3200" b="1"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First Street NE</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rPr>
              <a:t>Continue up the hill</a:t>
            </a:r>
          </a:p>
          <a:p>
            <a:pPr marL="742950" marR="0" lvl="0" indent="-742950" algn="l" defTabSz="914400" rtl="0" eaLnBrk="1" fontAlgn="auto" latinLnBrk="0" hangingPunct="1">
              <a:lnSpc>
                <a:spcPct val="100000"/>
              </a:lnSpc>
              <a:spcBef>
                <a:spcPts val="0"/>
              </a:spcBef>
              <a:spcAft>
                <a:spcPts val="0"/>
              </a:spcAft>
              <a:buClrTx/>
              <a:buSzTx/>
              <a:buFontTx/>
              <a:buAutoNum type="arabicPeriod"/>
              <a:tabLst/>
              <a:defRPr/>
            </a:pPr>
            <a:r>
              <a:rPr lang="en-US" sz="3200">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Turn on Constitution Ave. and look for “public entrance” signs into Russell</a:t>
            </a:r>
            <a:endParaRPr kumimoji="0" lang="en-US" sz="3200" b="0" i="0" u="none" strike="noStrike" kern="1200" cap="none" spc="0" normalizeH="0" baseline="0" noProof="0">
              <a:ln>
                <a:noFill/>
              </a:ln>
              <a:solidFill>
                <a:srgbClr val="383F7F"/>
              </a:solidFill>
              <a:effectLst/>
              <a:uLnTx/>
              <a:uFillTx/>
              <a:latin typeface="Cambria" panose="02040503050406030204" pitchFamily="18" charset="0"/>
              <a:ea typeface="Cambria" panose="02040503050406030204" pitchFamily="18" charset="0"/>
              <a:cs typeface="Calibri" panose="020F0502020204030204" pitchFamily="34" charset="0"/>
              <a:sym typeface="Roboto Italics"/>
            </a:endParaRPr>
          </a:p>
        </p:txBody>
      </p:sp>
      <p:cxnSp>
        <p:nvCxnSpPr>
          <p:cNvPr id="12" name="Straight Connector 11">
            <a:extLst>
              <a:ext uri="{FF2B5EF4-FFF2-40B4-BE49-F238E27FC236}">
                <a16:creationId xmlns:a16="http://schemas.microsoft.com/office/drawing/2014/main" id="{6877F138-1110-2494-5481-046F7F061DD6}"/>
              </a:ext>
            </a:extLst>
          </p:cNvPr>
          <p:cNvCxnSpPr/>
          <p:nvPr/>
        </p:nvCxnSpPr>
        <p:spPr>
          <a:xfrm flipH="1">
            <a:off x="3424518" y="3872753"/>
            <a:ext cx="582706" cy="439271"/>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D21F4DC-3F9A-A066-E434-141212ADED90}"/>
              </a:ext>
            </a:extLst>
          </p:cNvPr>
          <p:cNvCxnSpPr>
            <a:cxnSpLocks/>
          </p:cNvCxnSpPr>
          <p:nvPr/>
        </p:nvCxnSpPr>
        <p:spPr>
          <a:xfrm flipH="1" flipV="1">
            <a:off x="1731085" y="4119170"/>
            <a:ext cx="1739153" cy="17033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522C1B25-FBDB-3979-1DEB-8CFA972BC1E9}"/>
              </a:ext>
            </a:extLst>
          </p:cNvPr>
          <p:cNvSpPr/>
          <p:nvPr/>
        </p:nvSpPr>
        <p:spPr>
          <a:xfrm>
            <a:off x="1399093" y="3291839"/>
            <a:ext cx="719328" cy="71223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5540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C5CFE-783F-8077-1920-638B6BE3AB3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5749284F-B4F0-1834-ADC0-D98668C19CBE}"/>
              </a:ext>
            </a:extLst>
          </p:cNvPr>
          <p:cNvSpPr/>
          <p:nvPr/>
        </p:nvSpPr>
        <p:spPr>
          <a:xfrm rot="-5400000">
            <a:off x="2667000" y="-2667000"/>
            <a:ext cx="6858000"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r="-21111"/>
            </a:stretch>
          </a:blipFill>
        </p:spPr>
        <p:txBody>
          <a:bodyPr/>
          <a:lstStyle/>
          <a:p>
            <a:endParaRPr lang="en-US" sz="1200"/>
          </a:p>
        </p:txBody>
      </p:sp>
      <p:grpSp>
        <p:nvGrpSpPr>
          <p:cNvPr id="6" name="Group 3">
            <a:extLst>
              <a:ext uri="{FF2B5EF4-FFF2-40B4-BE49-F238E27FC236}">
                <a16:creationId xmlns:a16="http://schemas.microsoft.com/office/drawing/2014/main" id="{7791543B-B100-72FB-E4E4-88B2FA605EF6}"/>
              </a:ext>
            </a:extLst>
          </p:cNvPr>
          <p:cNvGrpSpPr/>
          <p:nvPr/>
        </p:nvGrpSpPr>
        <p:grpSpPr>
          <a:xfrm>
            <a:off x="301373" y="304500"/>
            <a:ext cx="6448708" cy="6249001"/>
            <a:chOff x="0" y="0"/>
            <a:chExt cx="2547638" cy="2468741"/>
          </a:xfrm>
        </p:grpSpPr>
        <p:sp>
          <p:nvSpPr>
            <p:cNvPr id="8" name="Freeform 4">
              <a:extLst>
                <a:ext uri="{FF2B5EF4-FFF2-40B4-BE49-F238E27FC236}">
                  <a16:creationId xmlns:a16="http://schemas.microsoft.com/office/drawing/2014/main" id="{C07CAAFA-7473-1508-FD88-614964D61075}"/>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0FF7077F-9BA0-BD49-06D1-80CB13B9A9D3}"/>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grpSp>
        <p:nvGrpSpPr>
          <p:cNvPr id="13" name="Group 9">
            <a:extLst>
              <a:ext uri="{FF2B5EF4-FFF2-40B4-BE49-F238E27FC236}">
                <a16:creationId xmlns:a16="http://schemas.microsoft.com/office/drawing/2014/main" id="{6A6625AA-954B-5A0A-76E9-F68887E51056}"/>
              </a:ext>
            </a:extLst>
          </p:cNvPr>
          <p:cNvGrpSpPr/>
          <p:nvPr/>
        </p:nvGrpSpPr>
        <p:grpSpPr>
          <a:xfrm rot="-5400000">
            <a:off x="6270419" y="954237"/>
            <a:ext cx="6875818" cy="4967345"/>
            <a:chOff x="0" y="0"/>
            <a:chExt cx="13751636" cy="9934690"/>
          </a:xfrm>
        </p:grpSpPr>
        <p:sp>
          <p:nvSpPr>
            <p:cNvPr id="14" name="Freeform 10">
              <a:extLst>
                <a:ext uri="{FF2B5EF4-FFF2-40B4-BE49-F238E27FC236}">
                  <a16:creationId xmlns:a16="http://schemas.microsoft.com/office/drawing/2014/main" id="{9056D520-7BA4-5E7E-2646-59766A7E4170}"/>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032E4312-0AD2-DFB3-E8D9-A70D3E01E2DF}"/>
              </a:ext>
            </a:extLst>
          </p:cNvPr>
          <p:cNvSpPr txBox="1"/>
          <p:nvPr/>
        </p:nvSpPr>
        <p:spPr>
          <a:xfrm>
            <a:off x="7723899" y="1803400"/>
            <a:ext cx="3968858" cy="3949799"/>
          </a:xfrm>
          <a:prstGeom prst="rect">
            <a:avLst/>
          </a:prstGeom>
        </p:spPr>
        <p:txBody>
          <a:bodyPr lIns="0" tIns="0" rIns="0" bIns="0" rtlCol="0" anchor="t">
            <a:spAutoFit/>
          </a:bodyPr>
          <a:lstStyle/>
          <a:p>
            <a:pPr>
              <a:lnSpc>
                <a:spcPts val="2800"/>
              </a:lnSpc>
            </a:pPr>
            <a:r>
              <a:rPr lang="en-US" sz="2400">
                <a:solidFill>
                  <a:srgbClr val="FFFFFF"/>
                </a:solidFill>
                <a:latin typeface="Cambria" panose="02040503050406030204" pitchFamily="18" charset="0"/>
                <a:ea typeface="Cambria" panose="02040503050406030204" pitchFamily="18" charset="0"/>
                <a:cs typeface="Roboto"/>
                <a:sym typeface="Roboto"/>
              </a:rPr>
              <a:t>Senate v. House side</a:t>
            </a:r>
          </a:p>
          <a:p>
            <a:pPr>
              <a:lnSpc>
                <a:spcPts val="2800"/>
              </a:lnSpc>
            </a:pPr>
            <a:endParaRPr lang="en-US" sz="24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400">
                <a:solidFill>
                  <a:srgbClr val="FFFFFF"/>
                </a:solidFill>
                <a:latin typeface="Cambria" panose="02040503050406030204" pitchFamily="18" charset="0"/>
                <a:ea typeface="Cambria" panose="02040503050406030204" pitchFamily="18" charset="0"/>
                <a:cs typeface="Roboto"/>
                <a:sym typeface="Roboto"/>
              </a:rPr>
              <a:t>Visitor v. Staff entrances</a:t>
            </a:r>
          </a:p>
          <a:p>
            <a:pPr>
              <a:lnSpc>
                <a:spcPts val="2800"/>
              </a:lnSpc>
            </a:pPr>
            <a:endParaRPr lang="en-US" sz="24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400">
                <a:solidFill>
                  <a:srgbClr val="FFFFFF"/>
                </a:solidFill>
                <a:latin typeface="Cambria" panose="02040503050406030204" pitchFamily="18" charset="0"/>
                <a:ea typeface="Cambria" panose="02040503050406030204" pitchFamily="18" charset="0"/>
                <a:cs typeface="Roboto"/>
                <a:sym typeface="Roboto"/>
              </a:rPr>
              <a:t>0.5 miles between the sides</a:t>
            </a:r>
          </a:p>
          <a:p>
            <a:pPr marL="342900" indent="-342900">
              <a:lnSpc>
                <a:spcPts val="2800"/>
              </a:lnSpc>
              <a:buFont typeface="Arial" panose="020B0604020202020204" pitchFamily="34" charset="0"/>
              <a:buChar char="•"/>
            </a:pPr>
            <a:r>
              <a:rPr lang="en-US" sz="2400">
                <a:solidFill>
                  <a:srgbClr val="FFFFFF"/>
                </a:solidFill>
                <a:latin typeface="Cambria" panose="02040503050406030204" pitchFamily="18" charset="0"/>
                <a:ea typeface="Cambria" panose="02040503050406030204" pitchFamily="18" charset="0"/>
                <a:cs typeface="Roboto"/>
                <a:sym typeface="Roboto"/>
              </a:rPr>
              <a:t>10-20min of walking</a:t>
            </a:r>
          </a:p>
          <a:p>
            <a:pPr marL="342900" indent="-342900">
              <a:lnSpc>
                <a:spcPts val="2800"/>
              </a:lnSpc>
              <a:buFont typeface="Arial" panose="020B0604020202020204" pitchFamily="34" charset="0"/>
              <a:buChar char="•"/>
            </a:pPr>
            <a:r>
              <a:rPr lang="en-US" sz="2400">
                <a:solidFill>
                  <a:srgbClr val="FFFFFF"/>
                </a:solidFill>
                <a:latin typeface="Cambria" panose="02040503050406030204" pitchFamily="18" charset="0"/>
                <a:ea typeface="Cambria" panose="02040503050406030204" pitchFamily="18" charset="0"/>
                <a:cs typeface="Roboto"/>
                <a:sym typeface="Roboto"/>
              </a:rPr>
              <a:t>1-2min drive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800" b="1">
                <a:solidFill>
                  <a:srgbClr val="FFFFFF"/>
                </a:solidFill>
                <a:latin typeface="Cambria" panose="02040503050406030204" pitchFamily="18" charset="0"/>
                <a:ea typeface="Cambria" panose="02040503050406030204" pitchFamily="18" charset="0"/>
                <a:cs typeface="Roboto"/>
                <a:sym typeface="Roboto"/>
              </a:rPr>
              <a:t>Plan for 15-30min to </a:t>
            </a:r>
          </a:p>
          <a:p>
            <a:pPr>
              <a:lnSpc>
                <a:spcPts val="2800"/>
              </a:lnSpc>
            </a:pPr>
            <a:r>
              <a:rPr lang="en-US" sz="2800" b="1">
                <a:solidFill>
                  <a:srgbClr val="FFFFFF"/>
                </a:solidFill>
                <a:latin typeface="Cambria" panose="02040503050406030204" pitchFamily="18" charset="0"/>
                <a:ea typeface="Cambria" panose="02040503050406030204" pitchFamily="18" charset="0"/>
                <a:cs typeface="Roboto"/>
                <a:sym typeface="Roboto"/>
              </a:rPr>
              <a:t>get through security</a:t>
            </a:r>
          </a:p>
        </p:txBody>
      </p:sp>
      <p:sp>
        <p:nvSpPr>
          <p:cNvPr id="5" name="TextBox 18">
            <a:extLst>
              <a:ext uri="{FF2B5EF4-FFF2-40B4-BE49-F238E27FC236}">
                <a16:creationId xmlns:a16="http://schemas.microsoft.com/office/drawing/2014/main" id="{47DDBC05-DB80-B23D-C019-8968B2A0CF5B}"/>
              </a:ext>
            </a:extLst>
          </p:cNvPr>
          <p:cNvSpPr txBox="1"/>
          <p:nvPr/>
        </p:nvSpPr>
        <p:spPr>
          <a:xfrm>
            <a:off x="7522991" y="384912"/>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Navigating the Hill</a:t>
            </a:r>
          </a:p>
        </p:txBody>
      </p:sp>
      <p:pic>
        <p:nvPicPr>
          <p:cNvPr id="2" name="Picture 1" descr="Map of the U.S. Capitol campus' accessible path.">
            <a:extLst>
              <a:ext uri="{FF2B5EF4-FFF2-40B4-BE49-F238E27FC236}">
                <a16:creationId xmlns:a16="http://schemas.microsoft.com/office/drawing/2014/main" id="{596B5DF2-D7BF-6943-EA64-E6EC8EAC1380}"/>
              </a:ext>
            </a:extLst>
          </p:cNvPr>
          <p:cNvPicPr>
            <a:picLocks noChangeAspect="1"/>
          </p:cNvPicPr>
          <p:nvPr/>
        </p:nvPicPr>
        <p:blipFill>
          <a:blip r:embed="rId4"/>
          <a:stretch>
            <a:fillRect/>
          </a:stretch>
        </p:blipFill>
        <p:spPr>
          <a:xfrm>
            <a:off x="499243" y="486734"/>
            <a:ext cx="5878408" cy="5884532"/>
          </a:xfrm>
          <a:prstGeom prst="rect">
            <a:avLst/>
          </a:prstGeom>
        </p:spPr>
      </p:pic>
      <p:grpSp>
        <p:nvGrpSpPr>
          <p:cNvPr id="11" name="Group 7">
            <a:extLst>
              <a:ext uri="{FF2B5EF4-FFF2-40B4-BE49-F238E27FC236}">
                <a16:creationId xmlns:a16="http://schemas.microsoft.com/office/drawing/2014/main" id="{27D25C62-6A6F-3091-3C9E-69185F2AD86D}"/>
              </a:ext>
            </a:extLst>
          </p:cNvPr>
          <p:cNvGrpSpPr/>
          <p:nvPr/>
        </p:nvGrpSpPr>
        <p:grpSpPr>
          <a:xfrm rot="-5400000">
            <a:off x="3698620" y="3349783"/>
            <a:ext cx="6875818" cy="176252"/>
            <a:chOff x="0" y="0"/>
            <a:chExt cx="13751636" cy="352504"/>
          </a:xfrm>
        </p:grpSpPr>
        <p:sp>
          <p:nvSpPr>
            <p:cNvPr id="12" name="Freeform 8">
              <a:extLst>
                <a:ext uri="{FF2B5EF4-FFF2-40B4-BE49-F238E27FC236}">
                  <a16:creationId xmlns:a16="http://schemas.microsoft.com/office/drawing/2014/main" id="{77C6C82B-569A-36CE-0307-EB941DA6777B}"/>
                </a:ext>
              </a:extLst>
            </p:cNvPr>
            <p:cNvSpPr/>
            <p:nvPr/>
          </p:nvSpPr>
          <p:spPr>
            <a:xfrm>
              <a:off x="0" y="0"/>
              <a:ext cx="13751688" cy="352530"/>
            </a:xfrm>
            <a:custGeom>
              <a:avLst/>
              <a:gdLst/>
              <a:ahLst/>
              <a:cxnLst/>
              <a:rect l="l" t="t" r="r" b="b"/>
              <a:pathLst>
                <a:path w="13751688" h="352530">
                  <a:moveTo>
                    <a:pt x="13751688" y="0"/>
                  </a:moveTo>
                  <a:lnTo>
                    <a:pt x="0" y="0"/>
                  </a:lnTo>
                  <a:lnTo>
                    <a:pt x="0" y="352530"/>
                  </a:lnTo>
                  <a:lnTo>
                    <a:pt x="13751688" y="352530"/>
                  </a:lnTo>
                  <a:close/>
                </a:path>
              </a:pathLst>
            </a:custGeom>
            <a:solidFill>
              <a:srgbClr val="FFFFFF"/>
            </a:solidFill>
          </p:spPr>
          <p:txBody>
            <a:bodyPr/>
            <a:lstStyle/>
            <a:p>
              <a:endParaRPr lang="en-US" sz="1200"/>
            </a:p>
          </p:txBody>
        </p:sp>
      </p:grpSp>
    </p:spTree>
    <p:extLst>
      <p:ext uri="{BB962C8B-B14F-4D97-AF65-F5344CB8AC3E}">
        <p14:creationId xmlns:p14="http://schemas.microsoft.com/office/powerpoint/2010/main" val="10253095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445D9-5DF2-1858-5C80-7F8BD4E54D22}"/>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3D13F88-A4EB-EEE5-C6C7-6366BAFC028A}"/>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1ED62E01-0DFC-37D9-5970-330F8CF63AA4}"/>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E54FA613-2EFD-B783-D58B-FC36BB96B68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6EFEE836-1D1A-380F-4643-18DF74012774}"/>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8B5052D3-DA43-FBA3-BB83-882CDDE9BF1C}"/>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F3417757-4F05-A7F5-B4AB-CF9D9614E007}"/>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7A562EE1-C851-1A62-A159-13EABF58F8DA}"/>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BB3F3DF7-D6FB-B714-F9C0-280941D9E23D}"/>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F0EA1DD6-32AE-F66B-1412-DF2DF72F4FAE}"/>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C8E414EF-8BF5-B2DA-D586-D1546FB11BED}"/>
              </a:ext>
            </a:extLst>
          </p:cNvPr>
          <p:cNvSpPr/>
          <p:nvPr/>
        </p:nvSpPr>
        <p:spPr>
          <a:xfrm>
            <a:off x="2001520" y="3759200"/>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0456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4DD40-1B29-8F2E-55D9-729DC8FEDBC7}"/>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1F6BCF2-9AFE-1E8A-9248-C116202BAC11}"/>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700E7DEB-F685-F18C-9289-7274B452FA87}"/>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6A0090AE-76F8-41BF-8DBF-6C9CFDEF517A}"/>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8B178920-470A-470E-706D-314FB56A17BE}"/>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FA14F105-D01B-A491-4B2D-F38FA59C1046}"/>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4962EB65-9F12-A399-66DD-AF7F1F348E9E}"/>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80496EBA-84A7-C31D-87DD-44127EBF7646}"/>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4B4D9BE4-AF17-5FC1-2B9D-87B5C08FA9FB}"/>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144B478D-FA61-1047-2AD2-F7C094205A2E}"/>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17" name="Oval 16">
            <a:extLst>
              <a:ext uri="{FF2B5EF4-FFF2-40B4-BE49-F238E27FC236}">
                <a16:creationId xmlns:a16="http://schemas.microsoft.com/office/drawing/2014/main" id="{6050D4D8-7806-297F-3B27-F170264BC7AD}"/>
              </a:ext>
            </a:extLst>
          </p:cNvPr>
          <p:cNvSpPr/>
          <p:nvPr/>
        </p:nvSpPr>
        <p:spPr>
          <a:xfrm>
            <a:off x="3060617" y="3759200"/>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857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132D3-56A5-0C5A-4C56-06415F2CD0F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7102561E-7403-4827-2D3C-06EAB543C0B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01273DF6-3491-9A3B-FD70-5F93B265207C}"/>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31573F7A-6EB8-4BE9-C62E-3BA957905D53}"/>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C7874E06-FAAB-1CB6-DF8C-697643F8CCC1}"/>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C79955D4-39ED-CEB9-71C0-462DA306DD37}"/>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D53C6828-8A78-3FDE-98DB-7394D9F21AB0}"/>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891A1CD9-991E-2F97-81E2-72A26F0888A9}"/>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7D3FE980-1631-332B-4ACA-876ABC246E9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AB2685FF-44B5-E35D-B27D-5E02B8530693}"/>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19" name="Oval 18">
            <a:extLst>
              <a:ext uri="{FF2B5EF4-FFF2-40B4-BE49-F238E27FC236}">
                <a16:creationId xmlns:a16="http://schemas.microsoft.com/office/drawing/2014/main" id="{CD8D9BE1-D19C-3F03-AC11-983A22BC00A1}"/>
              </a:ext>
            </a:extLst>
          </p:cNvPr>
          <p:cNvSpPr/>
          <p:nvPr/>
        </p:nvSpPr>
        <p:spPr>
          <a:xfrm>
            <a:off x="3624704" y="3711458"/>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44749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0C4C0-7604-AC04-BBB8-1EF5169C0E5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7BA5E07-DA14-BDEF-C00C-3704A7F87B2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12B7117F-2827-2CE0-2005-983122941E77}"/>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5E2B7E77-9F14-2731-EEA0-0CBE8F43CEBA}"/>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995FA39C-7EE6-0E86-CD8C-4DE6CB824246}"/>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C361A27C-A86F-ABDE-D955-3FC684D68031}"/>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0691364F-FBDC-3223-D1B1-769BCB590620}"/>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D4E22BA9-37BE-0573-7BFD-19361726B67B}"/>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018DA0E8-839A-CD54-6AB9-EEBAEBA46970}"/>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FBA71E2F-3529-D7E8-1DBB-9E6248123982}"/>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sp>
        <p:nvSpPr>
          <p:cNvPr id="20" name="Oval 19">
            <a:extLst>
              <a:ext uri="{FF2B5EF4-FFF2-40B4-BE49-F238E27FC236}">
                <a16:creationId xmlns:a16="http://schemas.microsoft.com/office/drawing/2014/main" id="{3D41FF10-FAE9-D050-9AF0-6D848DA4BF05}"/>
              </a:ext>
            </a:extLst>
          </p:cNvPr>
          <p:cNvSpPr/>
          <p:nvPr/>
        </p:nvSpPr>
        <p:spPr>
          <a:xfrm>
            <a:off x="1774584" y="905547"/>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92556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7CBA-CCF1-66B9-E3D6-1491B162D543}"/>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27EED773-6507-5FFE-5ADC-A0E84B597BBB}"/>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13" name="Group 9">
            <a:extLst>
              <a:ext uri="{FF2B5EF4-FFF2-40B4-BE49-F238E27FC236}">
                <a16:creationId xmlns:a16="http://schemas.microsoft.com/office/drawing/2014/main" id="{677967AD-6120-BC62-8D61-EC548359B8E2}"/>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12EC7AA3-7611-B127-8211-E3B3F484C032}"/>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2857F03D-0088-4D41-BD97-66D8A5007CE4}"/>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Senate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Senate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Senate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Union Station</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Constitution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Prefixes to know:</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Russell – SR</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Dirksen – SD</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Hart – SH</a:t>
            </a:r>
          </a:p>
        </p:txBody>
      </p:sp>
      <p:sp>
        <p:nvSpPr>
          <p:cNvPr id="5" name="TextBox 18">
            <a:extLst>
              <a:ext uri="{FF2B5EF4-FFF2-40B4-BE49-F238E27FC236}">
                <a16:creationId xmlns:a16="http://schemas.microsoft.com/office/drawing/2014/main" id="{82F2A3C2-B04C-CBAB-9234-24D181D24F9B}"/>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Senate Side</a:t>
            </a:r>
          </a:p>
        </p:txBody>
      </p:sp>
      <p:grpSp>
        <p:nvGrpSpPr>
          <p:cNvPr id="6" name="Group 3">
            <a:extLst>
              <a:ext uri="{FF2B5EF4-FFF2-40B4-BE49-F238E27FC236}">
                <a16:creationId xmlns:a16="http://schemas.microsoft.com/office/drawing/2014/main" id="{FA9F053E-ABBF-91A8-1DEB-39380575E877}"/>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0F2B386F-273C-950D-EC98-2065FB636A10}"/>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9" name="TextBox 5">
              <a:extLst>
                <a:ext uri="{FF2B5EF4-FFF2-40B4-BE49-F238E27FC236}">
                  <a16:creationId xmlns:a16="http://schemas.microsoft.com/office/drawing/2014/main" id="{05534871-9209-D9AC-ABC9-BE627FFB798E}"/>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2" name="Picture 1" descr="Map of the U.S. Capitol campus' accessible path.">
            <a:extLst>
              <a:ext uri="{FF2B5EF4-FFF2-40B4-BE49-F238E27FC236}">
                <a16:creationId xmlns:a16="http://schemas.microsoft.com/office/drawing/2014/main" id="{A6A3E5F2-6C05-31B4-6B49-4523AF081FCB}"/>
              </a:ext>
            </a:extLst>
          </p:cNvPr>
          <p:cNvPicPr>
            <a:picLocks noChangeAspect="1"/>
          </p:cNvPicPr>
          <p:nvPr/>
        </p:nvPicPr>
        <p:blipFill>
          <a:blip r:embed="rId4"/>
          <a:srcRect l="45952" t="1133" r="17408" b="47813"/>
          <a:stretch>
            <a:fillRect/>
          </a:stretch>
        </p:blipFill>
        <p:spPr>
          <a:xfrm>
            <a:off x="651925" y="484398"/>
            <a:ext cx="4234997" cy="5906994"/>
          </a:xfrm>
          <a:prstGeom prst="rect">
            <a:avLst/>
          </a:prstGeom>
        </p:spPr>
      </p:pic>
      <p:cxnSp>
        <p:nvCxnSpPr>
          <p:cNvPr id="22" name="Straight Arrow Connector 21">
            <a:extLst>
              <a:ext uri="{FF2B5EF4-FFF2-40B4-BE49-F238E27FC236}">
                <a16:creationId xmlns:a16="http://schemas.microsoft.com/office/drawing/2014/main" id="{1D6D613E-E4F3-9491-3ED7-66AE6DA76AF1}"/>
              </a:ext>
            </a:extLst>
          </p:cNvPr>
          <p:cNvCxnSpPr>
            <a:cxnSpLocks/>
          </p:cNvCxnSpPr>
          <p:nvPr/>
        </p:nvCxnSpPr>
        <p:spPr>
          <a:xfrm flipV="1">
            <a:off x="856033" y="4905563"/>
            <a:ext cx="1561626" cy="1181100"/>
          </a:xfrm>
          <a:prstGeom prst="straightConnector1">
            <a:avLst/>
          </a:prstGeom>
          <a:ln w="57150">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451900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B52D2-4D87-D076-93E6-3C69D21DF1AE}"/>
            </a:ext>
          </a:extLst>
        </p:cNvPr>
        <p:cNvGrpSpPr/>
        <p:nvPr/>
      </p:nvGrpSpPr>
      <p:grpSpPr>
        <a:xfrm>
          <a:off x="0" y="0"/>
          <a:ext cx="0" cy="0"/>
          <a:chOff x="0" y="0"/>
          <a:chExt cx="0" cy="0"/>
        </a:xfrm>
      </p:grpSpPr>
      <p:grpSp>
        <p:nvGrpSpPr>
          <p:cNvPr id="13" name="Group 9">
            <a:extLst>
              <a:ext uri="{FF2B5EF4-FFF2-40B4-BE49-F238E27FC236}">
                <a16:creationId xmlns:a16="http://schemas.microsoft.com/office/drawing/2014/main" id="{A19F599F-1E59-7E4E-BE79-AB88FF2EE3B2}"/>
              </a:ext>
            </a:extLst>
          </p:cNvPr>
          <p:cNvGrpSpPr/>
          <p:nvPr/>
        </p:nvGrpSpPr>
        <p:grpSpPr>
          <a:xfrm rot="-5400000">
            <a:off x="6132820" y="816629"/>
            <a:ext cx="6875818" cy="5242559"/>
            <a:chOff x="0" y="0"/>
            <a:chExt cx="13751636" cy="9934690"/>
          </a:xfrm>
        </p:grpSpPr>
        <p:sp>
          <p:nvSpPr>
            <p:cNvPr id="14" name="Freeform 10">
              <a:extLst>
                <a:ext uri="{FF2B5EF4-FFF2-40B4-BE49-F238E27FC236}">
                  <a16:creationId xmlns:a16="http://schemas.microsoft.com/office/drawing/2014/main" id="{AEA26FFB-DC94-C898-00F6-08E695D8F31A}"/>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15" name="TextBox 11">
            <a:extLst>
              <a:ext uri="{FF2B5EF4-FFF2-40B4-BE49-F238E27FC236}">
                <a16:creationId xmlns:a16="http://schemas.microsoft.com/office/drawing/2014/main" id="{6A974370-12BA-787E-01E3-8A7F24156965}"/>
              </a:ext>
            </a:extLst>
          </p:cNvPr>
          <p:cNvSpPr txBox="1"/>
          <p:nvPr/>
        </p:nvSpPr>
        <p:spPr>
          <a:xfrm>
            <a:off x="7586300" y="2017345"/>
            <a:ext cx="3968858" cy="2122953"/>
          </a:xfrm>
          <a:prstGeom prst="rect">
            <a:avLst/>
          </a:prstGeom>
        </p:spPr>
        <p:txBody>
          <a:bodyPr lIns="0" tIns="0" rIns="0" bIns="0" rtlCol="0" anchor="t">
            <a:spAutoFit/>
          </a:bodyPr>
          <a:lstStyle/>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Public Entrances</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Staff Entrances Only</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499AE7CE-2733-4C95-E776-BCABFFCBEFE4}"/>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Russell Senate Office Building</a:t>
            </a:r>
          </a:p>
        </p:txBody>
      </p:sp>
      <p:sp>
        <p:nvSpPr>
          <p:cNvPr id="3" name="Freeform 2">
            <a:extLst>
              <a:ext uri="{FF2B5EF4-FFF2-40B4-BE49-F238E27FC236}">
                <a16:creationId xmlns:a16="http://schemas.microsoft.com/office/drawing/2014/main" id="{4B453CAF-830F-C0DD-F418-75D8F3D2C9D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p>
        </p:txBody>
      </p:sp>
      <p:grpSp>
        <p:nvGrpSpPr>
          <p:cNvPr id="7" name="Group 3">
            <a:extLst>
              <a:ext uri="{FF2B5EF4-FFF2-40B4-BE49-F238E27FC236}">
                <a16:creationId xmlns:a16="http://schemas.microsoft.com/office/drawing/2014/main" id="{D4996533-1D1E-BBE3-3B55-AC5A5CB8ADDF}"/>
              </a:ext>
            </a:extLst>
          </p:cNvPr>
          <p:cNvGrpSpPr/>
          <p:nvPr/>
        </p:nvGrpSpPr>
        <p:grpSpPr>
          <a:xfrm>
            <a:off x="458849" y="313395"/>
            <a:ext cx="4621151" cy="6249001"/>
            <a:chOff x="0" y="0"/>
            <a:chExt cx="2547638" cy="2468741"/>
          </a:xfrm>
        </p:grpSpPr>
        <p:sp>
          <p:nvSpPr>
            <p:cNvPr id="11" name="Freeform 4">
              <a:extLst>
                <a:ext uri="{FF2B5EF4-FFF2-40B4-BE49-F238E27FC236}">
                  <a16:creationId xmlns:a16="http://schemas.microsoft.com/office/drawing/2014/main" id="{27D13611-443D-5E16-2446-2967945B0DD9}"/>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p>
          </p:txBody>
        </p:sp>
        <p:sp>
          <p:nvSpPr>
            <p:cNvPr id="12" name="TextBox 5">
              <a:extLst>
                <a:ext uri="{FF2B5EF4-FFF2-40B4-BE49-F238E27FC236}">
                  <a16:creationId xmlns:a16="http://schemas.microsoft.com/office/drawing/2014/main" id="{46F0CB15-ED4A-0F85-AA36-9BA7FB138531}"/>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p>
          </p:txBody>
        </p:sp>
      </p:grpSp>
      <p:pic>
        <p:nvPicPr>
          <p:cNvPr id="18" name="Picture 17">
            <a:extLst>
              <a:ext uri="{FF2B5EF4-FFF2-40B4-BE49-F238E27FC236}">
                <a16:creationId xmlns:a16="http://schemas.microsoft.com/office/drawing/2014/main" id="{40934ABE-5F5A-926E-FFD5-414D4AF7DA1D}"/>
              </a:ext>
            </a:extLst>
          </p:cNvPr>
          <p:cNvPicPr>
            <a:picLocks noChangeAspect="1"/>
          </p:cNvPicPr>
          <p:nvPr/>
        </p:nvPicPr>
        <p:blipFill>
          <a:blip r:embed="rId4"/>
          <a:srcRect r="2464"/>
          <a:stretch>
            <a:fillRect/>
          </a:stretch>
        </p:blipFill>
        <p:spPr>
          <a:xfrm>
            <a:off x="458849" y="400123"/>
            <a:ext cx="4525022" cy="6144482"/>
          </a:xfrm>
          <a:prstGeom prst="rect">
            <a:avLst/>
          </a:prstGeom>
        </p:spPr>
      </p:pic>
      <p:sp>
        <p:nvSpPr>
          <p:cNvPr id="21" name="Oval 20">
            <a:extLst>
              <a:ext uri="{FF2B5EF4-FFF2-40B4-BE49-F238E27FC236}">
                <a16:creationId xmlns:a16="http://schemas.microsoft.com/office/drawing/2014/main" id="{EC4E3A27-A38D-E93F-641B-146213470BBC}"/>
              </a:ext>
            </a:extLst>
          </p:cNvPr>
          <p:cNvSpPr/>
          <p:nvPr/>
        </p:nvSpPr>
        <p:spPr>
          <a:xfrm>
            <a:off x="7775285" y="4117510"/>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1</a:t>
            </a:r>
            <a:endParaRPr lang="en-US">
              <a:latin typeface="Cambria" panose="02040503050406030204" pitchFamily="18" charset="0"/>
              <a:ea typeface="Cambria" panose="02040503050406030204" pitchFamily="18" charset="0"/>
            </a:endParaRPr>
          </a:p>
        </p:txBody>
      </p:sp>
      <p:sp>
        <p:nvSpPr>
          <p:cNvPr id="24" name="Oval 23">
            <a:extLst>
              <a:ext uri="{FF2B5EF4-FFF2-40B4-BE49-F238E27FC236}">
                <a16:creationId xmlns:a16="http://schemas.microsoft.com/office/drawing/2014/main" id="{A81CF573-9353-795C-DDA1-4ACDE5A6FB8F}"/>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3</a:t>
            </a:r>
            <a:endParaRPr lang="en-US">
              <a:latin typeface="Cambria" panose="02040503050406030204" pitchFamily="18" charset="0"/>
              <a:ea typeface="Cambria" panose="02040503050406030204" pitchFamily="18" charset="0"/>
            </a:endParaRPr>
          </a:p>
        </p:txBody>
      </p:sp>
      <p:sp>
        <p:nvSpPr>
          <p:cNvPr id="26" name="Oval 25">
            <a:extLst>
              <a:ext uri="{FF2B5EF4-FFF2-40B4-BE49-F238E27FC236}">
                <a16:creationId xmlns:a16="http://schemas.microsoft.com/office/drawing/2014/main" id="{58457702-C450-3540-8303-EAA4AF7EE09D}"/>
              </a:ext>
            </a:extLst>
          </p:cNvPr>
          <p:cNvSpPr/>
          <p:nvPr/>
        </p:nvSpPr>
        <p:spPr>
          <a:xfrm>
            <a:off x="9277114"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4</a:t>
            </a:r>
            <a:endParaRPr lang="en-US">
              <a:latin typeface="Cambria" panose="02040503050406030204" pitchFamily="18" charset="0"/>
              <a:ea typeface="Cambria" panose="02040503050406030204" pitchFamily="18" charset="0"/>
            </a:endParaRPr>
          </a:p>
        </p:txBody>
      </p:sp>
      <p:sp>
        <p:nvSpPr>
          <p:cNvPr id="30" name="Oval 29">
            <a:extLst>
              <a:ext uri="{FF2B5EF4-FFF2-40B4-BE49-F238E27FC236}">
                <a16:creationId xmlns:a16="http://schemas.microsoft.com/office/drawing/2014/main" id="{6095CB0D-C91C-2B9F-75DE-2488B8465965}"/>
              </a:ext>
            </a:extLst>
          </p:cNvPr>
          <p:cNvSpPr/>
          <p:nvPr/>
        </p:nvSpPr>
        <p:spPr>
          <a:xfrm>
            <a:off x="7775285" y="2531694"/>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2</a:t>
            </a:r>
            <a:endParaRPr lang="en-US">
              <a:latin typeface="Cambria" panose="02040503050406030204" pitchFamily="18" charset="0"/>
              <a:ea typeface="Cambria" panose="02040503050406030204" pitchFamily="18" charset="0"/>
            </a:endParaRPr>
          </a:p>
        </p:txBody>
      </p:sp>
      <p:sp>
        <p:nvSpPr>
          <p:cNvPr id="32" name="Oval 31">
            <a:extLst>
              <a:ext uri="{FF2B5EF4-FFF2-40B4-BE49-F238E27FC236}">
                <a16:creationId xmlns:a16="http://schemas.microsoft.com/office/drawing/2014/main" id="{9A159BF1-82DA-D4D9-6211-E9C9158D671A}"/>
              </a:ext>
            </a:extLst>
          </p:cNvPr>
          <p:cNvSpPr/>
          <p:nvPr/>
        </p:nvSpPr>
        <p:spPr>
          <a:xfrm>
            <a:off x="8512901" y="2531693"/>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6</a:t>
            </a:r>
            <a:endParaRPr lang="en-US">
              <a:latin typeface="Cambria" panose="02040503050406030204" pitchFamily="18" charset="0"/>
              <a:ea typeface="Cambria" panose="02040503050406030204" pitchFamily="18" charset="0"/>
            </a:endParaRPr>
          </a:p>
        </p:txBody>
      </p:sp>
      <p:sp>
        <p:nvSpPr>
          <p:cNvPr id="34" name="Oval 33">
            <a:extLst>
              <a:ext uri="{FF2B5EF4-FFF2-40B4-BE49-F238E27FC236}">
                <a16:creationId xmlns:a16="http://schemas.microsoft.com/office/drawing/2014/main" id="{CBE48573-8077-2F6C-9E97-E992AF65F89D}"/>
              </a:ext>
            </a:extLst>
          </p:cNvPr>
          <p:cNvSpPr/>
          <p:nvPr/>
        </p:nvSpPr>
        <p:spPr>
          <a:xfrm>
            <a:off x="9277114" y="2531693"/>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7</a:t>
            </a:r>
            <a:endParaRPr lang="en-US">
              <a:latin typeface="Cambria" panose="02040503050406030204" pitchFamily="18" charset="0"/>
              <a:ea typeface="Cambria" panose="02040503050406030204" pitchFamily="18" charset="0"/>
            </a:endParaRPr>
          </a:p>
        </p:txBody>
      </p:sp>
      <p:sp>
        <p:nvSpPr>
          <p:cNvPr id="36" name="Oval 35">
            <a:extLst>
              <a:ext uri="{FF2B5EF4-FFF2-40B4-BE49-F238E27FC236}">
                <a16:creationId xmlns:a16="http://schemas.microsoft.com/office/drawing/2014/main" id="{C91C96DE-FC51-7345-6C9E-1C45A2B5BAB7}"/>
              </a:ext>
            </a:extLst>
          </p:cNvPr>
          <p:cNvSpPr/>
          <p:nvPr/>
        </p:nvSpPr>
        <p:spPr>
          <a:xfrm>
            <a:off x="7772246" y="4839034"/>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5</a:t>
            </a:r>
            <a:endParaRPr lang="en-US">
              <a:latin typeface="Cambria" panose="02040503050406030204" pitchFamily="18" charset="0"/>
              <a:ea typeface="Cambria" panose="02040503050406030204" pitchFamily="18" charset="0"/>
            </a:endParaRPr>
          </a:p>
        </p:txBody>
      </p:sp>
      <p:sp>
        <p:nvSpPr>
          <p:cNvPr id="38" name="Oval 37">
            <a:extLst>
              <a:ext uri="{FF2B5EF4-FFF2-40B4-BE49-F238E27FC236}">
                <a16:creationId xmlns:a16="http://schemas.microsoft.com/office/drawing/2014/main" id="{356661EA-F03C-5F60-E18B-775973090B9F}"/>
              </a:ext>
            </a:extLst>
          </p:cNvPr>
          <p:cNvSpPr/>
          <p:nvPr/>
        </p:nvSpPr>
        <p:spPr>
          <a:xfrm>
            <a:off x="8509862" y="4837988"/>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8</a:t>
            </a:r>
            <a:endParaRPr lang="en-US">
              <a:latin typeface="Cambria" panose="02040503050406030204" pitchFamily="18" charset="0"/>
              <a:ea typeface="Cambria" panose="02040503050406030204" pitchFamily="18" charset="0"/>
            </a:endParaRPr>
          </a:p>
        </p:txBody>
      </p:sp>
      <p:sp>
        <p:nvSpPr>
          <p:cNvPr id="42" name="TextBox 41">
            <a:extLst>
              <a:ext uri="{FF2B5EF4-FFF2-40B4-BE49-F238E27FC236}">
                <a16:creationId xmlns:a16="http://schemas.microsoft.com/office/drawing/2014/main" id="{20A48743-D398-0E97-4B82-4ED867CFE962}"/>
              </a:ext>
            </a:extLst>
          </p:cNvPr>
          <p:cNvSpPr txBox="1"/>
          <p:nvPr/>
        </p:nvSpPr>
        <p:spPr>
          <a:xfrm>
            <a:off x="6949449" y="6422550"/>
            <a:ext cx="3981857" cy="430887"/>
          </a:xfrm>
          <a:prstGeom prst="rect">
            <a:avLst/>
          </a:prstGeom>
          <a:noFill/>
        </p:spPr>
        <p:txBody>
          <a:bodyPr wrap="square">
            <a:spAutoFit/>
          </a:bodyPr>
          <a:lstStyle/>
          <a:p>
            <a:r>
              <a:rPr lang="en-US" sz="1100" b="1" i="1">
                <a:solidFill>
                  <a:schemeClr val="bg1"/>
                </a:solidFill>
                <a:latin typeface="Cambria" panose="02040503050406030204" pitchFamily="18" charset="0"/>
                <a:ea typeface="Cambria" panose="02040503050406030204" pitchFamily="18" charset="0"/>
                <a:cs typeface="Roboto"/>
                <a:sym typeface="Roboto"/>
                <a:hlinkClick r:id="rId5">
                  <a:extLst>
                    <a:ext uri="{A12FA001-AC4F-418D-AE19-62706E023703}">
                      <ahyp:hlinkClr xmlns:ahyp="http://schemas.microsoft.com/office/drawing/2018/hyperlinkcolor" val="tx"/>
                    </a:ext>
                  </a:extLst>
                </a:hlinkClick>
              </a:rPr>
              <a:t>Senate Office Buildings Door Map and Hours of Operation, Effective May 2026</a:t>
            </a:r>
            <a:endParaRPr lang="en-US" sz="1100" b="1" i="1">
              <a:solidFill>
                <a:schemeClr val="bg1"/>
              </a:solidFill>
              <a:latin typeface="Cambria" panose="02040503050406030204" pitchFamily="18" charset="0"/>
              <a:ea typeface="Cambria" panose="02040503050406030204" pitchFamily="18" charset="0"/>
              <a:cs typeface="Roboto"/>
              <a:sym typeface="Roboto"/>
            </a:endParaRPr>
          </a:p>
        </p:txBody>
      </p:sp>
    </p:spTree>
    <p:extLst>
      <p:ext uri="{BB962C8B-B14F-4D97-AF65-F5344CB8AC3E}">
        <p14:creationId xmlns:p14="http://schemas.microsoft.com/office/powerpoint/2010/main" val="4925601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8CDF-C8A1-6486-B169-77B4276132B4}"/>
            </a:ext>
          </a:extLst>
        </p:cNvPr>
        <p:cNvGrpSpPr/>
        <p:nvPr/>
      </p:nvGrpSpPr>
      <p:grpSpPr>
        <a:xfrm>
          <a:off x="0" y="0"/>
          <a:ext cx="0" cy="0"/>
          <a:chOff x="0" y="0"/>
          <a:chExt cx="0" cy="0"/>
        </a:xfrm>
      </p:grpSpPr>
      <p:grpSp>
        <p:nvGrpSpPr>
          <p:cNvPr id="13" name="Group 9">
            <a:extLst>
              <a:ext uri="{FF2B5EF4-FFF2-40B4-BE49-F238E27FC236}">
                <a16:creationId xmlns:a16="http://schemas.microsoft.com/office/drawing/2014/main" id="{D4FFEA3E-0920-5C21-4A73-371FBD5693C9}"/>
              </a:ext>
            </a:extLst>
          </p:cNvPr>
          <p:cNvGrpSpPr/>
          <p:nvPr/>
        </p:nvGrpSpPr>
        <p:grpSpPr>
          <a:xfrm rot="-5400000">
            <a:off x="6132820" y="821220"/>
            <a:ext cx="6875818" cy="5242559"/>
            <a:chOff x="0" y="0"/>
            <a:chExt cx="13751636" cy="9934690"/>
          </a:xfrm>
        </p:grpSpPr>
        <p:sp>
          <p:nvSpPr>
            <p:cNvPr id="14" name="Freeform 10">
              <a:extLst>
                <a:ext uri="{FF2B5EF4-FFF2-40B4-BE49-F238E27FC236}">
                  <a16:creationId xmlns:a16="http://schemas.microsoft.com/office/drawing/2014/main" id="{1BE2A840-DA58-4F84-BB7A-C96AE855C6C4}"/>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7342F195-0D65-71CC-2B26-75CC8553AF00}"/>
              </a:ext>
            </a:extLst>
          </p:cNvPr>
          <p:cNvSpPr txBox="1"/>
          <p:nvPr/>
        </p:nvSpPr>
        <p:spPr>
          <a:xfrm>
            <a:off x="7586300" y="2017345"/>
            <a:ext cx="3968858" cy="2122953"/>
          </a:xfrm>
          <a:prstGeom prst="rect">
            <a:avLst/>
          </a:prstGeom>
        </p:spPr>
        <p:txBody>
          <a:bodyPr lIns="0" tIns="0" rIns="0" bIns="0" rtlCol="0" anchor="t">
            <a:spAutoFit/>
          </a:bodyPr>
          <a:lstStyle/>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Public Entrances</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b="1">
                <a:solidFill>
                  <a:srgbClr val="FFFFFF"/>
                </a:solidFill>
                <a:latin typeface="Cambria" panose="02040503050406030204" pitchFamily="18" charset="0"/>
                <a:ea typeface="Cambria" panose="02040503050406030204" pitchFamily="18" charset="0"/>
                <a:cs typeface="Roboto"/>
                <a:sym typeface="Roboto"/>
              </a:rPr>
              <a:t>Staff Entrances / Inaccessible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24F15F9E-5108-5179-1849-5F86FC418707}"/>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Dirksen &amp; Hart Office Buildings</a:t>
            </a:r>
          </a:p>
        </p:txBody>
      </p:sp>
      <p:sp>
        <p:nvSpPr>
          <p:cNvPr id="3" name="Freeform 2">
            <a:extLst>
              <a:ext uri="{FF2B5EF4-FFF2-40B4-BE49-F238E27FC236}">
                <a16:creationId xmlns:a16="http://schemas.microsoft.com/office/drawing/2014/main" id="{3BBD54A8-7A7E-3759-8F1A-21C6F212556D}"/>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7" name="Group 3">
            <a:extLst>
              <a:ext uri="{FF2B5EF4-FFF2-40B4-BE49-F238E27FC236}">
                <a16:creationId xmlns:a16="http://schemas.microsoft.com/office/drawing/2014/main" id="{4521EA15-B68A-ABF7-7E17-F83F8A1BCB9A}"/>
              </a:ext>
            </a:extLst>
          </p:cNvPr>
          <p:cNvGrpSpPr/>
          <p:nvPr/>
        </p:nvGrpSpPr>
        <p:grpSpPr>
          <a:xfrm>
            <a:off x="458849" y="313395"/>
            <a:ext cx="4621151" cy="6249001"/>
            <a:chOff x="0" y="0"/>
            <a:chExt cx="2547638" cy="2468741"/>
          </a:xfrm>
        </p:grpSpPr>
        <p:sp>
          <p:nvSpPr>
            <p:cNvPr id="11" name="Freeform 4">
              <a:extLst>
                <a:ext uri="{FF2B5EF4-FFF2-40B4-BE49-F238E27FC236}">
                  <a16:creationId xmlns:a16="http://schemas.microsoft.com/office/drawing/2014/main" id="{574AA009-3A9C-0D96-EA76-31DFF1C91717}"/>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12" name="TextBox 5">
              <a:extLst>
                <a:ext uri="{FF2B5EF4-FFF2-40B4-BE49-F238E27FC236}">
                  <a16:creationId xmlns:a16="http://schemas.microsoft.com/office/drawing/2014/main" id="{2C118C85-C81C-5B27-8122-E044AFC7291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sp>
        <p:nvSpPr>
          <p:cNvPr id="30" name="Oval 29">
            <a:extLst>
              <a:ext uri="{FF2B5EF4-FFF2-40B4-BE49-F238E27FC236}">
                <a16:creationId xmlns:a16="http://schemas.microsoft.com/office/drawing/2014/main" id="{C710765A-5F9A-D279-FEC7-260F57EE853C}"/>
              </a:ext>
            </a:extLst>
          </p:cNvPr>
          <p:cNvSpPr/>
          <p:nvPr/>
        </p:nvSpPr>
        <p:spPr>
          <a:xfrm>
            <a:off x="7775285" y="2531694"/>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ea typeface="Cambria" panose="02040503050406030204" pitchFamily="18" charset="0"/>
              </a:rPr>
              <a:t>9</a:t>
            </a:r>
            <a:endParaRPr lang="en-US">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672F83E1-1884-4BA8-0D15-B727C4FDC9CB}"/>
              </a:ext>
            </a:extLst>
          </p:cNvPr>
          <p:cNvPicPr>
            <a:picLocks noChangeAspect="1"/>
          </p:cNvPicPr>
          <p:nvPr/>
        </p:nvPicPr>
        <p:blipFill>
          <a:blip r:embed="rId4"/>
          <a:srcRect l="8544" r="2516"/>
          <a:stretch>
            <a:fillRect/>
          </a:stretch>
        </p:blipFill>
        <p:spPr>
          <a:xfrm>
            <a:off x="798891" y="676393"/>
            <a:ext cx="3941065" cy="5426563"/>
          </a:xfrm>
          <a:prstGeom prst="rect">
            <a:avLst/>
          </a:prstGeom>
        </p:spPr>
      </p:pic>
      <p:grpSp>
        <p:nvGrpSpPr>
          <p:cNvPr id="10" name="Group 9">
            <a:extLst>
              <a:ext uri="{FF2B5EF4-FFF2-40B4-BE49-F238E27FC236}">
                <a16:creationId xmlns:a16="http://schemas.microsoft.com/office/drawing/2014/main" id="{706E72DF-6D9E-FF0A-298C-FF620F49D49A}"/>
              </a:ext>
            </a:extLst>
          </p:cNvPr>
          <p:cNvGrpSpPr/>
          <p:nvPr/>
        </p:nvGrpSpPr>
        <p:grpSpPr>
          <a:xfrm>
            <a:off x="8488910" y="4115455"/>
            <a:ext cx="524503" cy="468383"/>
            <a:chOff x="8488910" y="4115455"/>
            <a:chExt cx="524503" cy="468383"/>
          </a:xfrm>
        </p:grpSpPr>
        <p:sp>
          <p:nvSpPr>
            <p:cNvPr id="24" name="Oval 23">
              <a:extLst>
                <a:ext uri="{FF2B5EF4-FFF2-40B4-BE49-F238E27FC236}">
                  <a16:creationId xmlns:a16="http://schemas.microsoft.com/office/drawing/2014/main" id="{9E977011-81F7-A157-2F4D-98BE25E8679F}"/>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40C004F0-5CF6-CA5D-3BA9-428C61DFEAA8}"/>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10</a:t>
              </a:r>
            </a:p>
          </p:txBody>
        </p:sp>
      </p:grpSp>
      <p:grpSp>
        <p:nvGrpSpPr>
          <p:cNvPr id="16" name="Group 15">
            <a:extLst>
              <a:ext uri="{FF2B5EF4-FFF2-40B4-BE49-F238E27FC236}">
                <a16:creationId xmlns:a16="http://schemas.microsoft.com/office/drawing/2014/main" id="{08200A0C-B0F0-D436-8CFC-F17592E71D86}"/>
              </a:ext>
            </a:extLst>
          </p:cNvPr>
          <p:cNvGrpSpPr/>
          <p:nvPr/>
        </p:nvGrpSpPr>
        <p:grpSpPr>
          <a:xfrm>
            <a:off x="7751294" y="4115455"/>
            <a:ext cx="524503" cy="468383"/>
            <a:chOff x="8488910" y="4115455"/>
            <a:chExt cx="524503" cy="468383"/>
          </a:xfrm>
        </p:grpSpPr>
        <p:sp>
          <p:nvSpPr>
            <p:cNvPr id="17" name="Oval 16">
              <a:extLst>
                <a:ext uri="{FF2B5EF4-FFF2-40B4-BE49-F238E27FC236}">
                  <a16:creationId xmlns:a16="http://schemas.microsoft.com/office/drawing/2014/main" id="{15715D1D-3DF6-0D93-FE65-0C9EC79F0EF0}"/>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59A0708A-378B-5CDF-7F37-3C112141964D}"/>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15</a:t>
              </a:r>
            </a:p>
          </p:txBody>
        </p:sp>
      </p:grpSp>
      <p:grpSp>
        <p:nvGrpSpPr>
          <p:cNvPr id="20" name="Group 19">
            <a:extLst>
              <a:ext uri="{FF2B5EF4-FFF2-40B4-BE49-F238E27FC236}">
                <a16:creationId xmlns:a16="http://schemas.microsoft.com/office/drawing/2014/main" id="{AD1B6050-DA96-4A8F-1271-3517CFCE3819}"/>
              </a:ext>
            </a:extLst>
          </p:cNvPr>
          <p:cNvGrpSpPr/>
          <p:nvPr/>
        </p:nvGrpSpPr>
        <p:grpSpPr>
          <a:xfrm>
            <a:off x="8505248" y="2543955"/>
            <a:ext cx="524503" cy="468383"/>
            <a:chOff x="8488910" y="4115455"/>
            <a:chExt cx="524503" cy="468383"/>
          </a:xfrm>
        </p:grpSpPr>
        <p:sp>
          <p:nvSpPr>
            <p:cNvPr id="22" name="Oval 21">
              <a:extLst>
                <a:ext uri="{FF2B5EF4-FFF2-40B4-BE49-F238E27FC236}">
                  <a16:creationId xmlns:a16="http://schemas.microsoft.com/office/drawing/2014/main" id="{3F8ED923-739C-B7EC-C975-FD3F7BDF5DDB}"/>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id="{6B93E0A2-8C6D-466D-4B87-CC645AE0B7A0}"/>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11</a:t>
              </a:r>
            </a:p>
          </p:txBody>
        </p:sp>
      </p:grpSp>
      <p:grpSp>
        <p:nvGrpSpPr>
          <p:cNvPr id="25" name="Group 24">
            <a:extLst>
              <a:ext uri="{FF2B5EF4-FFF2-40B4-BE49-F238E27FC236}">
                <a16:creationId xmlns:a16="http://schemas.microsoft.com/office/drawing/2014/main" id="{46B2AD99-0116-717B-BB8E-00B9ACD7991B}"/>
              </a:ext>
            </a:extLst>
          </p:cNvPr>
          <p:cNvGrpSpPr/>
          <p:nvPr/>
        </p:nvGrpSpPr>
        <p:grpSpPr>
          <a:xfrm>
            <a:off x="7764457" y="4852286"/>
            <a:ext cx="524503" cy="466329"/>
            <a:chOff x="8496157" y="4117509"/>
            <a:chExt cx="524503" cy="466329"/>
          </a:xfrm>
        </p:grpSpPr>
        <p:sp>
          <p:nvSpPr>
            <p:cNvPr id="27" name="Oval 26">
              <a:extLst>
                <a:ext uri="{FF2B5EF4-FFF2-40B4-BE49-F238E27FC236}">
                  <a16:creationId xmlns:a16="http://schemas.microsoft.com/office/drawing/2014/main" id="{D58AC70A-3D69-187E-EBD0-7F23A78CE7B8}"/>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id="{42D61BC9-27D8-9109-A915-C9F630343F33}"/>
                </a:ext>
              </a:extLst>
            </p:cNvPr>
            <p:cNvSpPr txBox="1"/>
            <p:nvPr/>
          </p:nvSpPr>
          <p:spPr>
            <a:xfrm>
              <a:off x="8496157" y="4117509"/>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12</a:t>
              </a:r>
            </a:p>
          </p:txBody>
        </p:sp>
      </p:grpSp>
      <p:grpSp>
        <p:nvGrpSpPr>
          <p:cNvPr id="52" name="Group 51">
            <a:extLst>
              <a:ext uri="{FF2B5EF4-FFF2-40B4-BE49-F238E27FC236}">
                <a16:creationId xmlns:a16="http://schemas.microsoft.com/office/drawing/2014/main" id="{B3B03153-653E-FCAB-8093-2FE93C94357E}"/>
              </a:ext>
            </a:extLst>
          </p:cNvPr>
          <p:cNvGrpSpPr/>
          <p:nvPr/>
        </p:nvGrpSpPr>
        <p:grpSpPr>
          <a:xfrm>
            <a:off x="8479953" y="4857724"/>
            <a:ext cx="524503" cy="467609"/>
            <a:chOff x="8491949" y="4116229"/>
            <a:chExt cx="524503" cy="467609"/>
          </a:xfrm>
        </p:grpSpPr>
        <p:sp>
          <p:nvSpPr>
            <p:cNvPr id="53" name="Oval 52">
              <a:extLst>
                <a:ext uri="{FF2B5EF4-FFF2-40B4-BE49-F238E27FC236}">
                  <a16:creationId xmlns:a16="http://schemas.microsoft.com/office/drawing/2014/main" id="{55E5AC99-0281-D064-F204-5DC61195A61D}"/>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4" name="TextBox 53">
              <a:extLst>
                <a:ext uri="{FF2B5EF4-FFF2-40B4-BE49-F238E27FC236}">
                  <a16:creationId xmlns:a16="http://schemas.microsoft.com/office/drawing/2014/main" id="{173E4C8D-8135-17CC-4088-2D36D810AF52}"/>
                </a:ext>
              </a:extLst>
            </p:cNvPr>
            <p:cNvSpPr txBox="1"/>
            <p:nvPr/>
          </p:nvSpPr>
          <p:spPr>
            <a:xfrm>
              <a:off x="8491949" y="4116229"/>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14</a:t>
              </a:r>
            </a:p>
          </p:txBody>
        </p:sp>
      </p:grpSp>
      <p:grpSp>
        <p:nvGrpSpPr>
          <p:cNvPr id="55" name="Group 54">
            <a:extLst>
              <a:ext uri="{FF2B5EF4-FFF2-40B4-BE49-F238E27FC236}">
                <a16:creationId xmlns:a16="http://schemas.microsoft.com/office/drawing/2014/main" id="{E6378757-9697-C938-76A0-AA1463D02583}"/>
              </a:ext>
            </a:extLst>
          </p:cNvPr>
          <p:cNvGrpSpPr/>
          <p:nvPr/>
        </p:nvGrpSpPr>
        <p:grpSpPr>
          <a:xfrm>
            <a:off x="9265117" y="4866748"/>
            <a:ext cx="524503" cy="466329"/>
            <a:chOff x="8491949" y="4117509"/>
            <a:chExt cx="524503" cy="466329"/>
          </a:xfrm>
        </p:grpSpPr>
        <p:sp>
          <p:nvSpPr>
            <p:cNvPr id="56" name="Oval 55">
              <a:extLst>
                <a:ext uri="{FF2B5EF4-FFF2-40B4-BE49-F238E27FC236}">
                  <a16:creationId xmlns:a16="http://schemas.microsoft.com/office/drawing/2014/main" id="{880ABCC3-9EEA-1819-2AD2-5513D84FA82C}"/>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7" name="TextBox 56">
              <a:extLst>
                <a:ext uri="{FF2B5EF4-FFF2-40B4-BE49-F238E27FC236}">
                  <a16:creationId xmlns:a16="http://schemas.microsoft.com/office/drawing/2014/main" id="{773A18D1-B26E-6A28-8274-64EA97B9EB1F}"/>
                </a:ext>
              </a:extLst>
            </p:cNvPr>
            <p:cNvSpPr txBox="1"/>
            <p:nvPr/>
          </p:nvSpPr>
          <p:spPr>
            <a:xfrm>
              <a:off x="8491949" y="4122173"/>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17</a:t>
              </a:r>
            </a:p>
          </p:txBody>
        </p:sp>
      </p:grpSp>
      <p:grpSp>
        <p:nvGrpSpPr>
          <p:cNvPr id="58" name="Group 57">
            <a:extLst>
              <a:ext uri="{FF2B5EF4-FFF2-40B4-BE49-F238E27FC236}">
                <a16:creationId xmlns:a16="http://schemas.microsoft.com/office/drawing/2014/main" id="{2562501D-B43C-0199-74FF-35F5734A7B05}"/>
              </a:ext>
            </a:extLst>
          </p:cNvPr>
          <p:cNvGrpSpPr/>
          <p:nvPr/>
        </p:nvGrpSpPr>
        <p:grpSpPr>
          <a:xfrm>
            <a:off x="9980613" y="4882238"/>
            <a:ext cx="524503" cy="467004"/>
            <a:chOff x="8491949" y="4117509"/>
            <a:chExt cx="524503" cy="467004"/>
          </a:xfrm>
        </p:grpSpPr>
        <p:sp>
          <p:nvSpPr>
            <p:cNvPr id="59" name="Oval 58">
              <a:extLst>
                <a:ext uri="{FF2B5EF4-FFF2-40B4-BE49-F238E27FC236}">
                  <a16:creationId xmlns:a16="http://schemas.microsoft.com/office/drawing/2014/main" id="{0A434B88-C566-4BC7-E2EA-5F8A7FF5740E}"/>
                </a:ext>
              </a:extLst>
            </p:cNvPr>
            <p:cNvSpPr/>
            <p:nvPr/>
          </p:nvSpPr>
          <p:spPr>
            <a:xfrm>
              <a:off x="8512901" y="4117509"/>
              <a:ext cx="482600" cy="466329"/>
            </a:xfrm>
            <a:prstGeom prst="ellipse">
              <a:avLst/>
            </a:prstGeom>
            <a:solidFill>
              <a:srgbClr val="F792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A34300BF-1E3F-3571-889E-225D70F2A9F0}"/>
                </a:ext>
              </a:extLst>
            </p:cNvPr>
            <p:cNvSpPr txBox="1"/>
            <p:nvPr/>
          </p:nvSpPr>
          <p:spPr>
            <a:xfrm>
              <a:off x="8491949" y="4122848"/>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18</a:t>
              </a:r>
            </a:p>
          </p:txBody>
        </p:sp>
      </p:grpSp>
      <p:grpSp>
        <p:nvGrpSpPr>
          <p:cNvPr id="67" name="Group 66">
            <a:extLst>
              <a:ext uri="{FF2B5EF4-FFF2-40B4-BE49-F238E27FC236}">
                <a16:creationId xmlns:a16="http://schemas.microsoft.com/office/drawing/2014/main" id="{48E1B2CE-5FFF-B40A-988D-9515210A87E3}"/>
              </a:ext>
            </a:extLst>
          </p:cNvPr>
          <p:cNvGrpSpPr/>
          <p:nvPr/>
        </p:nvGrpSpPr>
        <p:grpSpPr>
          <a:xfrm>
            <a:off x="7760249" y="5589117"/>
            <a:ext cx="524503" cy="466329"/>
            <a:chOff x="8491949" y="4117509"/>
            <a:chExt cx="524503" cy="466329"/>
          </a:xfrm>
        </p:grpSpPr>
        <p:sp>
          <p:nvSpPr>
            <p:cNvPr id="68" name="Oval 67">
              <a:extLst>
                <a:ext uri="{FF2B5EF4-FFF2-40B4-BE49-F238E27FC236}">
                  <a16:creationId xmlns:a16="http://schemas.microsoft.com/office/drawing/2014/main" id="{DBD370D1-89BA-5219-41B6-E28E5F53DAED}"/>
                </a:ext>
              </a:extLst>
            </p:cNvPr>
            <p:cNvSpPr/>
            <p:nvPr/>
          </p:nvSpPr>
          <p:spPr>
            <a:xfrm>
              <a:off x="8512901" y="4117509"/>
              <a:ext cx="482600" cy="466329"/>
            </a:xfrm>
            <a:prstGeom prst="ellipse">
              <a:avLst/>
            </a:prstGeom>
            <a:solidFill>
              <a:srgbClr val="DE2E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9" name="TextBox 68">
              <a:extLst>
                <a:ext uri="{FF2B5EF4-FFF2-40B4-BE49-F238E27FC236}">
                  <a16:creationId xmlns:a16="http://schemas.microsoft.com/office/drawing/2014/main" id="{4F4B160F-D498-A356-56DC-2398C619B3FB}"/>
                </a:ext>
              </a:extLst>
            </p:cNvPr>
            <p:cNvSpPr txBox="1"/>
            <p:nvPr/>
          </p:nvSpPr>
          <p:spPr>
            <a:xfrm>
              <a:off x="8491949" y="4122173"/>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13</a:t>
              </a:r>
            </a:p>
          </p:txBody>
        </p:sp>
      </p:grpSp>
      <p:grpSp>
        <p:nvGrpSpPr>
          <p:cNvPr id="70" name="Group 69">
            <a:extLst>
              <a:ext uri="{FF2B5EF4-FFF2-40B4-BE49-F238E27FC236}">
                <a16:creationId xmlns:a16="http://schemas.microsoft.com/office/drawing/2014/main" id="{90E8ED9A-D14A-E382-A1EB-8BACC04DA590}"/>
              </a:ext>
            </a:extLst>
          </p:cNvPr>
          <p:cNvGrpSpPr/>
          <p:nvPr/>
        </p:nvGrpSpPr>
        <p:grpSpPr>
          <a:xfrm>
            <a:off x="9256162" y="2543955"/>
            <a:ext cx="524503" cy="468383"/>
            <a:chOff x="8488910" y="4115455"/>
            <a:chExt cx="524503" cy="468383"/>
          </a:xfrm>
        </p:grpSpPr>
        <p:sp>
          <p:nvSpPr>
            <p:cNvPr id="71" name="Oval 70">
              <a:extLst>
                <a:ext uri="{FF2B5EF4-FFF2-40B4-BE49-F238E27FC236}">
                  <a16:creationId xmlns:a16="http://schemas.microsoft.com/office/drawing/2014/main" id="{F92FD399-E8C2-EAD4-BF99-A765E5221B91}"/>
                </a:ext>
              </a:extLst>
            </p:cNvPr>
            <p:cNvSpPr/>
            <p:nvPr/>
          </p:nvSpPr>
          <p:spPr>
            <a:xfrm>
              <a:off x="8512901" y="4117509"/>
              <a:ext cx="482600" cy="466329"/>
            </a:xfrm>
            <a:prstGeom prst="ellipse">
              <a:avLst/>
            </a:prstGeom>
            <a:solidFill>
              <a:srgbClr val="008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2" name="TextBox 71">
              <a:extLst>
                <a:ext uri="{FF2B5EF4-FFF2-40B4-BE49-F238E27FC236}">
                  <a16:creationId xmlns:a16="http://schemas.microsoft.com/office/drawing/2014/main" id="{777F9508-4543-5925-57EC-6D86F0A74F62}"/>
                </a:ext>
              </a:extLst>
            </p:cNvPr>
            <p:cNvSpPr txBox="1"/>
            <p:nvPr/>
          </p:nvSpPr>
          <p:spPr>
            <a:xfrm>
              <a:off x="8488910" y="4115455"/>
              <a:ext cx="524503" cy="461665"/>
            </a:xfrm>
            <a:prstGeom prst="rect">
              <a:avLst/>
            </a:prstGeom>
            <a:noFill/>
          </p:spPr>
          <p:txBody>
            <a:bodyPr wrap="none" rtlCol="0">
              <a:spAutoFit/>
            </a:bodyPr>
            <a:lstStyle/>
            <a:p>
              <a:r>
                <a:rPr lang="en-US" sz="2400">
                  <a:solidFill>
                    <a:schemeClr val="bg1"/>
                  </a:solidFill>
                  <a:latin typeface="Cambria" panose="02040503050406030204" pitchFamily="18" charset="0"/>
                  <a:ea typeface="Cambria" panose="02040503050406030204" pitchFamily="18" charset="0"/>
                </a:rPr>
                <a:t>16</a:t>
              </a:r>
            </a:p>
          </p:txBody>
        </p:sp>
      </p:grpSp>
      <p:sp>
        <p:nvSpPr>
          <p:cNvPr id="74" name="TextBox 73">
            <a:extLst>
              <a:ext uri="{FF2B5EF4-FFF2-40B4-BE49-F238E27FC236}">
                <a16:creationId xmlns:a16="http://schemas.microsoft.com/office/drawing/2014/main" id="{B3521CC5-956F-C4F1-AE14-6E7C56860FDC}"/>
              </a:ext>
            </a:extLst>
          </p:cNvPr>
          <p:cNvSpPr txBox="1"/>
          <p:nvPr/>
        </p:nvSpPr>
        <p:spPr>
          <a:xfrm>
            <a:off x="6949449" y="6422550"/>
            <a:ext cx="3981857" cy="430887"/>
          </a:xfrm>
          <a:prstGeom prst="rect">
            <a:avLst/>
          </a:prstGeom>
          <a:noFill/>
        </p:spPr>
        <p:txBody>
          <a:bodyPr wrap="square">
            <a:spAutoFit/>
          </a:bodyPr>
          <a:lstStyle/>
          <a:p>
            <a:r>
              <a:rPr lang="en-US" sz="1100" b="1" i="1">
                <a:solidFill>
                  <a:schemeClr val="bg1"/>
                </a:solidFill>
                <a:latin typeface="Cambria" panose="02040503050406030204" pitchFamily="18" charset="0"/>
                <a:ea typeface="Cambria" panose="02040503050406030204" pitchFamily="18" charset="0"/>
                <a:cs typeface="Roboto"/>
                <a:sym typeface="Roboto"/>
                <a:hlinkClick r:id="rId5">
                  <a:extLst>
                    <a:ext uri="{A12FA001-AC4F-418D-AE19-62706E023703}">
                      <ahyp:hlinkClr xmlns:ahyp="http://schemas.microsoft.com/office/drawing/2018/hyperlinkcolor" val="tx"/>
                    </a:ext>
                  </a:extLst>
                </a:hlinkClick>
              </a:rPr>
              <a:t>Senate Office Buildings Door Map and Hours of Operation, Effective May 2026</a:t>
            </a:r>
            <a:endParaRPr lang="en-US" sz="1100" b="1" i="1">
              <a:solidFill>
                <a:schemeClr val="bg1"/>
              </a:solidFill>
              <a:latin typeface="Cambria" panose="02040503050406030204" pitchFamily="18" charset="0"/>
              <a:ea typeface="Cambria" panose="02040503050406030204" pitchFamily="18" charset="0"/>
              <a:cs typeface="Roboto"/>
              <a:sym typeface="Roboto"/>
            </a:endParaRPr>
          </a:p>
        </p:txBody>
      </p:sp>
    </p:spTree>
    <p:extLst>
      <p:ext uri="{BB962C8B-B14F-4D97-AF65-F5344CB8AC3E}">
        <p14:creationId xmlns:p14="http://schemas.microsoft.com/office/powerpoint/2010/main" val="15608869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0236B-D5E7-12D1-649B-834243AA20D4}"/>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97D10F46-F4ED-2EDE-2F40-C4515AEF60CC}"/>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25104E50-810C-A574-7624-5E011955A9D0}"/>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82D34625-516F-2C0C-C037-35EB7570504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0E6D098A-39A1-F88E-6179-78B77C93B2EF}"/>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78CF87F0-15E8-82AC-21AA-DFADCFE6038B}"/>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FB7B2D7B-D737-8CA0-905B-3E324A24D35C}"/>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E11500C9-B3DF-9449-FF79-95A26E804334}"/>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B95E55B3-CCBE-73F7-511C-7640A7EC8E9A}"/>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41978349-D415-F3C5-4048-762BE58D56FD}"/>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CE7861FB-880B-3A97-B2D1-09015664F1B6}"/>
              </a:ext>
            </a:extLst>
          </p:cNvPr>
          <p:cNvSpPr/>
          <p:nvPr/>
        </p:nvSpPr>
        <p:spPr>
          <a:xfrm>
            <a:off x="1139426" y="3160789"/>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243346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6984-C540-1CA6-77D4-247E93708B10}"/>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57B3E843-32AE-1E0C-859C-FBFD9ABC6FDB}"/>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8C4E5EC3-7D73-76DA-96C4-6D9C135278DF}"/>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CAD34660-1758-8DB0-D90C-88E83EC83126}"/>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123FD937-4D2C-6D97-DEAC-6CCD544EF54B}"/>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FFABF42A-2E06-AC75-F90F-ED48C7696398}"/>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786A1434-6EF6-5D61-79F9-5E8441ED57B2}"/>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F218653E-42DE-3DC1-8296-C4D5786A3911}"/>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B4AC9E9B-736C-3134-941D-ECAE3151BFBE}"/>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D4C5D49A-993A-1319-CED3-09C926D82CDE}"/>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59BCF862-7A40-E298-7C60-D03DE75EA71A}"/>
              </a:ext>
            </a:extLst>
          </p:cNvPr>
          <p:cNvSpPr/>
          <p:nvPr/>
        </p:nvSpPr>
        <p:spPr>
          <a:xfrm>
            <a:off x="2518283" y="3223778"/>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800609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B683D-C2AD-52DC-1D08-CA2303A6E457}"/>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3E98619-C3FD-709A-681D-952D6E805E88}"/>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8F6CD980-B601-7873-29F3-F0B40C114B11}"/>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034C5CD3-8E37-EB86-A7BB-DCF3A6DC982C}"/>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E67C4A6E-4B80-DE31-77DA-3848BEBFE210}"/>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1A3CB2F7-B117-5172-D573-3124F522A6ED}"/>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8249CE32-1E72-C07F-0F86-B38175FACB14}"/>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A464ADB0-E076-2171-7C01-3707171C3B00}"/>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CDE61B4D-5686-77B5-F435-DACEF95B90A6}"/>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171CC8C7-E8FD-55C0-0DEE-4F5AB641AED4}"/>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000739C7-4547-E7DD-6195-902D6BCA84F7}"/>
              </a:ext>
            </a:extLst>
          </p:cNvPr>
          <p:cNvSpPr/>
          <p:nvPr/>
        </p:nvSpPr>
        <p:spPr>
          <a:xfrm>
            <a:off x="3491203" y="3223778"/>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619073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DAC2D-B576-39C4-89E0-20F5199FD25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C6505BE-FA24-FAB7-8881-64110B50E204}"/>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0CE54E12-CC6A-7C1E-9424-1A1655C258C1}"/>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1267B289-1A0F-4B3F-F223-A7AFB5C202A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C5FB783E-D7D0-4810-6B73-E6C1E23FB0D5}"/>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F464B4A6-A9D6-55C2-237E-36763E1BA076}"/>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D7B7F192-C49E-023B-7BA8-CE5F85E87BB8}"/>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A2476E97-CBA5-930D-402B-07065DA3CCE1}"/>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C5B00800-4BB2-04B0-8AD7-7A0F902A6E50}"/>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4885FFBF-D883-BEC4-C531-108217A50E86}"/>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sp>
        <p:nvSpPr>
          <p:cNvPr id="10" name="Oval 9">
            <a:extLst>
              <a:ext uri="{FF2B5EF4-FFF2-40B4-BE49-F238E27FC236}">
                <a16:creationId xmlns:a16="http://schemas.microsoft.com/office/drawing/2014/main" id="{6E0C0A34-70D1-AC0D-4C9B-289FD93362EC}"/>
              </a:ext>
            </a:extLst>
          </p:cNvPr>
          <p:cNvSpPr/>
          <p:nvPr/>
        </p:nvSpPr>
        <p:spPr>
          <a:xfrm>
            <a:off x="3462175" y="3905949"/>
            <a:ext cx="1395719" cy="136839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022061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5F16E-9443-2A62-0283-BC9DFC8CE15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6CD2CC9-5C50-43E4-AD29-94D9942800EA}"/>
              </a:ext>
            </a:extLst>
          </p:cNvPr>
          <p:cNvSpPr/>
          <p:nvPr/>
        </p:nvSpPr>
        <p:spPr>
          <a:xfrm rot="-5400000">
            <a:off x="-658960" y="658959"/>
            <a:ext cx="6858000" cy="5540081"/>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21111" t="-1" r="-21111" b="-12006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628AE64C-AB21-3030-DB65-F2A48F7BA1D4}"/>
              </a:ext>
            </a:extLst>
          </p:cNvPr>
          <p:cNvGrpSpPr/>
          <p:nvPr/>
        </p:nvGrpSpPr>
        <p:grpSpPr>
          <a:xfrm rot="-5400000">
            <a:off x="6132814" y="816630"/>
            <a:ext cx="6875818" cy="5242559"/>
            <a:chOff x="0" y="0"/>
            <a:chExt cx="13751636" cy="9934690"/>
          </a:xfrm>
        </p:grpSpPr>
        <p:sp>
          <p:nvSpPr>
            <p:cNvPr id="14" name="Freeform 10">
              <a:extLst>
                <a:ext uri="{FF2B5EF4-FFF2-40B4-BE49-F238E27FC236}">
                  <a16:creationId xmlns:a16="http://schemas.microsoft.com/office/drawing/2014/main" id="{D9CB2BFB-2624-8869-B5CC-7820A07EC58F}"/>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FE714B76-12CD-8C97-2AAC-02619BCA80BA}"/>
              </a:ext>
            </a:extLst>
          </p:cNvPr>
          <p:cNvSpPr txBox="1"/>
          <p:nvPr/>
        </p:nvSpPr>
        <p:spPr>
          <a:xfrm>
            <a:off x="7511121" y="1393227"/>
            <a:ext cx="3968858" cy="4636462"/>
          </a:xfrm>
          <a:prstGeom prst="rect">
            <a:avLst/>
          </a:prstGeom>
        </p:spPr>
        <p:txBody>
          <a:bodyPr lIns="0" tIns="0" rIns="0" bIns="0" rtlCol="0" anchor="t">
            <a:spAutoFit/>
          </a:bodyPr>
          <a:lstStyle/>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House Office Buildings: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House Office Building</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House Office Building</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Metro accessible via Capitol South</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Uber drop-off on Independence Ave.</a:t>
            </a:r>
          </a:p>
          <a:p>
            <a:pPr>
              <a:lnSpc>
                <a:spcPts val="2800"/>
              </a:lnSpc>
            </a:pPr>
            <a:endParaRPr lang="en-US" sz="2000">
              <a:solidFill>
                <a:srgbClr val="FFFFFF"/>
              </a:solidFill>
              <a:latin typeface="Cambria" panose="02040503050406030204" pitchFamily="18" charset="0"/>
              <a:ea typeface="Cambria" panose="02040503050406030204" pitchFamily="18" charset="0"/>
              <a:cs typeface="Roboto"/>
              <a:sym typeface="Roboto"/>
            </a:endParaRPr>
          </a:p>
          <a:p>
            <a:pPr>
              <a:lnSpc>
                <a:spcPts val="2800"/>
              </a:lnSpc>
            </a:pPr>
            <a:r>
              <a:rPr lang="en-US" sz="2000">
                <a:solidFill>
                  <a:srgbClr val="FFFFFF"/>
                </a:solidFill>
                <a:latin typeface="Cambria" panose="02040503050406030204" pitchFamily="18" charset="0"/>
                <a:ea typeface="Cambria" panose="02040503050406030204" pitchFamily="18" charset="0"/>
                <a:cs typeface="Roboto"/>
                <a:sym typeface="Roboto"/>
              </a:rPr>
              <a:t>Building Numbers:</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Cannon (CHOB) – 0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Longworth (LHOB) – 1 </a:t>
            </a:r>
          </a:p>
          <a:p>
            <a:pPr marL="342900" indent="-342900">
              <a:lnSpc>
                <a:spcPts val="2800"/>
              </a:lnSpc>
              <a:buFont typeface="Arial" panose="020B0604020202020204" pitchFamily="34" charset="0"/>
              <a:buChar char="•"/>
            </a:pPr>
            <a:r>
              <a:rPr lang="en-US" sz="2000">
                <a:solidFill>
                  <a:srgbClr val="FFFFFF"/>
                </a:solidFill>
                <a:latin typeface="Cambria" panose="02040503050406030204" pitchFamily="18" charset="0"/>
                <a:ea typeface="Cambria" panose="02040503050406030204" pitchFamily="18" charset="0"/>
                <a:cs typeface="Roboto"/>
                <a:sym typeface="Roboto"/>
              </a:rPr>
              <a:t>Rayburn (RHOB) – 2 </a:t>
            </a:r>
          </a:p>
        </p:txBody>
      </p:sp>
      <p:sp>
        <p:nvSpPr>
          <p:cNvPr id="5" name="TextBox 18">
            <a:extLst>
              <a:ext uri="{FF2B5EF4-FFF2-40B4-BE49-F238E27FC236}">
                <a16:creationId xmlns:a16="http://schemas.microsoft.com/office/drawing/2014/main" id="{AA8715BE-9CED-7536-FD5B-CFD63BF5C12C}"/>
              </a:ext>
            </a:extLst>
          </p:cNvPr>
          <p:cNvSpPr txBox="1"/>
          <p:nvPr/>
        </p:nvSpPr>
        <p:spPr>
          <a:xfrm>
            <a:off x="7511121" y="304074"/>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F37869E3-9DB9-B5A8-C9FA-C01B7DCC9FB8}"/>
              </a:ext>
            </a:extLst>
          </p:cNvPr>
          <p:cNvGrpSpPr/>
          <p:nvPr/>
        </p:nvGrpSpPr>
        <p:grpSpPr>
          <a:xfrm>
            <a:off x="458849" y="313395"/>
            <a:ext cx="4621151" cy="6249001"/>
            <a:chOff x="0" y="0"/>
            <a:chExt cx="2547638" cy="2468741"/>
          </a:xfrm>
        </p:grpSpPr>
        <p:sp>
          <p:nvSpPr>
            <p:cNvPr id="8" name="Freeform 4">
              <a:extLst>
                <a:ext uri="{FF2B5EF4-FFF2-40B4-BE49-F238E27FC236}">
                  <a16:creationId xmlns:a16="http://schemas.microsoft.com/office/drawing/2014/main" id="{91590AD5-6D1C-B208-E0EF-B8BC44B699A2}"/>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EE2ADA46-3231-9DFF-00E4-6653282AC644}"/>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2" name="Picture 1" descr="Map of the U.S. Capitol campus' accessible path.">
            <a:extLst>
              <a:ext uri="{FF2B5EF4-FFF2-40B4-BE49-F238E27FC236}">
                <a16:creationId xmlns:a16="http://schemas.microsoft.com/office/drawing/2014/main" id="{6145C496-34CA-0F7C-F044-D639CD82FE91}"/>
              </a:ext>
            </a:extLst>
          </p:cNvPr>
          <p:cNvPicPr>
            <a:picLocks noChangeAspect="1"/>
          </p:cNvPicPr>
          <p:nvPr/>
        </p:nvPicPr>
        <p:blipFill>
          <a:blip r:embed="rId4"/>
          <a:srcRect l="32851" t="46788" r="30509" b="2158"/>
          <a:stretch>
            <a:fillRect/>
          </a:stretch>
        </p:blipFill>
        <p:spPr>
          <a:xfrm>
            <a:off x="651925" y="484398"/>
            <a:ext cx="4234997" cy="5906994"/>
          </a:xfrm>
          <a:prstGeom prst="rect">
            <a:avLst/>
          </a:prstGeom>
        </p:spPr>
      </p:pic>
      <p:cxnSp>
        <p:nvCxnSpPr>
          <p:cNvPr id="3" name="Straight Arrow Connector 2">
            <a:extLst>
              <a:ext uri="{FF2B5EF4-FFF2-40B4-BE49-F238E27FC236}">
                <a16:creationId xmlns:a16="http://schemas.microsoft.com/office/drawing/2014/main" id="{AC276D02-E68D-09F5-B4C2-01E2DE255E8A}"/>
              </a:ext>
            </a:extLst>
          </p:cNvPr>
          <p:cNvCxnSpPr>
            <a:cxnSpLocks/>
          </p:cNvCxnSpPr>
          <p:nvPr/>
        </p:nvCxnSpPr>
        <p:spPr>
          <a:xfrm>
            <a:off x="230650" y="1303363"/>
            <a:ext cx="1447396" cy="1561822"/>
          </a:xfrm>
          <a:prstGeom prst="straightConnector1">
            <a:avLst/>
          </a:prstGeom>
          <a:ln w="57150">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900062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414AB-6C92-08B0-62FA-D31EA8D57CB9}"/>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D8BC6F6-795C-8D7E-4FC0-029750B5B2B7}"/>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520DA57D-161D-2A54-1664-199FA4884610}"/>
              </a:ext>
            </a:extLst>
          </p:cNvPr>
          <p:cNvGrpSpPr/>
          <p:nvPr/>
        </p:nvGrpSpPr>
        <p:grpSpPr>
          <a:xfrm rot="16200000">
            <a:off x="4642134" y="-5208655"/>
            <a:ext cx="2369286" cy="12730514"/>
            <a:chOff x="0" y="0"/>
            <a:chExt cx="13751688" cy="9934715"/>
          </a:xfrm>
        </p:grpSpPr>
        <p:sp>
          <p:nvSpPr>
            <p:cNvPr id="14" name="Freeform 10">
              <a:extLst>
                <a:ext uri="{FF2B5EF4-FFF2-40B4-BE49-F238E27FC236}">
                  <a16:creationId xmlns:a16="http://schemas.microsoft.com/office/drawing/2014/main" id="{4A27B388-5AD6-3713-9566-B1EFF22A87A9}"/>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10C3671F-3D07-F209-2E0C-628977B2A6F3}"/>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542AE0D5-6590-5C6B-AF9B-D46F6730E159}"/>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9E84F23A-FF7E-2E0B-4AAD-968E7AA537B7}"/>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7A3791EE-1D4A-6C4D-9D0B-9429519C6773}"/>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3F6071BC-F9FD-33A3-08B9-B62147A7740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9A540241-8BB4-0AB4-8CA5-4D6EBD6FB78B}"/>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CE400601-B0D7-4A8A-9DDD-A552357F3C1D}"/>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6D33E33F-0A3A-4818-EA9F-7535DCE05353}"/>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790BDC3B-A092-BF29-4CCA-32B59ECCD74F}"/>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F51D47BF-4DA9-EC5B-9571-D819F09A36D3}"/>
              </a:ext>
            </a:extLst>
          </p:cNvPr>
          <p:cNvSpPr/>
          <p:nvPr/>
        </p:nvSpPr>
        <p:spPr>
          <a:xfrm>
            <a:off x="3049598" y="3218982"/>
            <a:ext cx="994839" cy="9753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833262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6F50B-6EC8-3E2E-5077-D7C3AB87F4B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3006D97-EA2F-8FE9-4A78-6854C8B8D9DC}"/>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50AC913D-2332-C223-E92E-26D18D9C3611}"/>
              </a:ext>
            </a:extLst>
          </p:cNvPr>
          <p:cNvGrpSpPr/>
          <p:nvPr/>
        </p:nvGrpSpPr>
        <p:grpSpPr>
          <a:xfrm rot="16200000">
            <a:off x="4830094" y="-5020695"/>
            <a:ext cx="2369286" cy="12354594"/>
            <a:chOff x="0" y="0"/>
            <a:chExt cx="13751688" cy="9934715"/>
          </a:xfrm>
        </p:grpSpPr>
        <p:sp>
          <p:nvSpPr>
            <p:cNvPr id="14" name="Freeform 10">
              <a:extLst>
                <a:ext uri="{FF2B5EF4-FFF2-40B4-BE49-F238E27FC236}">
                  <a16:creationId xmlns:a16="http://schemas.microsoft.com/office/drawing/2014/main" id="{18F9EC18-4B38-4E93-8B0C-F35F37CFC4E8}"/>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37769632-39E7-91BD-A594-F0D4067D309F}"/>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83024FE0-8EBC-B61C-654C-A7715C71DCAB}"/>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BFFEEEBD-5A83-AEE6-EFAF-A394020106D8}"/>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A007B110-59EF-FF0A-951A-FD72ABFE21FF}"/>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892074E6-A3EB-750E-D20A-79F992404FDF}"/>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51B79331-45FB-E8C0-E4C2-1C16713406BF}"/>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92A58591-8F9D-EA04-A759-33E0EE7D86E7}"/>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4386DC43-FFE0-CA5C-E2B3-DA128C7E8067}"/>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713D199E-2046-A9C7-C022-76F119A4AAF2}"/>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CD9FFFF4-6284-C521-D53B-A4D9015CB920}"/>
              </a:ext>
            </a:extLst>
          </p:cNvPr>
          <p:cNvSpPr/>
          <p:nvPr/>
        </p:nvSpPr>
        <p:spPr>
          <a:xfrm>
            <a:off x="5789060" y="2852572"/>
            <a:ext cx="1201020" cy="115285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599436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EEE09-DA42-BB69-1FE6-15165EDD1C6E}"/>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628DDC8-B2FB-B848-69EC-48D064C00F7D}"/>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3617BB67-7847-26B6-D9FE-2BFFBD49D1E5}"/>
              </a:ext>
            </a:extLst>
          </p:cNvPr>
          <p:cNvGrpSpPr/>
          <p:nvPr/>
        </p:nvGrpSpPr>
        <p:grpSpPr>
          <a:xfrm rot="16200000">
            <a:off x="4642134" y="-5208655"/>
            <a:ext cx="2369286" cy="12730514"/>
            <a:chOff x="0" y="0"/>
            <a:chExt cx="13751688" cy="9934715"/>
          </a:xfrm>
        </p:grpSpPr>
        <p:sp>
          <p:nvSpPr>
            <p:cNvPr id="14" name="Freeform 10">
              <a:extLst>
                <a:ext uri="{FF2B5EF4-FFF2-40B4-BE49-F238E27FC236}">
                  <a16:creationId xmlns:a16="http://schemas.microsoft.com/office/drawing/2014/main" id="{46CD26FA-3844-1FCF-5007-947CD67FBB77}"/>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64346E4E-75F0-264D-8091-0E7BBEB3B0F5}"/>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0C486E15-F107-C4D7-F8F7-496B4D8E02E9}"/>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E177E10F-67D4-32CA-EF27-12D759D5F7E0}"/>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88197DD6-64C9-06D8-093A-AE7DDD30EC1C}"/>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9BB92600-6703-6798-69A0-A66785A51F35}"/>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B9565717-EA26-1606-D01C-D1B83EC9ABAB}"/>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A95473CF-2350-C1D5-3502-3F9DBB6F5F2B}"/>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02089E5E-19A1-0AD4-1D4F-719EF852E087}"/>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0431D0EE-C952-A761-708C-395A0A6CCF0A}"/>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5B04800D-1921-9218-3625-4F1CC54989DE}"/>
              </a:ext>
            </a:extLst>
          </p:cNvPr>
          <p:cNvSpPr/>
          <p:nvPr/>
        </p:nvSpPr>
        <p:spPr>
          <a:xfrm>
            <a:off x="7231780" y="2852572"/>
            <a:ext cx="1201020" cy="115285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803028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4F5BF-2506-C304-E52D-72CB70EC29C9}"/>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372B0DB8-0E63-98EC-F871-C125EE9FE711}"/>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13" name="Group 9">
            <a:extLst>
              <a:ext uri="{FF2B5EF4-FFF2-40B4-BE49-F238E27FC236}">
                <a16:creationId xmlns:a16="http://schemas.microsoft.com/office/drawing/2014/main" id="{8960400B-8EF8-9FC0-1F3A-DB256757BEC4}"/>
              </a:ext>
            </a:extLst>
          </p:cNvPr>
          <p:cNvGrpSpPr/>
          <p:nvPr/>
        </p:nvGrpSpPr>
        <p:grpSpPr>
          <a:xfrm rot="16200000">
            <a:off x="4626894" y="-5223895"/>
            <a:ext cx="2369286" cy="12760994"/>
            <a:chOff x="0" y="0"/>
            <a:chExt cx="13751688" cy="9934715"/>
          </a:xfrm>
        </p:grpSpPr>
        <p:sp>
          <p:nvSpPr>
            <p:cNvPr id="14" name="Freeform 10">
              <a:extLst>
                <a:ext uri="{FF2B5EF4-FFF2-40B4-BE49-F238E27FC236}">
                  <a16:creationId xmlns:a16="http://schemas.microsoft.com/office/drawing/2014/main" id="{F679C855-5799-A652-827A-98041A62AFD7}"/>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latin typeface="Cambria" panose="02040503050406030204" pitchFamily="18" charset="0"/>
                <a:ea typeface="Cambria" panose="02040503050406030204" pitchFamily="18" charset="0"/>
              </a:endParaRPr>
            </a:p>
          </p:txBody>
        </p:sp>
      </p:grpSp>
      <p:sp>
        <p:nvSpPr>
          <p:cNvPr id="15" name="TextBox 11">
            <a:extLst>
              <a:ext uri="{FF2B5EF4-FFF2-40B4-BE49-F238E27FC236}">
                <a16:creationId xmlns:a16="http://schemas.microsoft.com/office/drawing/2014/main" id="{5D021B10-A5A3-3F17-610B-BB280759DA87}"/>
              </a:ext>
            </a:extLst>
          </p:cNvPr>
          <p:cNvSpPr txBox="1"/>
          <p:nvPr/>
        </p:nvSpPr>
        <p:spPr>
          <a:xfrm>
            <a:off x="341117" y="1094321"/>
            <a:ext cx="3968858" cy="1039900"/>
          </a:xfrm>
          <a:prstGeom prst="rect">
            <a:avLst/>
          </a:prstGeom>
        </p:spPr>
        <p:txBody>
          <a:bodyPr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Rayburn, Longworth, and Cannon</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Enter on Independence Ave.</a:t>
            </a:r>
          </a:p>
          <a:p>
            <a:pPr marL="342900" indent="-342900">
              <a:lnSpc>
                <a:spcPts val="2800"/>
              </a:lnSpc>
              <a:buFont typeface="Arial" panose="020B0604020202020204" pitchFamily="34" charset="0"/>
              <a:buChar char="•"/>
            </a:pPr>
            <a:endParaRPr lang="en-US">
              <a:solidFill>
                <a:srgbClr val="FFFFFF"/>
              </a:solidFill>
              <a:latin typeface="Cambria" panose="02040503050406030204" pitchFamily="18" charset="0"/>
              <a:ea typeface="Cambria" panose="02040503050406030204" pitchFamily="18" charset="0"/>
              <a:cs typeface="Roboto"/>
              <a:sym typeface="Roboto"/>
            </a:endParaRPr>
          </a:p>
        </p:txBody>
      </p:sp>
      <p:sp>
        <p:nvSpPr>
          <p:cNvPr id="5" name="TextBox 18">
            <a:extLst>
              <a:ext uri="{FF2B5EF4-FFF2-40B4-BE49-F238E27FC236}">
                <a16:creationId xmlns:a16="http://schemas.microsoft.com/office/drawing/2014/main" id="{7E73BB0D-0340-27D6-1D9C-CF890B2E7F24}"/>
              </a:ext>
            </a:extLst>
          </p:cNvPr>
          <p:cNvSpPr txBox="1"/>
          <p:nvPr/>
        </p:nvSpPr>
        <p:spPr>
          <a:xfrm>
            <a:off x="313269" y="146361"/>
            <a:ext cx="4367636" cy="813968"/>
          </a:xfrm>
          <a:prstGeom prst="rect">
            <a:avLst/>
          </a:prstGeom>
        </p:spPr>
        <p:txBody>
          <a:bodyPr lIns="0" tIns="0" rIns="0" bIns="0" rtlCol="0" anchor="t"/>
          <a:lstStyle/>
          <a:p>
            <a:pPr>
              <a:lnSpc>
                <a:spcPts val="4799"/>
              </a:lnSpc>
            </a:pPr>
            <a:r>
              <a:rPr lang="en-US" sz="4000" b="1">
                <a:solidFill>
                  <a:schemeClr val="bg1"/>
                </a:solidFill>
                <a:latin typeface="Cambria" panose="02040503050406030204" pitchFamily="18" charset="0"/>
                <a:ea typeface="Cambria" panose="02040503050406030204" pitchFamily="18" charset="0"/>
                <a:cs typeface="Calibri" panose="020F0502020204030204" pitchFamily="34" charset="0"/>
                <a:sym typeface="Roboto Slab Bold"/>
              </a:rPr>
              <a:t>House Side</a:t>
            </a:r>
          </a:p>
        </p:txBody>
      </p:sp>
      <p:grpSp>
        <p:nvGrpSpPr>
          <p:cNvPr id="6" name="Group 3">
            <a:extLst>
              <a:ext uri="{FF2B5EF4-FFF2-40B4-BE49-F238E27FC236}">
                <a16:creationId xmlns:a16="http://schemas.microsoft.com/office/drawing/2014/main" id="{16C80B73-EDB7-CD64-2680-D22D8BE0D790}"/>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2D3EAE9C-361E-C79A-3B7A-928234DA5AD2}"/>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endParaRPr lang="en-US" sz="1200">
                <a:latin typeface="Cambria" panose="02040503050406030204" pitchFamily="18" charset="0"/>
                <a:ea typeface="Cambria" panose="02040503050406030204" pitchFamily="18" charset="0"/>
              </a:endParaRPr>
            </a:p>
          </p:txBody>
        </p:sp>
        <p:sp>
          <p:nvSpPr>
            <p:cNvPr id="9" name="TextBox 5">
              <a:extLst>
                <a:ext uri="{FF2B5EF4-FFF2-40B4-BE49-F238E27FC236}">
                  <a16:creationId xmlns:a16="http://schemas.microsoft.com/office/drawing/2014/main" id="{80C770DB-0837-B781-B3DC-8E497E2BC3B3}"/>
                </a:ext>
              </a:extLst>
            </p:cNvPr>
            <p:cNvSpPr txBox="1"/>
            <p:nvPr/>
          </p:nvSpPr>
          <p:spPr>
            <a:xfrm>
              <a:off x="0" y="-38100"/>
              <a:ext cx="2547638" cy="2506841"/>
            </a:xfrm>
            <a:prstGeom prst="rect">
              <a:avLst/>
            </a:prstGeom>
          </p:spPr>
          <p:txBody>
            <a:bodyPr lIns="47625" tIns="47625" rIns="47625" bIns="47625" rtlCol="0" anchor="ctr"/>
            <a:lstStyle/>
            <a:p>
              <a:pPr algn="ctr">
                <a:lnSpc>
                  <a:spcPts val="1837"/>
                </a:lnSpc>
                <a:spcBef>
                  <a:spcPct val="0"/>
                </a:spcBef>
              </a:pPr>
              <a:endParaRPr sz="1200">
                <a:latin typeface="Cambria" panose="02040503050406030204" pitchFamily="18" charset="0"/>
                <a:ea typeface="Cambria" panose="02040503050406030204" pitchFamily="18" charset="0"/>
              </a:endParaRPr>
            </a:p>
          </p:txBody>
        </p:sp>
      </p:grpSp>
      <p:pic>
        <p:nvPicPr>
          <p:cNvPr id="3" name="Picture 2">
            <a:extLst>
              <a:ext uri="{FF2B5EF4-FFF2-40B4-BE49-F238E27FC236}">
                <a16:creationId xmlns:a16="http://schemas.microsoft.com/office/drawing/2014/main" id="{AE04AE9B-0AC7-C6CE-A0BF-E8DFD60621A3}"/>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sp>
        <p:nvSpPr>
          <p:cNvPr id="16" name="TextBox 11">
            <a:extLst>
              <a:ext uri="{FF2B5EF4-FFF2-40B4-BE49-F238E27FC236}">
                <a16:creationId xmlns:a16="http://schemas.microsoft.com/office/drawing/2014/main" id="{B1B316B2-D0BD-2C66-64CB-EA6442042E95}"/>
              </a:ext>
            </a:extLst>
          </p:cNvPr>
          <p:cNvSpPr txBox="1"/>
          <p:nvPr/>
        </p:nvSpPr>
        <p:spPr>
          <a:xfrm>
            <a:off x="4312626" y="1094321"/>
            <a:ext cx="4272828" cy="1039900"/>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Always check the signs to see if it says “visitor entrance” or “staff entrance”</a:t>
            </a:r>
          </a:p>
        </p:txBody>
      </p:sp>
      <p:sp>
        <p:nvSpPr>
          <p:cNvPr id="21" name="TextBox 11">
            <a:extLst>
              <a:ext uri="{FF2B5EF4-FFF2-40B4-BE49-F238E27FC236}">
                <a16:creationId xmlns:a16="http://schemas.microsoft.com/office/drawing/2014/main" id="{105919B7-7390-FE1F-A4FF-77A568C305F4}"/>
              </a:ext>
            </a:extLst>
          </p:cNvPr>
          <p:cNvSpPr txBox="1"/>
          <p:nvPr/>
        </p:nvSpPr>
        <p:spPr>
          <a:xfrm>
            <a:off x="8896350" y="1094321"/>
            <a:ext cx="3190875" cy="686663"/>
          </a:xfrm>
          <a:prstGeom prst="rect">
            <a:avLst/>
          </a:prstGeom>
        </p:spPr>
        <p:txBody>
          <a:bodyPr wrap="square" lIns="0" tIns="0" rIns="0" bIns="0" rtlCol="0" anchor="t">
            <a:spAutoFit/>
          </a:bodyPr>
          <a:lstStyle/>
          <a:p>
            <a:pPr>
              <a:lnSpc>
                <a:spcPts val="2800"/>
              </a:lnSpc>
            </a:pPr>
            <a:r>
              <a:rPr lang="en-US">
                <a:solidFill>
                  <a:srgbClr val="FFFFFF"/>
                </a:solidFill>
                <a:latin typeface="Cambria" panose="02040503050406030204" pitchFamily="18" charset="0"/>
                <a:ea typeface="Cambria" panose="02040503050406030204" pitchFamily="18" charset="0"/>
                <a:cs typeface="Roboto"/>
                <a:sym typeface="Roboto"/>
              </a:rPr>
              <a:t>Remember:</a:t>
            </a:r>
          </a:p>
          <a:p>
            <a:pPr marL="342900" indent="-342900">
              <a:lnSpc>
                <a:spcPts val="2800"/>
              </a:lnSpc>
              <a:buFont typeface="Arial" panose="020B0604020202020204" pitchFamily="34" charset="0"/>
              <a:buChar char="•"/>
            </a:pPr>
            <a:r>
              <a:rPr lang="en-US">
                <a:solidFill>
                  <a:srgbClr val="FFFFFF"/>
                </a:solidFill>
                <a:latin typeface="Cambria" panose="02040503050406030204" pitchFamily="18" charset="0"/>
                <a:ea typeface="Cambria" panose="02040503050406030204" pitchFamily="18" charset="0"/>
                <a:cs typeface="Roboto"/>
                <a:sym typeface="Roboto"/>
              </a:rPr>
              <a:t>You can always ask for help</a:t>
            </a:r>
          </a:p>
        </p:txBody>
      </p:sp>
      <p:sp>
        <p:nvSpPr>
          <p:cNvPr id="24" name="AutoShape 2">
            <a:extLst>
              <a:ext uri="{FF2B5EF4-FFF2-40B4-BE49-F238E27FC236}">
                <a16:creationId xmlns:a16="http://schemas.microsoft.com/office/drawing/2014/main" id="{4E577F1B-44AD-7F21-3166-FF3F0EEA2F0D}"/>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27" name="Oval 26">
            <a:extLst>
              <a:ext uri="{FF2B5EF4-FFF2-40B4-BE49-F238E27FC236}">
                <a16:creationId xmlns:a16="http://schemas.microsoft.com/office/drawing/2014/main" id="{7613F0F5-4825-9FDF-45AE-AE32F1E2568B}"/>
              </a:ext>
            </a:extLst>
          </p:cNvPr>
          <p:cNvSpPr/>
          <p:nvPr/>
        </p:nvSpPr>
        <p:spPr>
          <a:xfrm>
            <a:off x="7231780" y="2852572"/>
            <a:ext cx="1201020" cy="115285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50681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63DF3-9ABD-175D-0BE7-6D5E240FC81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752134E5-1E9E-1F31-782A-931EB9C24424}"/>
              </a:ext>
            </a:extLst>
          </p:cNvPr>
          <p:cNvSpPr/>
          <p:nvPr/>
        </p:nvSpPr>
        <p:spPr>
          <a:xfrm rot="162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6" name="Group 3">
            <a:extLst>
              <a:ext uri="{FF2B5EF4-FFF2-40B4-BE49-F238E27FC236}">
                <a16:creationId xmlns:a16="http://schemas.microsoft.com/office/drawing/2014/main" id="{25D67C06-D4A8-105B-75E7-A433AC2C716A}"/>
              </a:ext>
            </a:extLst>
          </p:cNvPr>
          <p:cNvGrpSpPr/>
          <p:nvPr/>
        </p:nvGrpSpPr>
        <p:grpSpPr>
          <a:xfrm>
            <a:off x="784728" y="2671219"/>
            <a:ext cx="10599676" cy="3891178"/>
            <a:chOff x="0" y="0"/>
            <a:chExt cx="2547638" cy="2468741"/>
          </a:xfrm>
        </p:grpSpPr>
        <p:sp>
          <p:nvSpPr>
            <p:cNvPr id="8" name="Freeform 4">
              <a:extLst>
                <a:ext uri="{FF2B5EF4-FFF2-40B4-BE49-F238E27FC236}">
                  <a16:creationId xmlns:a16="http://schemas.microsoft.com/office/drawing/2014/main" id="{A09EA4A9-FA21-EDAE-D0C0-AD1D41D786D2}"/>
                </a:ext>
              </a:extLst>
            </p:cNvPr>
            <p:cNvSpPr/>
            <p:nvPr/>
          </p:nvSpPr>
          <p:spPr>
            <a:xfrm>
              <a:off x="0" y="0"/>
              <a:ext cx="2547638" cy="2468741"/>
            </a:xfrm>
            <a:custGeom>
              <a:avLst/>
              <a:gdLst/>
              <a:ahLst/>
              <a:cxnLst/>
              <a:rect l="l" t="t" r="r" b="b"/>
              <a:pathLst>
                <a:path w="2547638" h="2468741">
                  <a:moveTo>
                    <a:pt x="0" y="0"/>
                  </a:moveTo>
                  <a:lnTo>
                    <a:pt x="2547638" y="0"/>
                  </a:lnTo>
                  <a:lnTo>
                    <a:pt x="2547638" y="2468741"/>
                  </a:lnTo>
                  <a:lnTo>
                    <a:pt x="0" y="246874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 name="TextBox 5">
              <a:extLst>
                <a:ext uri="{FF2B5EF4-FFF2-40B4-BE49-F238E27FC236}">
                  <a16:creationId xmlns:a16="http://schemas.microsoft.com/office/drawing/2014/main" id="{E32A4148-CDB8-139F-9D72-C92E4F0550CD}"/>
                </a:ext>
              </a:extLst>
            </p:cNvPr>
            <p:cNvSpPr txBox="1"/>
            <p:nvPr/>
          </p:nvSpPr>
          <p:spPr>
            <a:xfrm>
              <a:off x="0" y="-38100"/>
              <a:ext cx="2547638" cy="2506841"/>
            </a:xfrm>
            <a:prstGeom prst="rect">
              <a:avLst/>
            </a:prstGeom>
          </p:spPr>
          <p:txBody>
            <a:bodyPr lIns="47625" tIns="47625" rIns="47625" bIns="47625" rtlCol="0" anchor="ctr"/>
            <a:lstStyle/>
            <a:p>
              <a:pPr marL="0" marR="0" lvl="0" indent="0" algn="ctr" defTabSz="914400" rtl="0" eaLnBrk="1" fontAlgn="auto" latinLnBrk="0" hangingPunct="1">
                <a:lnSpc>
                  <a:spcPts val="1837"/>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pic>
        <p:nvPicPr>
          <p:cNvPr id="3" name="Picture 2">
            <a:extLst>
              <a:ext uri="{FF2B5EF4-FFF2-40B4-BE49-F238E27FC236}">
                <a16:creationId xmlns:a16="http://schemas.microsoft.com/office/drawing/2014/main" id="{8E54E629-FEB9-3D21-A32A-A6630FD212CD}"/>
              </a:ext>
            </a:extLst>
          </p:cNvPr>
          <p:cNvPicPr>
            <a:picLocks noChangeAspect="1"/>
          </p:cNvPicPr>
          <p:nvPr/>
        </p:nvPicPr>
        <p:blipFill>
          <a:blip r:embed="rId4"/>
          <a:srcRect t="5395" r="729" b="5325"/>
          <a:stretch>
            <a:fillRect/>
          </a:stretch>
        </p:blipFill>
        <p:spPr>
          <a:xfrm>
            <a:off x="1557338" y="2671219"/>
            <a:ext cx="9077325" cy="3835658"/>
          </a:xfrm>
          <a:prstGeom prst="rect">
            <a:avLst/>
          </a:prstGeom>
        </p:spPr>
      </p:pic>
      <p:grpSp>
        <p:nvGrpSpPr>
          <p:cNvPr id="2" name="Group 9">
            <a:extLst>
              <a:ext uri="{FF2B5EF4-FFF2-40B4-BE49-F238E27FC236}">
                <a16:creationId xmlns:a16="http://schemas.microsoft.com/office/drawing/2014/main" id="{C6B016F0-B868-BA33-8365-BA6AB4A4D6ED}"/>
              </a:ext>
            </a:extLst>
          </p:cNvPr>
          <p:cNvGrpSpPr/>
          <p:nvPr/>
        </p:nvGrpSpPr>
        <p:grpSpPr>
          <a:xfrm rot="16200000">
            <a:off x="4996227" y="-5024269"/>
            <a:ext cx="2199580" cy="12192034"/>
            <a:chOff x="0" y="0"/>
            <a:chExt cx="13751688" cy="9934715"/>
          </a:xfrm>
        </p:grpSpPr>
        <p:sp>
          <p:nvSpPr>
            <p:cNvPr id="7" name="Freeform 10">
              <a:extLst>
                <a:ext uri="{FF2B5EF4-FFF2-40B4-BE49-F238E27FC236}">
                  <a16:creationId xmlns:a16="http://schemas.microsoft.com/office/drawing/2014/main" id="{0424457E-586E-73BF-B55D-734F4D7844B0}"/>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10" name="TextBox 11">
            <a:extLst>
              <a:ext uri="{FF2B5EF4-FFF2-40B4-BE49-F238E27FC236}">
                <a16:creationId xmlns:a16="http://schemas.microsoft.com/office/drawing/2014/main" id="{56C7167C-6FF0-D6A0-5886-752D8BC69244}"/>
              </a:ext>
            </a:extLst>
          </p:cNvPr>
          <p:cNvSpPr txBox="1"/>
          <p:nvPr/>
        </p:nvSpPr>
        <p:spPr>
          <a:xfrm>
            <a:off x="341116" y="1094321"/>
            <a:ext cx="5110525" cy="1077218"/>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buildings</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Open but can be confusing</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endParaRPr>
          </a:p>
        </p:txBody>
      </p:sp>
      <p:sp>
        <p:nvSpPr>
          <p:cNvPr id="11" name="TextBox 18">
            <a:extLst>
              <a:ext uri="{FF2B5EF4-FFF2-40B4-BE49-F238E27FC236}">
                <a16:creationId xmlns:a16="http://schemas.microsoft.com/office/drawing/2014/main" id="{44F45591-647E-12BC-5311-5320D144BF01}"/>
              </a:ext>
            </a:extLst>
          </p:cNvPr>
          <p:cNvSpPr txBox="1"/>
          <p:nvPr/>
        </p:nvSpPr>
        <p:spPr>
          <a:xfrm>
            <a:off x="313268" y="146361"/>
            <a:ext cx="8454811" cy="813968"/>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Congressional Tunnels</a:t>
            </a:r>
          </a:p>
        </p:txBody>
      </p:sp>
      <p:sp>
        <p:nvSpPr>
          <p:cNvPr id="12" name="TextBox 11">
            <a:extLst>
              <a:ext uri="{FF2B5EF4-FFF2-40B4-BE49-F238E27FC236}">
                <a16:creationId xmlns:a16="http://schemas.microsoft.com/office/drawing/2014/main" id="{F4B57416-7134-5B2A-D16E-DA17763FF7E7}"/>
              </a:ext>
            </a:extLst>
          </p:cNvPr>
          <p:cNvSpPr txBox="1"/>
          <p:nvPr/>
        </p:nvSpPr>
        <p:spPr>
          <a:xfrm>
            <a:off x="4700888" y="1119589"/>
            <a:ext cx="5501934" cy="718145"/>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Senate &amp; House Side:</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Requires an escort</a:t>
            </a:r>
          </a:p>
        </p:txBody>
      </p:sp>
      <p:sp>
        <p:nvSpPr>
          <p:cNvPr id="17" name="AutoShape 2">
            <a:extLst>
              <a:ext uri="{FF2B5EF4-FFF2-40B4-BE49-F238E27FC236}">
                <a16:creationId xmlns:a16="http://schemas.microsoft.com/office/drawing/2014/main" id="{29C32586-6CEE-D49B-3D7E-DDAB0B2D0756}"/>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18" name="Rectangle 17">
            <a:extLst>
              <a:ext uri="{FF2B5EF4-FFF2-40B4-BE49-F238E27FC236}">
                <a16:creationId xmlns:a16="http://schemas.microsoft.com/office/drawing/2014/main" id="{57A675CD-D47D-FE89-37B8-EC7E2EF55661}"/>
              </a:ext>
            </a:extLst>
          </p:cNvPr>
          <p:cNvSpPr/>
          <p:nvPr/>
        </p:nvSpPr>
        <p:spPr>
          <a:xfrm>
            <a:off x="5111280" y="3591920"/>
            <a:ext cx="1157439" cy="380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813C909-8365-DA17-9DE5-CD8B78955597}"/>
              </a:ext>
            </a:extLst>
          </p:cNvPr>
          <p:cNvSpPr/>
          <p:nvPr/>
        </p:nvSpPr>
        <p:spPr>
          <a:xfrm>
            <a:off x="5111279" y="5627666"/>
            <a:ext cx="1157439" cy="380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D867ADE-ED1B-A0CC-0F44-F2BEC6B7F68C}"/>
              </a:ext>
            </a:extLst>
          </p:cNvPr>
          <p:cNvSpPr/>
          <p:nvPr/>
        </p:nvSpPr>
        <p:spPr>
          <a:xfrm rot="19829621">
            <a:off x="6692914" y="3401600"/>
            <a:ext cx="1157439" cy="3806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8F7E3BC-4E07-EFF8-CF94-83612F1488C8}"/>
              </a:ext>
            </a:extLst>
          </p:cNvPr>
          <p:cNvSpPr/>
          <p:nvPr/>
        </p:nvSpPr>
        <p:spPr>
          <a:xfrm>
            <a:off x="7548881" y="5542541"/>
            <a:ext cx="1430368" cy="55089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71168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84E4-E716-E784-7B9A-2C5DA27AF00D}"/>
            </a:ext>
          </a:extLst>
        </p:cNvPr>
        <p:cNvGrpSpPr/>
        <p:nvPr/>
      </p:nvGrpSpPr>
      <p:grpSpPr>
        <a:xfrm>
          <a:off x="0" y="0"/>
          <a:ext cx="0" cy="0"/>
          <a:chOff x="0" y="0"/>
          <a:chExt cx="0" cy="0"/>
        </a:xfrm>
      </p:grpSpPr>
      <p:grpSp>
        <p:nvGrpSpPr>
          <p:cNvPr id="2" name="Group 9">
            <a:extLst>
              <a:ext uri="{FF2B5EF4-FFF2-40B4-BE49-F238E27FC236}">
                <a16:creationId xmlns:a16="http://schemas.microsoft.com/office/drawing/2014/main" id="{80A1A924-5A06-BC40-7DF1-581C24B24FBD}"/>
              </a:ext>
            </a:extLst>
          </p:cNvPr>
          <p:cNvGrpSpPr/>
          <p:nvPr/>
        </p:nvGrpSpPr>
        <p:grpSpPr>
          <a:xfrm rot="16200000">
            <a:off x="4996227" y="-5024269"/>
            <a:ext cx="2199580" cy="12192034"/>
            <a:chOff x="0" y="0"/>
            <a:chExt cx="13751688" cy="9934715"/>
          </a:xfrm>
        </p:grpSpPr>
        <p:sp>
          <p:nvSpPr>
            <p:cNvPr id="7" name="Freeform 10">
              <a:extLst>
                <a:ext uri="{FF2B5EF4-FFF2-40B4-BE49-F238E27FC236}">
                  <a16:creationId xmlns:a16="http://schemas.microsoft.com/office/drawing/2014/main" id="{C01EA128-CEE3-64CC-EC79-167C7B71BD4B}"/>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sp>
        <p:nvSpPr>
          <p:cNvPr id="10" name="TextBox 11">
            <a:extLst>
              <a:ext uri="{FF2B5EF4-FFF2-40B4-BE49-F238E27FC236}">
                <a16:creationId xmlns:a16="http://schemas.microsoft.com/office/drawing/2014/main" id="{E37739EF-2B7F-7D9C-8933-E4E4756A619D}"/>
              </a:ext>
            </a:extLst>
          </p:cNvPr>
          <p:cNvSpPr txBox="1"/>
          <p:nvPr/>
        </p:nvSpPr>
        <p:spPr>
          <a:xfrm>
            <a:off x="341116" y="1094321"/>
            <a:ext cx="5110525" cy="1077218"/>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buildings</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Open but can be confusing</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endParaRPr>
          </a:p>
        </p:txBody>
      </p:sp>
      <p:sp>
        <p:nvSpPr>
          <p:cNvPr id="11" name="TextBox 18">
            <a:extLst>
              <a:ext uri="{FF2B5EF4-FFF2-40B4-BE49-F238E27FC236}">
                <a16:creationId xmlns:a16="http://schemas.microsoft.com/office/drawing/2014/main" id="{4726788C-0B1D-795E-60CF-B32425744AD8}"/>
              </a:ext>
            </a:extLst>
          </p:cNvPr>
          <p:cNvSpPr txBox="1"/>
          <p:nvPr/>
        </p:nvSpPr>
        <p:spPr>
          <a:xfrm>
            <a:off x="313268" y="146361"/>
            <a:ext cx="8454811" cy="813968"/>
          </a:xfrm>
          <a:prstGeom prst="rect">
            <a:avLst/>
          </a:prstGeom>
        </p:spPr>
        <p:txBody>
          <a:bodyPr lIns="0" tIns="0" rIns="0" bIns="0" rtlCol="0" anchor="t"/>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sym typeface="Roboto Slab Bold"/>
              </a:rPr>
              <a:t>Congressional Tunnels</a:t>
            </a:r>
          </a:p>
        </p:txBody>
      </p:sp>
      <p:sp>
        <p:nvSpPr>
          <p:cNvPr id="12" name="TextBox 11">
            <a:extLst>
              <a:ext uri="{FF2B5EF4-FFF2-40B4-BE49-F238E27FC236}">
                <a16:creationId xmlns:a16="http://schemas.microsoft.com/office/drawing/2014/main" id="{E42AD386-211C-E50D-EDAE-674FE1E730E3}"/>
              </a:ext>
            </a:extLst>
          </p:cNvPr>
          <p:cNvSpPr txBox="1"/>
          <p:nvPr/>
        </p:nvSpPr>
        <p:spPr>
          <a:xfrm>
            <a:off x="4700888" y="1119589"/>
            <a:ext cx="5501934" cy="718145"/>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Between Senate &amp; House Side:</a:t>
            </a:r>
          </a:p>
          <a:p>
            <a:pPr marL="342900" marR="0" lvl="0" indent="-342900" algn="l" defTabSz="914400" rtl="0" eaLnBrk="1" fontAlgn="auto" latinLnBrk="0" hangingPunct="1">
              <a:lnSpc>
                <a:spcPts val="28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FFFFFF"/>
                </a:solidFill>
                <a:effectLst/>
                <a:uLnTx/>
                <a:uFillTx/>
                <a:latin typeface="Cambria" panose="02040503050406030204" pitchFamily="18" charset="0"/>
                <a:ea typeface="Cambria" panose="02040503050406030204" pitchFamily="18" charset="0"/>
                <a:cs typeface="Roboto"/>
                <a:sym typeface="Roboto"/>
              </a:rPr>
              <a:t>Requires an escort</a:t>
            </a:r>
          </a:p>
        </p:txBody>
      </p:sp>
      <p:sp>
        <p:nvSpPr>
          <p:cNvPr id="17" name="AutoShape 2">
            <a:extLst>
              <a:ext uri="{FF2B5EF4-FFF2-40B4-BE49-F238E27FC236}">
                <a16:creationId xmlns:a16="http://schemas.microsoft.com/office/drawing/2014/main" id="{A766F913-963C-888F-926A-29D5324D410A}"/>
              </a:ext>
            </a:extLst>
          </p:cNvPr>
          <p:cNvSpPr/>
          <p:nvPr/>
        </p:nvSpPr>
        <p:spPr>
          <a:xfrm flipV="1">
            <a:off x="341117" y="849694"/>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13" name="Freeform 2">
            <a:extLst>
              <a:ext uri="{FF2B5EF4-FFF2-40B4-BE49-F238E27FC236}">
                <a16:creationId xmlns:a16="http://schemas.microsoft.com/office/drawing/2014/main" id="{118EE481-C2E7-F467-6D39-376ACDFDE71A}"/>
              </a:ext>
            </a:extLst>
          </p:cNvPr>
          <p:cNvSpPr/>
          <p:nvPr/>
        </p:nvSpPr>
        <p:spPr>
          <a:xfrm rot="-5400000">
            <a:off x="3900488" y="-1433513"/>
            <a:ext cx="4391025" cy="12192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3"/>
            <a:stretch>
              <a:fillRect l="-33369" t="-93" r="-88756" b="9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25" name="Picture 24" descr="Map of the U.S. Capitol campus' accessible path.">
            <a:extLst>
              <a:ext uri="{FF2B5EF4-FFF2-40B4-BE49-F238E27FC236}">
                <a16:creationId xmlns:a16="http://schemas.microsoft.com/office/drawing/2014/main" id="{F698E8D5-4DC3-CA7F-7006-42950FA4F322}"/>
              </a:ext>
            </a:extLst>
          </p:cNvPr>
          <p:cNvPicPr>
            <a:picLocks noChangeAspect="1"/>
          </p:cNvPicPr>
          <p:nvPr/>
        </p:nvPicPr>
        <p:blipFill>
          <a:blip r:embed="rId4"/>
          <a:srcRect l="55343" t="28296" r="17408" b="60991"/>
          <a:stretch>
            <a:fillRect/>
          </a:stretch>
        </p:blipFill>
        <p:spPr>
          <a:xfrm>
            <a:off x="1595120" y="2996682"/>
            <a:ext cx="8465462" cy="3331609"/>
          </a:xfrm>
          <a:prstGeom prst="rect">
            <a:avLst/>
          </a:prstGeom>
        </p:spPr>
      </p:pic>
      <p:cxnSp>
        <p:nvCxnSpPr>
          <p:cNvPr id="30" name="Straight Connector 29">
            <a:extLst>
              <a:ext uri="{FF2B5EF4-FFF2-40B4-BE49-F238E27FC236}">
                <a16:creationId xmlns:a16="http://schemas.microsoft.com/office/drawing/2014/main" id="{B60AAEA2-9F74-E061-9BE3-0C447DECF1E4}"/>
              </a:ext>
            </a:extLst>
          </p:cNvPr>
          <p:cNvCxnSpPr/>
          <p:nvPr/>
        </p:nvCxnSpPr>
        <p:spPr>
          <a:xfrm>
            <a:off x="4700888" y="4419600"/>
            <a:ext cx="1126963" cy="0"/>
          </a:xfrm>
          <a:prstGeom prst="line">
            <a:avLst/>
          </a:prstGeom>
          <a:ln w="57150">
            <a:solidFill>
              <a:srgbClr val="FF0000"/>
            </a:solidFill>
          </a:ln>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6875B33C-E5A9-DB4A-F15A-536DE29ED703}"/>
              </a:ext>
            </a:extLst>
          </p:cNvPr>
          <p:cNvCxnSpPr/>
          <p:nvPr/>
        </p:nvCxnSpPr>
        <p:spPr>
          <a:xfrm>
            <a:off x="4700888" y="4826000"/>
            <a:ext cx="1126963" cy="0"/>
          </a:xfrm>
          <a:prstGeom prst="line">
            <a:avLst/>
          </a:prstGeom>
          <a:ln w="57150">
            <a:solidFill>
              <a:srgbClr val="FF0000"/>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202532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B7E57-93FB-67C1-9465-68FE7C24C183}"/>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5C102161-255D-DEE2-CF8E-52FA7F47AB0E}"/>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DD30D094-08EA-E221-EB87-6C85C6EDEA53}"/>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a:ea typeface="Cambria"/>
                <a:cs typeface="Roboto Slab"/>
                <a:sym typeface="Roboto Slab Bold"/>
              </a:rPr>
              <a:t>Dropping Off Leave-Behinds</a:t>
            </a:r>
            <a:endParaRPr lang="en-US"/>
          </a:p>
        </p:txBody>
      </p:sp>
      <p:grpSp>
        <p:nvGrpSpPr>
          <p:cNvPr id="7" name="Group 14">
            <a:extLst>
              <a:ext uri="{FF2B5EF4-FFF2-40B4-BE49-F238E27FC236}">
                <a16:creationId xmlns:a16="http://schemas.microsoft.com/office/drawing/2014/main" id="{8164AD02-8D6D-DF23-BEC1-F49834600AC3}"/>
              </a:ext>
            </a:extLst>
          </p:cNvPr>
          <p:cNvGrpSpPr/>
          <p:nvPr/>
        </p:nvGrpSpPr>
        <p:grpSpPr>
          <a:xfrm>
            <a:off x="532184" y="1601032"/>
            <a:ext cx="5319102" cy="4546767"/>
            <a:chOff x="0" y="0"/>
            <a:chExt cx="10638205" cy="8213276"/>
          </a:xfrm>
        </p:grpSpPr>
        <p:sp>
          <p:nvSpPr>
            <p:cNvPr id="8" name="Freeform 15">
              <a:extLst>
                <a:ext uri="{FF2B5EF4-FFF2-40B4-BE49-F238E27FC236}">
                  <a16:creationId xmlns:a16="http://schemas.microsoft.com/office/drawing/2014/main" id="{5E6D63C1-E0EF-6D09-8031-AE7F833843C6}"/>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grpSp>
        <p:nvGrpSpPr>
          <p:cNvPr id="9" name="Group 18">
            <a:extLst>
              <a:ext uri="{FF2B5EF4-FFF2-40B4-BE49-F238E27FC236}">
                <a16:creationId xmlns:a16="http://schemas.microsoft.com/office/drawing/2014/main" id="{8488AA0C-9761-DDC1-72FC-064BE792289E}"/>
              </a:ext>
            </a:extLst>
          </p:cNvPr>
          <p:cNvGrpSpPr/>
          <p:nvPr/>
        </p:nvGrpSpPr>
        <p:grpSpPr>
          <a:xfrm>
            <a:off x="6212226" y="1601032"/>
            <a:ext cx="5319102" cy="4546767"/>
            <a:chOff x="0" y="0"/>
            <a:chExt cx="10638205" cy="8213276"/>
          </a:xfrm>
        </p:grpSpPr>
        <p:sp>
          <p:nvSpPr>
            <p:cNvPr id="10" name="Freeform 19">
              <a:extLst>
                <a:ext uri="{FF2B5EF4-FFF2-40B4-BE49-F238E27FC236}">
                  <a16:creationId xmlns:a16="http://schemas.microsoft.com/office/drawing/2014/main" id="{E47C833E-3492-C79D-A5C1-E3E2011D5EFA}"/>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sp>
        <p:nvSpPr>
          <p:cNvPr id="12" name="TextBox 27">
            <a:extLst>
              <a:ext uri="{FF2B5EF4-FFF2-40B4-BE49-F238E27FC236}">
                <a16:creationId xmlns:a16="http://schemas.microsoft.com/office/drawing/2014/main" id="{C80EE6EA-BF60-72CA-A428-2A3EB7D2E2B6}"/>
              </a:ext>
            </a:extLst>
          </p:cNvPr>
          <p:cNvSpPr txBox="1"/>
          <p:nvPr/>
        </p:nvSpPr>
        <p:spPr>
          <a:xfrm>
            <a:off x="532184" y="3010058"/>
            <a:ext cx="5092629" cy="2010212"/>
          </a:xfrm>
          <a:prstGeom prst="rect">
            <a:avLst/>
          </a:prstGeom>
        </p:spPr>
        <p:txBody>
          <a:bodyPr lIns="0" tIns="0" rIns="0" bIns="0" rtlCol="0" anchor="t"/>
          <a:lstStyle/>
          <a:p>
            <a:pPr lvl="1" indent="-228600">
              <a:spcBef>
                <a:spcPts val="1200"/>
              </a:spcBef>
              <a:buFont typeface="Arial"/>
              <a:buChar char="•"/>
            </a:pPr>
            <a:r>
              <a:rPr lang="en-US" sz="2000">
                <a:solidFill>
                  <a:srgbClr val="383F7F"/>
                </a:solidFill>
                <a:latin typeface="Cambria"/>
                <a:ea typeface="Cambria"/>
                <a:cs typeface="Roboto"/>
                <a:sym typeface="Roboto"/>
              </a:rPr>
              <a:t>Stop by offices in your state with whom you don’t have a meeting.</a:t>
            </a:r>
          </a:p>
          <a:p>
            <a:pPr lvl="1" indent="-228600">
              <a:spcBef>
                <a:spcPts val="1200"/>
              </a:spcBef>
              <a:buFont typeface="Arial"/>
              <a:buChar char="•"/>
            </a:pPr>
            <a:r>
              <a:rPr lang="en-US" sz="2000">
                <a:solidFill>
                  <a:srgbClr val="383F7F"/>
                </a:solidFill>
                <a:latin typeface="Cambria"/>
                <a:ea typeface="Cambria"/>
                <a:sym typeface="Roboto"/>
              </a:rPr>
              <a:t>You can split this up.</a:t>
            </a:r>
          </a:p>
          <a:p>
            <a:pPr lvl="1" indent="-228600">
              <a:spcBef>
                <a:spcPts val="1200"/>
              </a:spcBef>
              <a:buFont typeface="Arial"/>
              <a:buChar char="•"/>
            </a:pPr>
            <a:r>
              <a:rPr lang="en-US" sz="2000">
                <a:solidFill>
                  <a:srgbClr val="383F7F"/>
                </a:solidFill>
                <a:latin typeface="Cambria"/>
                <a:ea typeface="Cambria"/>
                <a:sym typeface="Roboto"/>
              </a:rPr>
              <a:t>Team Captains have folders for the entire state.</a:t>
            </a:r>
          </a:p>
        </p:txBody>
      </p:sp>
      <p:sp>
        <p:nvSpPr>
          <p:cNvPr id="13" name="TextBox 32">
            <a:extLst>
              <a:ext uri="{FF2B5EF4-FFF2-40B4-BE49-F238E27FC236}">
                <a16:creationId xmlns:a16="http://schemas.microsoft.com/office/drawing/2014/main" id="{A2060FD3-D61B-1C9C-CE9F-B8D586AF043C}"/>
              </a:ext>
            </a:extLst>
          </p:cNvPr>
          <p:cNvSpPr txBox="1"/>
          <p:nvPr/>
        </p:nvSpPr>
        <p:spPr>
          <a:xfrm>
            <a:off x="951455" y="1893283"/>
            <a:ext cx="4480560" cy="727516"/>
          </a:xfrm>
          <a:prstGeom prst="rect">
            <a:avLst/>
          </a:prstGeom>
        </p:spPr>
        <p:txBody>
          <a:bodyPr lIns="0" tIns="0" rIns="0" bIns="0" rtlCol="0" anchor="t"/>
          <a:lstStyle/>
          <a:p>
            <a:pPr algn="ctr"/>
            <a:r>
              <a:rPr lang="en-US" sz="2800" b="1">
                <a:solidFill>
                  <a:srgbClr val="383F7F"/>
                </a:solidFill>
                <a:latin typeface="Cambria"/>
                <a:ea typeface="Cambria"/>
                <a:cs typeface="Roboto Slab"/>
                <a:sym typeface="Roboto Slab Bold"/>
              </a:rPr>
              <a:t>Have a Big Time Gap Between Meetings?</a:t>
            </a:r>
            <a:endParaRPr lang="en-US" sz="2800"/>
          </a:p>
        </p:txBody>
      </p:sp>
      <p:sp>
        <p:nvSpPr>
          <p:cNvPr id="3" name="TextBox 27">
            <a:extLst>
              <a:ext uri="{FF2B5EF4-FFF2-40B4-BE49-F238E27FC236}">
                <a16:creationId xmlns:a16="http://schemas.microsoft.com/office/drawing/2014/main" id="{325744B2-15FC-C95D-FEAF-F760E2036BF1}"/>
              </a:ext>
            </a:extLst>
          </p:cNvPr>
          <p:cNvSpPr txBox="1"/>
          <p:nvPr/>
        </p:nvSpPr>
        <p:spPr>
          <a:xfrm>
            <a:off x="6262989" y="2887095"/>
            <a:ext cx="5092629" cy="3260703"/>
          </a:xfrm>
          <a:prstGeom prst="rect">
            <a:avLst/>
          </a:prstGeom>
        </p:spPr>
        <p:txBody>
          <a:bodyPr lIns="0" tIns="0" rIns="0" bIns="0" rtlCol="0" anchor="t"/>
          <a:lstStyle/>
          <a:p>
            <a:pPr marL="685800" lvl="1" indent="-457200">
              <a:spcBef>
                <a:spcPts val="1200"/>
              </a:spcBef>
              <a:buFont typeface="+mj-lt"/>
              <a:buAutoNum type="arabicPeriod"/>
            </a:pPr>
            <a:r>
              <a:rPr lang="en-US" sz="2000">
                <a:solidFill>
                  <a:srgbClr val="383F7F"/>
                </a:solidFill>
                <a:latin typeface="Cambria"/>
                <a:ea typeface="Cambria"/>
                <a:cs typeface="Roboto"/>
                <a:sym typeface="Roboto"/>
              </a:rPr>
              <a:t>You’re a constituent or have a personal connection</a:t>
            </a:r>
          </a:p>
          <a:p>
            <a:pPr marL="685800" lvl="1" indent="-457200">
              <a:spcBef>
                <a:spcPts val="1200"/>
              </a:spcBef>
              <a:buFont typeface="+mj-lt"/>
              <a:buAutoNum type="arabicPeriod"/>
            </a:pPr>
            <a:r>
              <a:rPr lang="en-US" sz="2000">
                <a:solidFill>
                  <a:srgbClr val="383F7F"/>
                </a:solidFill>
                <a:latin typeface="Cambria"/>
                <a:ea typeface="Cambria"/>
                <a:sym typeface="Roboto"/>
              </a:rPr>
              <a:t>You’re a neighboring district or live in the same state.</a:t>
            </a:r>
          </a:p>
          <a:p>
            <a:pPr marL="685800" lvl="1" indent="-457200">
              <a:spcBef>
                <a:spcPts val="1200"/>
              </a:spcBef>
              <a:buFont typeface="+mj-lt"/>
              <a:buAutoNum type="arabicPeriod"/>
            </a:pPr>
            <a:r>
              <a:rPr lang="en-US" sz="2000">
                <a:solidFill>
                  <a:srgbClr val="383F7F"/>
                </a:solidFill>
                <a:latin typeface="Cambria"/>
                <a:ea typeface="Cambria"/>
                <a:sym typeface="Roboto"/>
              </a:rPr>
              <a:t>They are an influential Member (Speaker of the House, Chair of a Committee, etc.)</a:t>
            </a:r>
          </a:p>
          <a:p>
            <a:pPr marL="685800" lvl="1" indent="-457200">
              <a:spcBef>
                <a:spcPts val="1200"/>
              </a:spcBef>
              <a:buFont typeface="+mj-lt"/>
              <a:buAutoNum type="arabicPeriod"/>
            </a:pPr>
            <a:r>
              <a:rPr lang="en-US" sz="2000">
                <a:solidFill>
                  <a:srgbClr val="383F7F"/>
                </a:solidFill>
                <a:latin typeface="Cambria"/>
                <a:ea typeface="Cambria"/>
                <a:sym typeface="Roboto"/>
              </a:rPr>
              <a:t>Your organization serves their constituents.</a:t>
            </a:r>
          </a:p>
        </p:txBody>
      </p:sp>
      <p:sp>
        <p:nvSpPr>
          <p:cNvPr id="14" name="TextBox 32">
            <a:extLst>
              <a:ext uri="{FF2B5EF4-FFF2-40B4-BE49-F238E27FC236}">
                <a16:creationId xmlns:a16="http://schemas.microsoft.com/office/drawing/2014/main" id="{37162E45-9C4B-3BEA-3FD4-6B8CD14EAEF8}"/>
              </a:ext>
            </a:extLst>
          </p:cNvPr>
          <p:cNvSpPr txBox="1"/>
          <p:nvPr/>
        </p:nvSpPr>
        <p:spPr>
          <a:xfrm>
            <a:off x="6706753" y="1911070"/>
            <a:ext cx="4480560" cy="727516"/>
          </a:xfrm>
          <a:prstGeom prst="rect">
            <a:avLst/>
          </a:prstGeom>
        </p:spPr>
        <p:txBody>
          <a:bodyPr lIns="0" tIns="0" rIns="0" bIns="0" rtlCol="0" anchor="t"/>
          <a:lstStyle/>
          <a:p>
            <a:pPr algn="ctr"/>
            <a:r>
              <a:rPr lang="en-US" sz="2800" b="1">
                <a:solidFill>
                  <a:srgbClr val="383F7F"/>
                </a:solidFill>
                <a:latin typeface="Cambria"/>
                <a:ea typeface="Cambria"/>
                <a:cs typeface="Roboto Slab"/>
                <a:sym typeface="Roboto Slab Bold"/>
              </a:rPr>
              <a:t>Who is Most Important?</a:t>
            </a:r>
            <a:endParaRPr lang="en-US" sz="2800"/>
          </a:p>
        </p:txBody>
      </p:sp>
      <p:grpSp>
        <p:nvGrpSpPr>
          <p:cNvPr id="15" name="Group 45">
            <a:extLst>
              <a:ext uri="{FF2B5EF4-FFF2-40B4-BE49-F238E27FC236}">
                <a16:creationId xmlns:a16="http://schemas.microsoft.com/office/drawing/2014/main" id="{48AC4CE4-6871-2855-A701-E959EBE14DED}"/>
              </a:ext>
            </a:extLst>
          </p:cNvPr>
          <p:cNvGrpSpPr/>
          <p:nvPr/>
        </p:nvGrpSpPr>
        <p:grpSpPr>
          <a:xfrm>
            <a:off x="532184" y="5128031"/>
            <a:ext cx="5319102" cy="984406"/>
            <a:chOff x="0" y="0"/>
            <a:chExt cx="22308096" cy="1371600"/>
          </a:xfrm>
        </p:grpSpPr>
        <p:sp>
          <p:nvSpPr>
            <p:cNvPr id="17" name="Freeform 46">
              <a:extLst>
                <a:ext uri="{FF2B5EF4-FFF2-40B4-BE49-F238E27FC236}">
                  <a16:creationId xmlns:a16="http://schemas.microsoft.com/office/drawing/2014/main" id="{5F624BAE-2141-9EFC-EE9F-FB45EC9A0412}"/>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sp>
        <p:nvSpPr>
          <p:cNvPr id="20" name="TextBox 19">
            <a:extLst>
              <a:ext uri="{FF2B5EF4-FFF2-40B4-BE49-F238E27FC236}">
                <a16:creationId xmlns:a16="http://schemas.microsoft.com/office/drawing/2014/main" id="{E35F2F5C-A8F8-0782-9CCF-71C37BBDE5D4}"/>
              </a:ext>
            </a:extLst>
          </p:cNvPr>
          <p:cNvSpPr txBox="1"/>
          <p:nvPr/>
        </p:nvSpPr>
        <p:spPr>
          <a:xfrm>
            <a:off x="836381" y="5195343"/>
            <a:ext cx="4748181" cy="830997"/>
          </a:xfrm>
          <a:prstGeom prst="rect">
            <a:avLst/>
          </a:prstGeom>
          <a:noFill/>
        </p:spPr>
        <p:txBody>
          <a:bodyPr wrap="square">
            <a:spAutoFit/>
          </a:bodyPr>
          <a:lstStyle/>
          <a:p>
            <a:pPr algn="ctr"/>
            <a:r>
              <a:rPr lang="en-US" sz="2400" b="1">
                <a:solidFill>
                  <a:schemeClr val="bg1"/>
                </a:solidFill>
                <a:latin typeface="Cambria" panose="02040503050406030204" pitchFamily="18" charset="0"/>
                <a:ea typeface="Cambria" panose="02040503050406030204" pitchFamily="18" charset="0"/>
              </a:rPr>
              <a:t>Self-advocates should be given </a:t>
            </a:r>
          </a:p>
          <a:p>
            <a:pPr algn="ctr"/>
            <a:r>
              <a:rPr lang="en-US" sz="2400" b="1">
                <a:solidFill>
                  <a:schemeClr val="bg1"/>
                </a:solidFill>
                <a:latin typeface="Cambria" panose="02040503050406030204" pitchFamily="18" charset="0"/>
                <a:ea typeface="Cambria" panose="02040503050406030204" pitchFamily="18" charset="0"/>
              </a:rPr>
              <a:t>priority to speak!</a:t>
            </a:r>
            <a:endParaRPr lang="en-US" sz="240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223837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ADD09-713F-CA7A-99DF-54A9324C8246}"/>
            </a:ext>
          </a:extLst>
        </p:cNvPr>
        <p:cNvGrpSpPr/>
        <p:nvPr/>
      </p:nvGrpSpPr>
      <p:grpSpPr>
        <a:xfrm>
          <a:off x="0" y="0"/>
          <a:ext cx="0" cy="0"/>
          <a:chOff x="0" y="0"/>
          <a:chExt cx="0" cy="0"/>
        </a:xfrm>
      </p:grpSpPr>
      <p:sp>
        <p:nvSpPr>
          <p:cNvPr id="18" name="AutoShape 2">
            <a:extLst>
              <a:ext uri="{FF2B5EF4-FFF2-40B4-BE49-F238E27FC236}">
                <a16:creationId xmlns:a16="http://schemas.microsoft.com/office/drawing/2014/main" id="{1DE252DC-B9D9-F165-DFA3-F2D41D315AA6}"/>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
        <p:nvSpPr>
          <p:cNvPr id="5" name="TextBox 18">
            <a:extLst>
              <a:ext uri="{FF2B5EF4-FFF2-40B4-BE49-F238E27FC236}">
                <a16:creationId xmlns:a16="http://schemas.microsoft.com/office/drawing/2014/main" id="{A54BC9C1-C0D1-3994-01DE-89BD7AEFB677}"/>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Roboto Slab" pitchFamily="2" charset="0"/>
                <a:sym typeface="Roboto Slab Bold"/>
              </a:rPr>
              <a:t>Where to Find Food</a:t>
            </a:r>
          </a:p>
        </p:txBody>
      </p:sp>
      <p:sp>
        <p:nvSpPr>
          <p:cNvPr id="6" name="Freeform 12">
            <a:extLst>
              <a:ext uri="{FF2B5EF4-FFF2-40B4-BE49-F238E27FC236}">
                <a16:creationId xmlns:a16="http://schemas.microsoft.com/office/drawing/2014/main" id="{4261CA9E-061B-370C-84BF-408EE9A579E7}"/>
              </a:ext>
            </a:extLst>
          </p:cNvPr>
          <p:cNvSpPr/>
          <p:nvPr/>
        </p:nvSpPr>
        <p:spPr>
          <a:xfrm>
            <a:off x="558800" y="1385510"/>
            <a:ext cx="10515600" cy="381545"/>
          </a:xfrm>
          <a:custGeom>
            <a:avLst/>
            <a:gdLst/>
            <a:ahLst/>
            <a:cxnLst/>
            <a:rect l="l" t="t" r="r" b="b"/>
            <a:pathLst>
              <a:path w="21031200" h="763091">
                <a:moveTo>
                  <a:pt x="0" y="0"/>
                </a:moveTo>
                <a:lnTo>
                  <a:pt x="21031200" y="0"/>
                </a:lnTo>
                <a:lnTo>
                  <a:pt x="21031200" y="763091"/>
                </a:lnTo>
                <a:lnTo>
                  <a:pt x="0" y="763091"/>
                </a:lnTo>
                <a:close/>
              </a:path>
            </a:pathLst>
          </a:custGeom>
          <a:blipFill>
            <a:blip r:embed="rId3">
              <a:alphaModFix amt="0"/>
            </a:blip>
            <a:stretch>
              <a:fillRect t="-445898" b="-528138"/>
            </a:stretch>
          </a:blipFill>
        </p:spPr>
        <p:txBody>
          <a:bodyPr/>
          <a:lstStyle/>
          <a:p>
            <a:endParaRPr lang="en-US" sz="1200">
              <a:latin typeface="Cambria" panose="02040503050406030204" pitchFamily="18" charset="0"/>
              <a:ea typeface="Cambria" panose="02040503050406030204" pitchFamily="18" charset="0"/>
            </a:endParaRPr>
          </a:p>
        </p:txBody>
      </p:sp>
      <p:grpSp>
        <p:nvGrpSpPr>
          <p:cNvPr id="7" name="Group 14">
            <a:extLst>
              <a:ext uri="{FF2B5EF4-FFF2-40B4-BE49-F238E27FC236}">
                <a16:creationId xmlns:a16="http://schemas.microsoft.com/office/drawing/2014/main" id="{185D5649-4614-DB8E-7C20-CC47869ABE22}"/>
              </a:ext>
            </a:extLst>
          </p:cNvPr>
          <p:cNvGrpSpPr/>
          <p:nvPr/>
        </p:nvGrpSpPr>
        <p:grpSpPr>
          <a:xfrm>
            <a:off x="558800" y="1763077"/>
            <a:ext cx="5319102" cy="4546767"/>
            <a:chOff x="0" y="0"/>
            <a:chExt cx="10638205" cy="8213276"/>
          </a:xfrm>
        </p:grpSpPr>
        <p:sp>
          <p:nvSpPr>
            <p:cNvPr id="8" name="Freeform 15">
              <a:extLst>
                <a:ext uri="{FF2B5EF4-FFF2-40B4-BE49-F238E27FC236}">
                  <a16:creationId xmlns:a16="http://schemas.microsoft.com/office/drawing/2014/main" id="{0208A194-FB33-0DFC-43AD-C026A542E4B2}"/>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grpSp>
        <p:nvGrpSpPr>
          <p:cNvPr id="9" name="Group 18">
            <a:extLst>
              <a:ext uri="{FF2B5EF4-FFF2-40B4-BE49-F238E27FC236}">
                <a16:creationId xmlns:a16="http://schemas.microsoft.com/office/drawing/2014/main" id="{125720FE-6F0B-2E4D-17EA-FB297C3A6920}"/>
              </a:ext>
            </a:extLst>
          </p:cNvPr>
          <p:cNvGrpSpPr/>
          <p:nvPr/>
        </p:nvGrpSpPr>
        <p:grpSpPr>
          <a:xfrm>
            <a:off x="6238842" y="1763077"/>
            <a:ext cx="5319102" cy="4546767"/>
            <a:chOff x="0" y="0"/>
            <a:chExt cx="10638205" cy="8213276"/>
          </a:xfrm>
        </p:grpSpPr>
        <p:sp>
          <p:nvSpPr>
            <p:cNvPr id="10" name="Freeform 19">
              <a:extLst>
                <a:ext uri="{FF2B5EF4-FFF2-40B4-BE49-F238E27FC236}">
                  <a16:creationId xmlns:a16="http://schemas.microsoft.com/office/drawing/2014/main" id="{3FF8F423-F6CC-EC80-D2C9-2BA727D595B9}"/>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grpSp>
      <p:sp>
        <p:nvSpPr>
          <p:cNvPr id="11" name="TextBox 24">
            <a:extLst>
              <a:ext uri="{FF2B5EF4-FFF2-40B4-BE49-F238E27FC236}">
                <a16:creationId xmlns:a16="http://schemas.microsoft.com/office/drawing/2014/main" id="{96540FF7-CBEE-0AB7-BCDE-AFE853BAA812}"/>
              </a:ext>
            </a:extLst>
          </p:cNvPr>
          <p:cNvSpPr txBox="1"/>
          <p:nvPr/>
        </p:nvSpPr>
        <p:spPr>
          <a:xfrm>
            <a:off x="7462653" y="3440931"/>
            <a:ext cx="2821305" cy="692789"/>
          </a:xfrm>
          <a:prstGeom prst="rect">
            <a:avLst/>
          </a:prstGeom>
        </p:spPr>
        <p:txBody>
          <a:bodyPr lIns="0" tIns="0" rIns="0" bIns="0" rtlCol="0" anchor="t"/>
          <a:lstStyle/>
          <a:p>
            <a:pPr algn="ctr">
              <a:lnSpc>
                <a:spcPts val="2613"/>
              </a:lnSpc>
            </a:pPr>
            <a:r>
              <a:rPr lang="en-US" b="1">
                <a:solidFill>
                  <a:srgbClr val="383F7F"/>
                </a:solidFill>
                <a:latin typeface="Cambria" panose="02040503050406030204" pitchFamily="18" charset="0"/>
                <a:ea typeface="Cambria" panose="02040503050406030204" pitchFamily="18" charset="0"/>
                <a:cs typeface="Roboto Slab" pitchFamily="2" charset="0"/>
                <a:sym typeface="Roboto Slab Bold"/>
              </a:rPr>
              <a:t>Food on the House Side</a:t>
            </a:r>
          </a:p>
        </p:txBody>
      </p:sp>
      <p:sp>
        <p:nvSpPr>
          <p:cNvPr id="12" name="TextBox 27">
            <a:extLst>
              <a:ext uri="{FF2B5EF4-FFF2-40B4-BE49-F238E27FC236}">
                <a16:creationId xmlns:a16="http://schemas.microsoft.com/office/drawing/2014/main" id="{31C0639A-1D85-C813-663E-5316AF13A04D}"/>
              </a:ext>
            </a:extLst>
          </p:cNvPr>
          <p:cNvSpPr txBox="1"/>
          <p:nvPr/>
        </p:nvSpPr>
        <p:spPr>
          <a:xfrm>
            <a:off x="602580" y="4036460"/>
            <a:ext cx="5092629" cy="2010212"/>
          </a:xfrm>
          <a:prstGeom prst="rect">
            <a:avLst/>
          </a:prstGeom>
        </p:spPr>
        <p:txBody>
          <a:bodyPr lIns="0" tIns="0" rIns="0" bIns="0" rtlCol="0" anchor="t"/>
          <a:lstStyle/>
          <a:p>
            <a:pPr lvl="1" indent="-228600">
              <a:lnSpc>
                <a:spcPts val="2239"/>
              </a:lnSpc>
              <a:buFont typeface="Arial"/>
              <a:buChar char="•"/>
            </a:pPr>
            <a:r>
              <a:rPr lang="en-US" sz="1600">
                <a:solidFill>
                  <a:srgbClr val="383F7F"/>
                </a:solidFill>
                <a:latin typeface="Cambria" panose="02040503050406030204" pitchFamily="18" charset="0"/>
                <a:ea typeface="Cambria" panose="02040503050406030204" pitchFamily="18" charset="0"/>
                <a:cs typeface="Roboto"/>
                <a:sym typeface="Roboto"/>
              </a:rPr>
              <a:t>Dirksen Cafeteria</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SDB-R7, Dirksen Basement, 7:30am – 2:30pm</a:t>
            </a:r>
          </a:p>
          <a:p>
            <a:pPr marL="458478" lvl="1" indent="-228600">
              <a:lnSpc>
                <a:spcPts val="2239"/>
              </a:lnSpc>
              <a:buFont typeface="Arial" panose="020B0604020202020204" pitchFamily="34" charset="0"/>
              <a:buChar char="•"/>
            </a:pPr>
            <a:r>
              <a:rPr lang="en-US" sz="1600">
                <a:solidFill>
                  <a:srgbClr val="383F7F"/>
                </a:solidFill>
                <a:latin typeface="Cambria" panose="02040503050406030204" pitchFamily="18" charset="0"/>
                <a:ea typeface="Cambria" panose="02040503050406030204" pitchFamily="18" charset="0"/>
                <a:cs typeface="Roboto"/>
                <a:sym typeface="Roboto"/>
              </a:rPr>
              <a:t>Cups &amp; Company </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SRB-65, Russell Basement, 7:00am – 4:00pm</a:t>
            </a:r>
          </a:p>
          <a:p>
            <a:pPr marL="458478" lvl="1" indent="-228600">
              <a:lnSpc>
                <a:spcPts val="2239"/>
              </a:lnSpc>
              <a:buFont typeface="Arial" panose="020B0604020202020204" pitchFamily="34" charset="0"/>
              <a:buChar char="•"/>
            </a:pPr>
            <a:r>
              <a:rPr lang="en-US" sz="1600">
                <a:solidFill>
                  <a:srgbClr val="383F7F"/>
                </a:solidFill>
                <a:latin typeface="Cambria" panose="02040503050406030204" pitchFamily="18" charset="0"/>
                <a:ea typeface="Cambria" panose="02040503050406030204" pitchFamily="18" charset="0"/>
                <a:cs typeface="Roboto"/>
                <a:sym typeface="Roboto"/>
              </a:rPr>
              <a:t>Inside Scoop</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SDG-21A, Dirksen/Hart Ground Floor, 24-hours</a:t>
            </a:r>
          </a:p>
        </p:txBody>
      </p:sp>
      <p:sp>
        <p:nvSpPr>
          <p:cNvPr id="13" name="TextBox 32">
            <a:extLst>
              <a:ext uri="{FF2B5EF4-FFF2-40B4-BE49-F238E27FC236}">
                <a16:creationId xmlns:a16="http://schemas.microsoft.com/office/drawing/2014/main" id="{0A7F218D-023A-9AB5-5D53-015259480BE2}"/>
              </a:ext>
            </a:extLst>
          </p:cNvPr>
          <p:cNvSpPr txBox="1"/>
          <p:nvPr/>
        </p:nvSpPr>
        <p:spPr>
          <a:xfrm>
            <a:off x="853985" y="3465302"/>
            <a:ext cx="4480560" cy="727516"/>
          </a:xfrm>
          <a:prstGeom prst="rect">
            <a:avLst/>
          </a:prstGeom>
        </p:spPr>
        <p:txBody>
          <a:bodyPr lIns="0" tIns="0" rIns="0" bIns="0" rtlCol="0" anchor="t"/>
          <a:lstStyle/>
          <a:p>
            <a:pPr algn="ctr">
              <a:lnSpc>
                <a:spcPts val="2613"/>
              </a:lnSpc>
            </a:pPr>
            <a:r>
              <a:rPr lang="en-US" sz="1866" b="1">
                <a:solidFill>
                  <a:srgbClr val="383F7F"/>
                </a:solidFill>
                <a:latin typeface="Cambria" panose="02040503050406030204" pitchFamily="18" charset="0"/>
                <a:ea typeface="Cambria" panose="02040503050406030204" pitchFamily="18" charset="0"/>
                <a:cs typeface="Roboto Slab" pitchFamily="2" charset="0"/>
                <a:sym typeface="Roboto Slab Bold"/>
              </a:rPr>
              <a:t>Food on the Senate Side</a:t>
            </a:r>
          </a:p>
        </p:txBody>
      </p:sp>
      <p:pic>
        <p:nvPicPr>
          <p:cNvPr id="14" name="Picture 13" descr="25 | febrero | 2020">
            <a:extLst>
              <a:ext uri="{FF2B5EF4-FFF2-40B4-BE49-F238E27FC236}">
                <a16:creationId xmlns:a16="http://schemas.microsoft.com/office/drawing/2014/main" id="{1F0838A1-7DA4-2FA9-8DF8-5583BA7D96FD}"/>
              </a:ext>
            </a:extLst>
          </p:cNvPr>
          <p:cNvPicPr>
            <a:picLocks noChangeAspect="1"/>
          </p:cNvPicPr>
          <p:nvPr/>
        </p:nvPicPr>
        <p:blipFill>
          <a:blip r:embed="rId4"/>
          <a:stretch>
            <a:fillRect/>
          </a:stretch>
        </p:blipFill>
        <p:spPr>
          <a:xfrm>
            <a:off x="2434951" y="1910421"/>
            <a:ext cx="1242661" cy="12426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15" name="Picture 14" descr="Seal of the united states house representatives Vector Image">
            <a:extLst>
              <a:ext uri="{FF2B5EF4-FFF2-40B4-BE49-F238E27FC236}">
                <a16:creationId xmlns:a16="http://schemas.microsoft.com/office/drawing/2014/main" id="{E51C0C76-B7AC-3753-12B5-CFA784D165AE}"/>
              </a:ext>
            </a:extLst>
          </p:cNvPr>
          <p:cNvPicPr>
            <a:picLocks noChangeAspect="1"/>
          </p:cNvPicPr>
          <p:nvPr/>
        </p:nvPicPr>
        <p:blipFill>
          <a:blip r:embed="rId5"/>
          <a:srcRect b="9119"/>
          <a:stretch>
            <a:fillRect/>
          </a:stretch>
        </p:blipFill>
        <p:spPr>
          <a:xfrm>
            <a:off x="8247884" y="1896873"/>
            <a:ext cx="1279872" cy="1256209"/>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16" name="TextBox 27">
            <a:extLst>
              <a:ext uri="{FF2B5EF4-FFF2-40B4-BE49-F238E27FC236}">
                <a16:creationId xmlns:a16="http://schemas.microsoft.com/office/drawing/2014/main" id="{C6EE2D49-4A70-D2F6-F41D-3A24191FEED9}"/>
              </a:ext>
            </a:extLst>
          </p:cNvPr>
          <p:cNvSpPr txBox="1"/>
          <p:nvPr/>
        </p:nvSpPr>
        <p:spPr>
          <a:xfrm>
            <a:off x="6393251" y="4036460"/>
            <a:ext cx="5092629" cy="2010212"/>
          </a:xfrm>
          <a:prstGeom prst="rect">
            <a:avLst/>
          </a:prstGeom>
        </p:spPr>
        <p:txBody>
          <a:bodyPr lIns="0" tIns="0" rIns="0" bIns="0" rtlCol="0" anchor="t"/>
          <a:lstStyle/>
          <a:p>
            <a:pPr lvl="1" indent="-228600">
              <a:lnSpc>
                <a:spcPts val="2239"/>
              </a:lnSpc>
              <a:buFont typeface="Arial"/>
              <a:buChar char="•"/>
            </a:pPr>
            <a:r>
              <a:rPr lang="en-US" sz="1600">
                <a:solidFill>
                  <a:srgbClr val="383F7F"/>
                </a:solidFill>
                <a:latin typeface="Cambria" panose="02040503050406030204" pitchFamily="18" charset="0"/>
                <a:ea typeface="Cambria" panose="02040503050406030204" pitchFamily="18" charset="0"/>
                <a:cs typeface="Roboto"/>
                <a:sym typeface="Roboto"/>
              </a:rPr>
              <a:t>Longworth Cafeteria</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Longworth B223, 7:30am – 2:00pm</a:t>
            </a:r>
          </a:p>
          <a:p>
            <a:pPr marL="458478" lvl="1" indent="-228600">
              <a:lnSpc>
                <a:spcPts val="2239"/>
              </a:lnSpc>
              <a:buFont typeface="Arial" panose="020B0604020202020204" pitchFamily="34" charset="0"/>
              <a:buChar char="•"/>
            </a:pPr>
            <a:r>
              <a:rPr lang="en-US" sz="1600">
                <a:solidFill>
                  <a:srgbClr val="383F7F"/>
                </a:solidFill>
                <a:latin typeface="Cambria" panose="02040503050406030204" pitchFamily="18" charset="0"/>
                <a:ea typeface="Cambria" panose="02040503050406030204" pitchFamily="18" charset="0"/>
                <a:cs typeface="Roboto"/>
                <a:sym typeface="Roboto"/>
              </a:rPr>
              <a:t>Rayburn Cafeteria</a:t>
            </a:r>
          </a:p>
          <a:p>
            <a:pPr marL="685800" lvl="2" indent="-228600">
              <a:lnSpc>
                <a:spcPts val="2239"/>
              </a:lnSpc>
              <a:buFont typeface="Courier New" panose="02070309020205020404" pitchFamily="49" charset="0"/>
              <a:buChar char="o"/>
            </a:pPr>
            <a:r>
              <a:rPr lang="en-US" sz="1600">
                <a:solidFill>
                  <a:srgbClr val="383F7F"/>
                </a:solidFill>
                <a:latin typeface="Cambria" panose="02040503050406030204" pitchFamily="18" charset="0"/>
                <a:ea typeface="Cambria" panose="02040503050406030204" pitchFamily="18" charset="0"/>
                <a:cs typeface="Roboto"/>
                <a:sym typeface="Roboto"/>
              </a:rPr>
              <a:t>Rayburn 2063, 7:30am – 3:00pm</a:t>
            </a:r>
          </a:p>
        </p:txBody>
      </p:sp>
      <p:grpSp>
        <p:nvGrpSpPr>
          <p:cNvPr id="17" name="Group 45">
            <a:extLst>
              <a:ext uri="{FF2B5EF4-FFF2-40B4-BE49-F238E27FC236}">
                <a16:creationId xmlns:a16="http://schemas.microsoft.com/office/drawing/2014/main" id="{22F791D3-E602-E169-1831-3F780606D559}"/>
              </a:ext>
            </a:extLst>
          </p:cNvPr>
          <p:cNvGrpSpPr/>
          <p:nvPr/>
        </p:nvGrpSpPr>
        <p:grpSpPr>
          <a:xfrm>
            <a:off x="6393251" y="5507992"/>
            <a:ext cx="5092629" cy="685800"/>
            <a:chOff x="0" y="0"/>
            <a:chExt cx="22308096" cy="1371600"/>
          </a:xfrm>
        </p:grpSpPr>
        <p:sp>
          <p:nvSpPr>
            <p:cNvPr id="19" name="Freeform 46">
              <a:extLst>
                <a:ext uri="{FF2B5EF4-FFF2-40B4-BE49-F238E27FC236}">
                  <a16:creationId xmlns:a16="http://schemas.microsoft.com/office/drawing/2014/main" id="{BB1679EA-796D-E309-4905-73F55A9EEC39}"/>
                </a:ext>
              </a:extLst>
            </p:cNvPr>
            <p:cNvSpPr/>
            <p:nvPr/>
          </p:nvSpPr>
          <p:spPr>
            <a:xfrm>
              <a:off x="0" y="0"/>
              <a:ext cx="22308096" cy="1371600"/>
            </a:xfrm>
            <a:custGeom>
              <a:avLst/>
              <a:gdLst/>
              <a:ahLst/>
              <a:cxnLst/>
              <a:rect l="l" t="t" r="r" b="b"/>
              <a:pathLst>
                <a:path w="22308096" h="1371600">
                  <a:moveTo>
                    <a:pt x="0" y="182880"/>
                  </a:moveTo>
                  <a:cubicBezTo>
                    <a:pt x="0" y="81915"/>
                    <a:pt x="83968" y="0"/>
                    <a:pt x="187463" y="0"/>
                  </a:cubicBezTo>
                  <a:lnTo>
                    <a:pt x="22120631" y="0"/>
                  </a:lnTo>
                  <a:cubicBezTo>
                    <a:pt x="22224126" y="0"/>
                    <a:pt x="22308096" y="81915"/>
                    <a:pt x="22308096" y="182880"/>
                  </a:cubicBezTo>
                  <a:lnTo>
                    <a:pt x="22308096" y="1188720"/>
                  </a:lnTo>
                  <a:cubicBezTo>
                    <a:pt x="22308096" y="1289685"/>
                    <a:pt x="22224126" y="1371600"/>
                    <a:pt x="22120631" y="1371600"/>
                  </a:cubicBezTo>
                  <a:lnTo>
                    <a:pt x="187463" y="1371600"/>
                  </a:lnTo>
                  <a:cubicBezTo>
                    <a:pt x="83968" y="1371600"/>
                    <a:pt x="0" y="1289685"/>
                    <a:pt x="0" y="1188720"/>
                  </a:cubicBezTo>
                  <a:close/>
                </a:path>
              </a:pathLst>
            </a:custGeom>
            <a:solidFill>
              <a:srgbClr val="383F7F"/>
            </a:solidFill>
          </p:spPr>
          <p:txBody>
            <a:bodyPr/>
            <a:lstStyle/>
            <a:p>
              <a:endParaRPr lang="en-US" sz="1200"/>
            </a:p>
          </p:txBody>
        </p:sp>
      </p:grpSp>
      <p:sp>
        <p:nvSpPr>
          <p:cNvPr id="20" name="TextBox 19">
            <a:extLst>
              <a:ext uri="{FF2B5EF4-FFF2-40B4-BE49-F238E27FC236}">
                <a16:creationId xmlns:a16="http://schemas.microsoft.com/office/drawing/2014/main" id="{39CC4C08-B110-CCD3-299E-C35E6117CA6D}"/>
              </a:ext>
            </a:extLst>
          </p:cNvPr>
          <p:cNvSpPr txBox="1"/>
          <p:nvPr/>
        </p:nvSpPr>
        <p:spPr>
          <a:xfrm>
            <a:off x="6393251" y="5651624"/>
            <a:ext cx="5033609" cy="369332"/>
          </a:xfrm>
          <a:prstGeom prst="rect">
            <a:avLst/>
          </a:prstGeom>
          <a:noFill/>
        </p:spPr>
        <p:txBody>
          <a:bodyPr wrap="square">
            <a:spAutoFit/>
          </a:bodyPr>
          <a:lstStyle/>
          <a:p>
            <a:pPr algn="ctr"/>
            <a:r>
              <a:rPr lang="en-US" b="1" u="sng">
                <a:solidFill>
                  <a:schemeClr val="bg1"/>
                </a:solidFill>
                <a:effectLst/>
                <a:latin typeface="Cambria" panose="02040503050406030204" pitchFamily="18" charset="0"/>
                <a:ea typeface="Cambria" panose="02040503050406030204" pitchFamily="18" charset="0"/>
                <a:cs typeface="Aptos" panose="020B0004020202020204" pitchFamily="34" charset="0"/>
                <a:hlinkClick r:id="rId6">
                  <a:extLst>
                    <a:ext uri="{A12FA001-AC4F-418D-AE19-62706E023703}">
                      <ahyp:hlinkClr xmlns:ahyp="http://schemas.microsoft.com/office/drawing/2018/hyperlinkcolor" val="tx"/>
                    </a:ext>
                  </a:extLst>
                </a:hlinkClick>
              </a:rPr>
              <a:t>https://bit.ly/Dining-Options-on-Capitol-Hill</a:t>
            </a:r>
            <a:endParaRPr lang="en-US">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720748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43050-5B1E-F676-6B72-6FA97A02BB0A}"/>
            </a:ext>
          </a:extLst>
        </p:cNvPr>
        <p:cNvGrpSpPr/>
        <p:nvPr/>
      </p:nvGrpSpPr>
      <p:grpSpPr>
        <a:xfrm>
          <a:off x="0" y="0"/>
          <a:ext cx="0" cy="0"/>
          <a:chOff x="0" y="0"/>
          <a:chExt cx="0" cy="0"/>
        </a:xfrm>
      </p:grpSpPr>
      <p:grpSp>
        <p:nvGrpSpPr>
          <p:cNvPr id="2" name="Group 14">
            <a:extLst>
              <a:ext uri="{FF2B5EF4-FFF2-40B4-BE49-F238E27FC236}">
                <a16:creationId xmlns:a16="http://schemas.microsoft.com/office/drawing/2014/main" id="{05CC9172-594B-E4B9-D409-DDAD50BC8752}"/>
              </a:ext>
            </a:extLst>
          </p:cNvPr>
          <p:cNvGrpSpPr/>
          <p:nvPr/>
        </p:nvGrpSpPr>
        <p:grpSpPr>
          <a:xfrm>
            <a:off x="392338" y="1302364"/>
            <a:ext cx="9970862" cy="5080625"/>
            <a:chOff x="0" y="0"/>
            <a:chExt cx="10638205" cy="8213276"/>
          </a:xfrm>
        </p:grpSpPr>
        <p:sp>
          <p:nvSpPr>
            <p:cNvPr id="4" name="Freeform 15">
              <a:extLst>
                <a:ext uri="{FF2B5EF4-FFF2-40B4-BE49-F238E27FC236}">
                  <a16:creationId xmlns:a16="http://schemas.microsoft.com/office/drawing/2014/main" id="{5CF1D547-2F87-FEBF-AF58-DB93A05B13C5}"/>
                </a:ext>
              </a:extLst>
            </p:cNvPr>
            <p:cNvSpPr/>
            <p:nvPr/>
          </p:nvSpPr>
          <p:spPr>
            <a:xfrm>
              <a:off x="0" y="0"/>
              <a:ext cx="10638205" cy="8213276"/>
            </a:xfrm>
            <a:custGeom>
              <a:avLst/>
              <a:gdLst/>
              <a:ahLst/>
              <a:cxnLst/>
              <a:rect l="l" t="t" r="r" b="b"/>
              <a:pathLst>
                <a:path w="10638205" h="8213276">
                  <a:moveTo>
                    <a:pt x="0" y="252716"/>
                  </a:moveTo>
                  <a:cubicBezTo>
                    <a:pt x="0" y="113196"/>
                    <a:pt x="102108" y="0"/>
                    <a:pt x="227962" y="0"/>
                  </a:cubicBezTo>
                  <a:lnTo>
                    <a:pt x="10410243" y="0"/>
                  </a:lnTo>
                  <a:cubicBezTo>
                    <a:pt x="10536096" y="0"/>
                    <a:pt x="10638205" y="113196"/>
                    <a:pt x="10638205" y="252716"/>
                  </a:cubicBezTo>
                  <a:lnTo>
                    <a:pt x="10638205" y="7960560"/>
                  </a:lnTo>
                  <a:cubicBezTo>
                    <a:pt x="10638205" y="8100080"/>
                    <a:pt x="10536096" y="8213276"/>
                    <a:pt x="10410243" y="8213276"/>
                  </a:cubicBezTo>
                  <a:lnTo>
                    <a:pt x="227962" y="8213276"/>
                  </a:lnTo>
                  <a:cubicBezTo>
                    <a:pt x="102108" y="8213275"/>
                    <a:pt x="0" y="8100080"/>
                    <a:pt x="0" y="7960560"/>
                  </a:cubicBezTo>
                  <a:close/>
                </a:path>
              </a:pathLst>
            </a:custGeom>
            <a:solidFill>
              <a:srgbClr val="E9F9FF"/>
            </a:solidFill>
          </p:spPr>
          <p:txBody>
            <a:bodyPr/>
            <a:lstStyle/>
            <a:p>
              <a:endParaRPr lang="en-US" sz="1200"/>
            </a:p>
          </p:txBody>
        </p:sp>
      </p:grpSp>
      <p:sp>
        <p:nvSpPr>
          <p:cNvPr id="18" name="AutoShape 2">
            <a:extLst>
              <a:ext uri="{FF2B5EF4-FFF2-40B4-BE49-F238E27FC236}">
                <a16:creationId xmlns:a16="http://schemas.microsoft.com/office/drawing/2014/main" id="{D5742F72-6671-DDA1-202C-23C6DAE3BBC0}"/>
              </a:ext>
            </a:extLst>
          </p:cNvPr>
          <p:cNvSpPr/>
          <p:nvPr/>
        </p:nvSpPr>
        <p:spPr>
          <a:xfrm flipV="1">
            <a:off x="392338" y="1031789"/>
            <a:ext cx="740664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3" name="TextBox 23">
            <a:extLst>
              <a:ext uri="{FF2B5EF4-FFF2-40B4-BE49-F238E27FC236}">
                <a16:creationId xmlns:a16="http://schemas.microsoft.com/office/drawing/2014/main" id="{5B8AACE8-C320-0710-8BB8-F45088D9B583}"/>
              </a:ext>
            </a:extLst>
          </p:cNvPr>
          <p:cNvSpPr txBox="1"/>
          <p:nvPr/>
        </p:nvSpPr>
        <p:spPr>
          <a:xfrm>
            <a:off x="583388" y="1550509"/>
            <a:ext cx="9472785" cy="4955557"/>
          </a:xfrm>
          <a:prstGeom prst="rect">
            <a:avLst/>
          </a:prstGeom>
        </p:spPr>
        <p:txBody>
          <a:bodyPr lIns="0" tIns="0" rIns="0" bIns="0" rtlCol="0" anchor="t"/>
          <a:lstStyle/>
          <a:p>
            <a:pPr>
              <a:lnSpc>
                <a:spcPts val="2399"/>
              </a:lnSpc>
            </a:pP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Prohibited Items</a:t>
            </a:r>
          </a:p>
          <a:p>
            <a:pPr marL="457200" indent="-228600">
              <a:lnSpc>
                <a:spcPts val="2399"/>
              </a:lnSpc>
              <a:buFont typeface="Arial" panose="020B0604020202020204" pitchFamily="34" charset="0"/>
              <a:buChar char="•"/>
            </a:pPr>
            <a:r>
              <a:rPr lang="en-US" sz="1999" b="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Full list: </a:t>
            </a: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hlinkClick r:id="rId3">
                  <a:extLst>
                    <a:ext uri="{A12FA001-AC4F-418D-AE19-62706E023703}">
                      <ahyp:hlinkClr xmlns:ahyp="http://schemas.microsoft.com/office/drawing/2018/hyperlinkcolor" val="tx"/>
                    </a:ext>
                  </a:extLst>
                </a:hlinkClick>
              </a:rPr>
              <a:t>prohibited items</a:t>
            </a:r>
            <a:endPar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marL="457200" indent="-228600">
              <a:lnSpc>
                <a:spcPts val="2399"/>
              </a:lnSpc>
              <a:buFont typeface="Arial" panose="020B0604020202020204" pitchFamily="34" charset="0"/>
              <a:buChar char="•"/>
            </a:pPr>
            <a:r>
              <a:rPr lang="en-US" sz="1950" b="1">
                <a:solidFill>
                  <a:srgbClr val="383F7F"/>
                </a:solidFill>
                <a:latin typeface="Cambria"/>
                <a:ea typeface="Cambria"/>
                <a:cs typeface="Calibri"/>
                <a:sym typeface="Roboto Italics"/>
              </a:rPr>
              <a:t>Specifically noting: </a:t>
            </a:r>
            <a:r>
              <a:rPr lang="en-US" sz="1950">
                <a:solidFill>
                  <a:srgbClr val="383F7F"/>
                </a:solidFill>
                <a:latin typeface="Cambria"/>
                <a:ea typeface="Cambria"/>
                <a:cs typeface="Calibri"/>
                <a:sym typeface="Roboto Italics"/>
              </a:rPr>
              <a:t>large bags (no bigger than personal items)</a:t>
            </a:r>
            <a:endParaRPr lang="en-US" sz="1950">
              <a:solidFill>
                <a:srgbClr val="383F7F"/>
              </a:solidFill>
              <a:latin typeface="Cambria"/>
              <a:ea typeface="Cambria"/>
              <a:cs typeface="Calibri"/>
            </a:endParaRPr>
          </a:p>
          <a:p>
            <a:pPr>
              <a:lnSpc>
                <a:spcPts val="2399"/>
              </a:lnSpc>
            </a:pPr>
            <a:endPar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a:lnSpc>
                <a:spcPts val="2399"/>
              </a:lnSpc>
            </a:pP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Hotel Luggage Storage</a:t>
            </a: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Visit concierge and store luggage at no additional cost</a:t>
            </a:r>
          </a:p>
          <a:p>
            <a:pPr marL="228600">
              <a:lnSpc>
                <a:spcPts val="2399"/>
              </a:lnSpc>
            </a:pPr>
            <a:endPar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a:p>
            <a:pPr>
              <a:lnSpc>
                <a:spcPts val="2399"/>
              </a:lnSpc>
            </a:pPr>
            <a:r>
              <a:rPr lang="en-US" sz="2400" b="1" i="1">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Things to bring</a:t>
            </a:r>
          </a:p>
          <a:p>
            <a:pPr marL="457200" indent="-228600">
              <a:lnSpc>
                <a:spcPts val="2399"/>
              </a:lnSpc>
              <a:buFont typeface="Arial" panose="020B0604020202020204" pitchFamily="34" charset="0"/>
              <a:buChar char="•"/>
            </a:pPr>
            <a:r>
              <a:rPr lang="en-US" sz="1950">
                <a:solidFill>
                  <a:srgbClr val="383F7F"/>
                </a:solidFill>
                <a:latin typeface="Cambria"/>
                <a:ea typeface="Cambria"/>
                <a:cs typeface="Calibri"/>
                <a:sym typeface="Roboto Italics"/>
              </a:rPr>
              <a:t>Comfortable shoes for walking!</a:t>
            </a:r>
            <a:endParaRPr lang="en-US" sz="1950">
              <a:solidFill>
                <a:srgbClr val="383F7F"/>
              </a:solidFill>
              <a:latin typeface="Cambria"/>
              <a:ea typeface="Cambria"/>
              <a:cs typeface="Calibri"/>
            </a:endParaRP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Plan in case of rain</a:t>
            </a: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Stay hydrated, bring or buy a water bottle</a:t>
            </a:r>
          </a:p>
          <a:p>
            <a:pPr marL="457200" indent="-228600">
              <a:lnSpc>
                <a:spcPts val="2399"/>
              </a:lnSpc>
              <a:buFont typeface="Arial" panose="020B0604020202020204" pitchFamily="34" charset="0"/>
              <a:buChar char="•"/>
            </a:pPr>
            <a:r>
              <a:rPr lang="en-US" sz="1950">
                <a:solidFill>
                  <a:srgbClr val="383F7F"/>
                </a:solidFill>
                <a:latin typeface="Cambria"/>
                <a:ea typeface="Cambria"/>
                <a:cs typeface="Calibri"/>
                <a:sym typeface="Roboto Italics"/>
              </a:rPr>
              <a:t>Fully charged phone (phone charger or portable battery)</a:t>
            </a:r>
            <a:endParaRPr lang="en-US" sz="1950">
              <a:solidFill>
                <a:srgbClr val="383F7F"/>
              </a:solidFill>
              <a:latin typeface="Cambria"/>
              <a:ea typeface="Cambria"/>
              <a:cs typeface="Calibri"/>
            </a:endParaRP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Leave behinds</a:t>
            </a:r>
          </a:p>
          <a:p>
            <a:pPr marL="457200" indent="-228600">
              <a:lnSpc>
                <a:spcPts val="2399"/>
              </a:lnSpc>
              <a:buFont typeface="Arial" panose="020B0604020202020204" pitchFamily="34" charset="0"/>
              <a:buChar char="•"/>
            </a:pPr>
            <a:r>
              <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rPr>
              <a:t>Name badge</a:t>
            </a:r>
          </a:p>
          <a:p>
            <a:pPr marL="457200" indent="-228600">
              <a:lnSpc>
                <a:spcPts val="2399"/>
              </a:lnSpc>
              <a:buFont typeface="Arial" panose="020B0604020202020204" pitchFamily="34" charset="0"/>
              <a:buChar char="•"/>
            </a:pPr>
            <a:endParaRPr lang="en-US" sz="1999">
              <a:solidFill>
                <a:srgbClr val="383F7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sp>
        <p:nvSpPr>
          <p:cNvPr id="5" name="TextBox 18">
            <a:extLst>
              <a:ext uri="{FF2B5EF4-FFF2-40B4-BE49-F238E27FC236}">
                <a16:creationId xmlns:a16="http://schemas.microsoft.com/office/drawing/2014/main" id="{D2C0A4F7-FFE5-CA54-D725-3F1B77D8582B}"/>
              </a:ext>
            </a:extLst>
          </p:cNvPr>
          <p:cNvSpPr txBox="1"/>
          <p:nvPr/>
        </p:nvSpPr>
        <p:spPr>
          <a:xfrm>
            <a:off x="419582" y="351934"/>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Packing Reminders</a:t>
            </a:r>
          </a:p>
        </p:txBody>
      </p:sp>
    </p:spTree>
    <p:extLst>
      <p:ext uri="{BB962C8B-B14F-4D97-AF65-F5344CB8AC3E}">
        <p14:creationId xmlns:p14="http://schemas.microsoft.com/office/powerpoint/2010/main" val="12094386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BA436-C9E8-0810-A881-E5F88FB99446}"/>
            </a:ext>
          </a:extLst>
        </p:cNvPr>
        <p:cNvGrpSpPr/>
        <p:nvPr/>
      </p:nvGrpSpPr>
      <p:grpSpPr>
        <a:xfrm>
          <a:off x="0" y="0"/>
          <a:ext cx="0" cy="0"/>
          <a:chOff x="0" y="0"/>
          <a:chExt cx="0" cy="0"/>
        </a:xfrm>
      </p:grpSpPr>
      <p:sp>
        <p:nvSpPr>
          <p:cNvPr id="3" name="TextBox 23">
            <a:extLst>
              <a:ext uri="{FF2B5EF4-FFF2-40B4-BE49-F238E27FC236}">
                <a16:creationId xmlns:a16="http://schemas.microsoft.com/office/drawing/2014/main" id="{9CE2E819-059C-8497-B14A-F86D4FFFD512}"/>
              </a:ext>
            </a:extLst>
          </p:cNvPr>
          <p:cNvSpPr txBox="1"/>
          <p:nvPr/>
        </p:nvSpPr>
        <p:spPr>
          <a:xfrm>
            <a:off x="392338" y="1237765"/>
            <a:ext cx="6286075" cy="914400"/>
          </a:xfrm>
          <a:prstGeom prst="rect">
            <a:avLst/>
          </a:prstGeom>
        </p:spPr>
        <p:txBody>
          <a:bodyPr lIns="0" tIns="0" rIns="0" bIns="0" rtlCol="0" anchor="t"/>
          <a:lstStyle/>
          <a:p>
            <a:pPr>
              <a:lnSpc>
                <a:spcPts val="2399"/>
              </a:lnSpc>
            </a:pPr>
            <a:endParaRPr lang="en-US" sz="3600" i="1">
              <a:solidFill>
                <a:srgbClr val="C79D4F"/>
              </a:solidFill>
              <a:latin typeface="Cambria"/>
              <a:ea typeface="Cambria"/>
              <a:cs typeface="Calibri"/>
            </a:endParaRPr>
          </a:p>
          <a:p>
            <a:pPr>
              <a:lnSpc>
                <a:spcPts val="2399"/>
              </a:lnSpc>
            </a:pPr>
            <a:r>
              <a:rPr lang="en-US" sz="3600" i="1">
                <a:solidFill>
                  <a:srgbClr val="C79D4F"/>
                </a:solidFill>
                <a:latin typeface="Cambria"/>
                <a:ea typeface="Cambria"/>
                <a:cs typeface="Calibri"/>
              </a:rPr>
              <a:t>Team Captains: Stand and wave!</a:t>
            </a:r>
            <a:endParaRPr lang="en-US" sz="3600" i="1">
              <a:solidFill>
                <a:srgbClr val="C79D4F"/>
              </a:solidFill>
              <a:latin typeface="Cambria" panose="02040503050406030204" pitchFamily="18" charset="0"/>
              <a:ea typeface="Cambria" panose="02040503050406030204" pitchFamily="18" charset="0"/>
              <a:cs typeface="Calibri" panose="020F0502020204030204" pitchFamily="34" charset="0"/>
            </a:endParaRPr>
          </a:p>
        </p:txBody>
      </p:sp>
      <p:sp>
        <p:nvSpPr>
          <p:cNvPr id="5" name="TextBox 18">
            <a:extLst>
              <a:ext uri="{FF2B5EF4-FFF2-40B4-BE49-F238E27FC236}">
                <a16:creationId xmlns:a16="http://schemas.microsoft.com/office/drawing/2014/main" id="{FCDB9D8C-1AFF-14FD-6070-2DE0D1EA53EF}"/>
              </a:ext>
            </a:extLst>
          </p:cNvPr>
          <p:cNvSpPr txBox="1"/>
          <p:nvPr/>
        </p:nvSpPr>
        <p:spPr>
          <a:xfrm>
            <a:off x="419582" y="351933"/>
            <a:ext cx="6499776" cy="1317209"/>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Identify Your </a:t>
            </a:r>
            <a:r>
              <a:rPr lang="en-US" sz="4000" b="1" i="1">
                <a:solidFill>
                  <a:srgbClr val="BF984D"/>
                </a:solidFill>
                <a:latin typeface="Cambria" panose="02040503050406030204" pitchFamily="18" charset="0"/>
                <a:ea typeface="Cambria" panose="02040503050406030204" pitchFamily="18" charset="0"/>
                <a:cs typeface="Calibri" panose="020F0502020204030204" pitchFamily="34" charset="0"/>
                <a:sym typeface="Roboto Slab Bold"/>
              </a:rPr>
              <a:t>Team Captain</a:t>
            </a:r>
          </a:p>
        </p:txBody>
      </p:sp>
      <p:sp>
        <p:nvSpPr>
          <p:cNvPr id="22" name="AutoShape 2">
            <a:extLst>
              <a:ext uri="{FF2B5EF4-FFF2-40B4-BE49-F238E27FC236}">
                <a16:creationId xmlns:a16="http://schemas.microsoft.com/office/drawing/2014/main" id="{6ACA7997-0175-7C75-E018-0984056C9623}"/>
              </a:ext>
            </a:extLst>
          </p:cNvPr>
          <p:cNvSpPr/>
          <p:nvPr/>
        </p:nvSpPr>
        <p:spPr>
          <a:xfrm flipV="1">
            <a:off x="392338" y="1031789"/>
            <a:ext cx="63093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pic>
        <p:nvPicPr>
          <p:cNvPr id="24" name="Graphic 23" descr="Wave Gesture with solid fill">
            <a:extLst>
              <a:ext uri="{FF2B5EF4-FFF2-40B4-BE49-F238E27FC236}">
                <a16:creationId xmlns:a16="http://schemas.microsoft.com/office/drawing/2014/main" id="{0F867AA5-CA1B-DAFA-E70A-BD755F91B4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86942" y="20054"/>
            <a:ext cx="2023469" cy="2023469"/>
          </a:xfrm>
          <a:prstGeom prst="rect">
            <a:avLst/>
          </a:prstGeom>
        </p:spPr>
      </p:pic>
      <p:graphicFrame>
        <p:nvGraphicFramePr>
          <p:cNvPr id="25" name="Table 24">
            <a:extLst>
              <a:ext uri="{FF2B5EF4-FFF2-40B4-BE49-F238E27FC236}">
                <a16:creationId xmlns:a16="http://schemas.microsoft.com/office/drawing/2014/main" id="{9093D0D7-5998-661D-B055-C013BFE98A28}"/>
              </a:ext>
            </a:extLst>
          </p:cNvPr>
          <p:cNvGraphicFramePr>
            <a:graphicFrameLocks noGrp="1"/>
          </p:cNvGraphicFramePr>
          <p:nvPr/>
        </p:nvGraphicFramePr>
        <p:xfrm>
          <a:off x="419582" y="2148290"/>
          <a:ext cx="5676418" cy="3977636"/>
        </p:xfrm>
        <a:graphic>
          <a:graphicData uri="http://schemas.openxmlformats.org/drawingml/2006/table">
            <a:tbl>
              <a:tblPr firstRow="1" bandRow="1">
                <a:tableStyleId>{5C22544A-7EE6-4342-B048-85BDC9FD1C3A}</a:tableStyleId>
              </a:tblPr>
              <a:tblGrid>
                <a:gridCol w="2838209">
                  <a:extLst>
                    <a:ext uri="{9D8B030D-6E8A-4147-A177-3AD203B41FA5}">
                      <a16:colId xmlns:a16="http://schemas.microsoft.com/office/drawing/2014/main" val="2124919586"/>
                    </a:ext>
                  </a:extLst>
                </a:gridCol>
                <a:gridCol w="2838209">
                  <a:extLst>
                    <a:ext uri="{9D8B030D-6E8A-4147-A177-3AD203B41FA5}">
                      <a16:colId xmlns:a16="http://schemas.microsoft.com/office/drawing/2014/main" val="3603887620"/>
                    </a:ext>
                  </a:extLst>
                </a:gridCol>
              </a:tblGrid>
              <a:tr h="380560">
                <a:tc>
                  <a:txBody>
                    <a:bodyPr/>
                    <a:lstStyle/>
                    <a:p>
                      <a:r>
                        <a:rPr lang="en-US" b="1">
                          <a:solidFill>
                            <a:srgbClr val="383F7F"/>
                          </a:solidFill>
                        </a:rPr>
                        <a:t>Daniel Chaplin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Alabama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486439444"/>
                  </a:ext>
                </a:extLst>
              </a:tr>
              <a:tr h="656858">
                <a:tc>
                  <a:txBody>
                    <a:bodyPr/>
                    <a:lstStyle/>
                    <a:p>
                      <a:r>
                        <a:rPr lang="en-US" b="1">
                          <a:solidFill>
                            <a:srgbClr val="383F7F"/>
                          </a:solidFill>
                        </a:rPr>
                        <a:t>Cindy Liu &amp; Kelly Kulzer-Reyes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California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3932925429"/>
                  </a:ext>
                </a:extLst>
              </a:tr>
              <a:tr h="656858">
                <a:tc>
                  <a:txBody>
                    <a:bodyPr/>
                    <a:lstStyle/>
                    <a:p>
                      <a:r>
                        <a:rPr lang="en-US" b="1">
                          <a:solidFill>
                            <a:srgbClr val="383F7F"/>
                          </a:solidFill>
                        </a:rPr>
                        <a:t>Hallie Levine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Connecticut &amp; New Hampshire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711034106"/>
                  </a:ext>
                </a:extLst>
              </a:tr>
              <a:tr h="380560">
                <a:tc>
                  <a:txBody>
                    <a:bodyPr/>
                    <a:lstStyle/>
                    <a:p>
                      <a:r>
                        <a:rPr lang="en-US" b="1">
                          <a:solidFill>
                            <a:srgbClr val="383F7F"/>
                          </a:solidFill>
                        </a:rPr>
                        <a:t>Lauren Camp Gates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Delaware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670766"/>
                  </a:ext>
                </a:extLst>
              </a:tr>
              <a:tr h="380560">
                <a:tc>
                  <a:txBody>
                    <a:bodyPr/>
                    <a:lstStyle/>
                    <a:p>
                      <a:r>
                        <a:rPr lang="en-US" b="1">
                          <a:solidFill>
                            <a:srgbClr val="383F7F"/>
                          </a:solidFill>
                        </a:rPr>
                        <a:t>David Tolleson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Georgia &amp; Florida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8104737"/>
                  </a:ext>
                </a:extLst>
              </a:tr>
              <a:tr h="380560">
                <a:tc>
                  <a:txBody>
                    <a:bodyPr/>
                    <a:lstStyle/>
                    <a:p>
                      <a:r>
                        <a:rPr lang="en-US" b="1">
                          <a:solidFill>
                            <a:srgbClr val="383F7F"/>
                          </a:solidFill>
                        </a:rPr>
                        <a:t>Bill Stumpf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Iowa &amp; Missouri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420601531"/>
                  </a:ext>
                </a:extLst>
              </a:tr>
              <a:tr h="380560">
                <a:tc>
                  <a:txBody>
                    <a:bodyPr/>
                    <a:lstStyle/>
                    <a:p>
                      <a:r>
                        <a:rPr lang="en-US" b="1">
                          <a:solidFill>
                            <a:srgbClr val="383F7F"/>
                          </a:solidFill>
                        </a:rPr>
                        <a:t>Denise Rozell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Illinois &amp; Indiana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242106953"/>
                  </a:ext>
                </a:extLst>
              </a:tr>
              <a:tr h="380560">
                <a:tc>
                  <a:txBody>
                    <a:bodyPr/>
                    <a:lstStyle/>
                    <a:p>
                      <a:r>
                        <a:rPr lang="en-US" b="1">
                          <a:solidFill>
                            <a:srgbClr val="383F7F"/>
                          </a:solidFill>
                        </a:rPr>
                        <a:t>Lena Armstrong-Strober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New Mexico &amp; Idaho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586346797"/>
                  </a:ext>
                </a:extLst>
              </a:tr>
              <a:tr h="380560">
                <a:tc>
                  <a:txBody>
                    <a:bodyPr/>
                    <a:lstStyle/>
                    <a:p>
                      <a:r>
                        <a:rPr lang="en-US" b="1">
                          <a:solidFill>
                            <a:srgbClr val="383F7F"/>
                          </a:solidFill>
                        </a:rPr>
                        <a:t>Pat Ehrle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Louisiana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62769571"/>
                  </a:ext>
                </a:extLst>
              </a:tr>
            </a:tbl>
          </a:graphicData>
        </a:graphic>
      </p:graphicFrame>
      <p:graphicFrame>
        <p:nvGraphicFramePr>
          <p:cNvPr id="42" name="Table 41">
            <a:extLst>
              <a:ext uri="{FF2B5EF4-FFF2-40B4-BE49-F238E27FC236}">
                <a16:creationId xmlns:a16="http://schemas.microsoft.com/office/drawing/2014/main" id="{8299BC5A-CD1D-3060-5776-63B81150F50C}"/>
              </a:ext>
            </a:extLst>
          </p:cNvPr>
          <p:cNvGraphicFramePr>
            <a:graphicFrameLocks noGrp="1"/>
          </p:cNvGraphicFramePr>
          <p:nvPr/>
        </p:nvGraphicFramePr>
        <p:xfrm>
          <a:off x="6447091" y="2152822"/>
          <a:ext cx="5029080" cy="3977640"/>
        </p:xfrm>
        <a:graphic>
          <a:graphicData uri="http://schemas.openxmlformats.org/drawingml/2006/table">
            <a:tbl>
              <a:tblPr firstRow="1" bandRow="1">
                <a:tableStyleId>{5C22544A-7EE6-4342-B048-85BDC9FD1C3A}</a:tableStyleId>
              </a:tblPr>
              <a:tblGrid>
                <a:gridCol w="2514540">
                  <a:extLst>
                    <a:ext uri="{9D8B030D-6E8A-4147-A177-3AD203B41FA5}">
                      <a16:colId xmlns:a16="http://schemas.microsoft.com/office/drawing/2014/main" val="2124919586"/>
                    </a:ext>
                  </a:extLst>
                </a:gridCol>
                <a:gridCol w="2514540">
                  <a:extLst>
                    <a:ext uri="{9D8B030D-6E8A-4147-A177-3AD203B41FA5}">
                      <a16:colId xmlns:a16="http://schemas.microsoft.com/office/drawing/2014/main" val="3603887620"/>
                    </a:ext>
                  </a:extLst>
                </a:gridCol>
              </a:tblGrid>
              <a:tr h="370840">
                <a:tc>
                  <a:txBody>
                    <a:bodyPr/>
                    <a:lstStyle/>
                    <a:p>
                      <a:r>
                        <a:rPr lang="en-US" b="1">
                          <a:solidFill>
                            <a:srgbClr val="383F7F"/>
                          </a:solidFill>
                        </a:rPr>
                        <a:t>Liz Zogby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Maryland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066021053"/>
                  </a:ext>
                </a:extLst>
              </a:tr>
              <a:tr h="370840">
                <a:tc>
                  <a:txBody>
                    <a:bodyPr/>
                    <a:lstStyle/>
                    <a:p>
                      <a:r>
                        <a:rPr lang="en-US" b="1">
                          <a:solidFill>
                            <a:srgbClr val="383F7F"/>
                          </a:solidFill>
                        </a:rPr>
                        <a:t>Tiffany Williams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North Carolina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670766"/>
                  </a:ext>
                </a:extLst>
              </a:tr>
              <a:tr h="370840">
                <a:tc>
                  <a:txBody>
                    <a:bodyPr/>
                    <a:lstStyle/>
                    <a:p>
                      <a:r>
                        <a:rPr lang="en-US" b="1">
                          <a:solidFill>
                            <a:srgbClr val="383F7F"/>
                          </a:solidFill>
                        </a:rPr>
                        <a:t>Jawanda Mast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Mississippi &amp; Kansas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358104737"/>
                  </a:ext>
                </a:extLst>
              </a:tr>
              <a:tr h="370840">
                <a:tc>
                  <a:txBody>
                    <a:bodyPr/>
                    <a:lstStyle/>
                    <a:p>
                      <a:r>
                        <a:rPr lang="en-US" b="1">
                          <a:solidFill>
                            <a:srgbClr val="383F7F"/>
                          </a:solidFill>
                        </a:rPr>
                        <a:t>Dria Law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New Jersey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420601531"/>
                  </a:ext>
                </a:extLst>
              </a:tr>
              <a:tr h="370840">
                <a:tc>
                  <a:txBody>
                    <a:bodyPr/>
                    <a:lstStyle/>
                    <a:p>
                      <a:r>
                        <a:rPr lang="en-US" b="1">
                          <a:solidFill>
                            <a:srgbClr val="383F7F"/>
                          </a:solidFill>
                        </a:rPr>
                        <a:t>Mary Judge-</a:t>
                      </a:r>
                      <a:r>
                        <a:rPr lang="en-US" b="1" err="1">
                          <a:solidFill>
                            <a:srgbClr val="383F7F"/>
                          </a:solidFill>
                        </a:rPr>
                        <a:t>Diegert</a:t>
                      </a:r>
                      <a:endParaRPr lang="en-US" b="1">
                        <a:solidFill>
                          <a:srgbClr val="383F7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New York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1242106953"/>
                  </a:ext>
                </a:extLst>
              </a:tr>
              <a:tr h="370840">
                <a:tc>
                  <a:txBody>
                    <a:bodyPr/>
                    <a:lstStyle/>
                    <a:p>
                      <a:r>
                        <a:rPr lang="en-US" b="1">
                          <a:solidFill>
                            <a:srgbClr val="383F7F"/>
                          </a:solidFill>
                        </a:rPr>
                        <a:t>Jane Gerhardt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Ohio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999534653"/>
                  </a:ext>
                </a:extLst>
              </a:tr>
              <a:tr h="370840">
                <a:tc>
                  <a:txBody>
                    <a:bodyPr/>
                    <a:lstStyle/>
                    <a:p>
                      <a:r>
                        <a:rPr lang="en-US" b="1">
                          <a:solidFill>
                            <a:srgbClr val="383F7F"/>
                          </a:solidFill>
                        </a:rPr>
                        <a:t>Katie Hough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Oklahoma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3391851968"/>
                  </a:ext>
                </a:extLst>
              </a:tr>
              <a:tr h="370840">
                <a:tc>
                  <a:txBody>
                    <a:bodyPr/>
                    <a:lstStyle/>
                    <a:p>
                      <a:r>
                        <a:rPr lang="en-US" b="1">
                          <a:solidFill>
                            <a:srgbClr val="383F7F"/>
                          </a:solidFill>
                        </a:rPr>
                        <a:t>Mitch </a:t>
                      </a:r>
                      <a:r>
                        <a:rPr lang="en-US" b="1" err="1">
                          <a:solidFill>
                            <a:srgbClr val="383F7F"/>
                          </a:solidFill>
                        </a:rPr>
                        <a:t>Rothholz</a:t>
                      </a:r>
                      <a:endParaRPr lang="en-US" b="1">
                        <a:solidFill>
                          <a:srgbClr val="383F7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Pennsylvania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731219937"/>
                  </a:ext>
                </a:extLst>
              </a:tr>
              <a:tr h="370840">
                <a:tc>
                  <a:txBody>
                    <a:bodyPr/>
                    <a:lstStyle/>
                    <a:p>
                      <a:r>
                        <a:rPr lang="en-US" b="1">
                          <a:solidFill>
                            <a:srgbClr val="383F7F"/>
                          </a:solidFill>
                        </a:rPr>
                        <a:t>Roxane Romanick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North Dakota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289000104"/>
                  </a:ext>
                </a:extLst>
              </a:tr>
              <a:tr h="370840">
                <a:tc>
                  <a:txBody>
                    <a:bodyPr/>
                    <a:lstStyle/>
                    <a:p>
                      <a:r>
                        <a:rPr lang="en-US" b="1">
                          <a:solidFill>
                            <a:srgbClr val="383F7F"/>
                          </a:solidFill>
                        </a:rPr>
                        <a:t>Andre Pineda &amp; Carol Kando-Pineda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tc>
                  <a:txBody>
                    <a:bodyPr/>
                    <a:lstStyle/>
                    <a:p>
                      <a:r>
                        <a:rPr lang="en-US" b="1">
                          <a:solidFill>
                            <a:srgbClr val="383F7F"/>
                          </a:solidFill>
                        </a:rPr>
                        <a:t>Virginia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3FBFF"/>
                    </a:solidFill>
                  </a:tcPr>
                </a:tc>
                <a:extLst>
                  <a:ext uri="{0D108BD9-81ED-4DB2-BD59-A6C34878D82A}">
                    <a16:rowId xmlns:a16="http://schemas.microsoft.com/office/drawing/2014/main" val="265324500"/>
                  </a:ext>
                </a:extLst>
              </a:tr>
            </a:tbl>
          </a:graphicData>
        </a:graphic>
      </p:graphicFrame>
    </p:spTree>
    <p:extLst>
      <p:ext uri="{BB962C8B-B14F-4D97-AF65-F5344CB8AC3E}">
        <p14:creationId xmlns:p14="http://schemas.microsoft.com/office/powerpoint/2010/main" val="26374412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5BCCC-183F-0F2B-1AE3-E2D568E18C55}"/>
            </a:ext>
          </a:extLst>
        </p:cNvPr>
        <p:cNvGrpSpPr/>
        <p:nvPr/>
      </p:nvGrpSpPr>
      <p:grpSpPr>
        <a:xfrm>
          <a:off x="0" y="0"/>
          <a:ext cx="0" cy="0"/>
          <a:chOff x="0" y="0"/>
          <a:chExt cx="0" cy="0"/>
        </a:xfrm>
      </p:grpSpPr>
      <p:grpSp>
        <p:nvGrpSpPr>
          <p:cNvPr id="17" name="Group 9">
            <a:extLst>
              <a:ext uri="{FF2B5EF4-FFF2-40B4-BE49-F238E27FC236}">
                <a16:creationId xmlns:a16="http://schemas.microsoft.com/office/drawing/2014/main" id="{1D7486C1-FD2A-AD6A-3F6D-656B5771FAF5}"/>
              </a:ext>
            </a:extLst>
          </p:cNvPr>
          <p:cNvGrpSpPr/>
          <p:nvPr/>
        </p:nvGrpSpPr>
        <p:grpSpPr>
          <a:xfrm rot="16200000">
            <a:off x="3443205" y="-2008182"/>
            <a:ext cx="5228835" cy="11799662"/>
            <a:chOff x="0" y="0"/>
            <a:chExt cx="13751688" cy="9934715"/>
          </a:xfrm>
        </p:grpSpPr>
        <p:sp>
          <p:nvSpPr>
            <p:cNvPr id="19" name="Freeform 10">
              <a:extLst>
                <a:ext uri="{FF2B5EF4-FFF2-40B4-BE49-F238E27FC236}">
                  <a16:creationId xmlns:a16="http://schemas.microsoft.com/office/drawing/2014/main" id="{A83C4CFB-97ED-D64D-584A-19160E0BA672}"/>
                </a:ext>
              </a:extLst>
            </p:cNvPr>
            <p:cNvSpPr/>
            <p:nvPr/>
          </p:nvSpPr>
          <p:spPr>
            <a:xfrm>
              <a:off x="0" y="0"/>
              <a:ext cx="13751688" cy="9934715"/>
            </a:xfrm>
            <a:custGeom>
              <a:avLst/>
              <a:gdLst/>
              <a:ahLst/>
              <a:cxnLst/>
              <a:rect l="l" t="t" r="r" b="b"/>
              <a:pathLst>
                <a:path w="13751688" h="9934715">
                  <a:moveTo>
                    <a:pt x="13751688" y="0"/>
                  </a:moveTo>
                  <a:lnTo>
                    <a:pt x="0" y="0"/>
                  </a:lnTo>
                  <a:lnTo>
                    <a:pt x="0" y="9934715"/>
                  </a:lnTo>
                  <a:lnTo>
                    <a:pt x="13751688" y="9934715"/>
                  </a:lnTo>
                  <a:close/>
                </a:path>
              </a:pathLst>
            </a:custGeom>
            <a:solidFill>
              <a:srgbClr val="383F7F"/>
            </a:solidFill>
          </p:spPr>
          <p:txBody>
            <a:bodyPr/>
            <a:lstStyle/>
            <a:p>
              <a:endParaRPr lang="en-US" sz="1200"/>
            </a:p>
          </p:txBody>
        </p:sp>
      </p:grpSp>
      <p:sp>
        <p:nvSpPr>
          <p:cNvPr id="3" name="TextBox 23">
            <a:extLst>
              <a:ext uri="{FF2B5EF4-FFF2-40B4-BE49-F238E27FC236}">
                <a16:creationId xmlns:a16="http://schemas.microsoft.com/office/drawing/2014/main" id="{22A0086A-FAFF-0E17-48E5-8D09EB3880C9}"/>
              </a:ext>
            </a:extLst>
          </p:cNvPr>
          <p:cNvSpPr txBox="1"/>
          <p:nvPr/>
        </p:nvSpPr>
        <p:spPr>
          <a:xfrm>
            <a:off x="367565" y="1443950"/>
            <a:ext cx="11380113" cy="5287309"/>
          </a:xfrm>
          <a:prstGeom prst="rect">
            <a:avLst/>
          </a:prstGeom>
        </p:spPr>
        <p:txBody>
          <a:bodyPr lIns="0" tIns="0" rIns="0" bIns="0" rtlCol="0" anchor="t"/>
          <a:lstStyle/>
          <a:p>
            <a:pPr marL="457200" indent="-457200">
              <a:lnSpc>
                <a:spcPct val="120000"/>
              </a:lnSpc>
              <a:buAutoNum type="arabicPeriod"/>
            </a:pPr>
            <a:r>
              <a:rPr lang="en-US" sz="2400" b="1">
                <a:solidFill>
                  <a:schemeClr val="bg1"/>
                </a:solidFill>
                <a:latin typeface="Cambria"/>
                <a:ea typeface="Cambria"/>
                <a:cs typeface="Calibri"/>
                <a:sym typeface="Roboto Italics"/>
              </a:rPr>
              <a:t>Meet outside the office before checking in. </a:t>
            </a:r>
            <a:r>
              <a:rPr lang="en-US" sz="2400">
                <a:solidFill>
                  <a:schemeClr val="bg1"/>
                </a:solidFill>
                <a:latin typeface="Cambria"/>
                <a:ea typeface="Cambria"/>
                <a:cs typeface="Calibri"/>
                <a:sym typeface="Roboto Italics"/>
              </a:rPr>
              <a:t>One person lets the front desk know the NDSC group is there for its meeting.</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Thank the staffer</a:t>
            </a:r>
            <a:r>
              <a:rPr lang="en-US" sz="2400">
                <a:solidFill>
                  <a:schemeClr val="bg1"/>
                </a:solidFill>
                <a:latin typeface="Cambria"/>
                <a:ea typeface="Cambria"/>
                <a:cs typeface="Calibri"/>
                <a:sym typeface="Roboto Italics"/>
              </a:rPr>
              <a:t> for meeting.</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Be yourself. </a:t>
            </a:r>
            <a:r>
              <a:rPr lang="en-US" sz="2400">
                <a:solidFill>
                  <a:schemeClr val="bg1"/>
                </a:solidFill>
                <a:latin typeface="Cambria"/>
                <a:ea typeface="Cambria"/>
                <a:cs typeface="Calibri"/>
                <a:sym typeface="Roboto Italics"/>
              </a:rPr>
              <a:t>Remember the staffer represents a Member of Congress.</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Make your Ask.</a:t>
            </a:r>
            <a:endParaRPr lang="en-US" sz="2400" b="1">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Respect their time.</a:t>
            </a:r>
            <a:r>
              <a:rPr lang="en-US" sz="2400">
                <a:solidFill>
                  <a:schemeClr val="bg1"/>
                </a:solidFill>
                <a:latin typeface="Cambria"/>
                <a:ea typeface="Cambria"/>
                <a:cs typeface="Calibri"/>
                <a:sym typeface="Roboto Italics"/>
              </a:rPr>
              <a:t> Keep the meeting focused and on schedule.</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Leave behind </a:t>
            </a:r>
            <a:r>
              <a:rPr lang="en-US" sz="2400">
                <a:solidFill>
                  <a:schemeClr val="bg1"/>
                </a:solidFill>
                <a:latin typeface="Cambria"/>
                <a:ea typeface="Cambria"/>
                <a:cs typeface="Calibri"/>
                <a:sym typeface="Roboto Italics"/>
              </a:rPr>
              <a:t>materials and take notes.</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Connect before you go.</a:t>
            </a:r>
            <a:r>
              <a:rPr lang="en-US" sz="2400">
                <a:solidFill>
                  <a:schemeClr val="bg1"/>
                </a:solidFill>
                <a:latin typeface="Cambria"/>
                <a:ea typeface="Cambria"/>
                <a:cs typeface="Calibri"/>
                <a:sym typeface="Roboto Italics"/>
              </a:rPr>
              <a:t> Ask about a photo, exchange business cards, thank them again.</a:t>
            </a:r>
            <a:endParaRPr lang="en-US" sz="2400">
              <a:solidFill>
                <a:schemeClr val="bg1"/>
              </a:solidFill>
              <a:latin typeface="Cambria"/>
              <a:ea typeface="Cambria"/>
              <a:cs typeface="Calibri"/>
            </a:endParaRPr>
          </a:p>
          <a:p>
            <a:pPr marL="457200" indent="-457200">
              <a:lnSpc>
                <a:spcPct val="120000"/>
              </a:lnSpc>
              <a:buAutoNum type="arabicPeriod"/>
            </a:pPr>
            <a:r>
              <a:rPr lang="en-US" sz="2400" b="1">
                <a:solidFill>
                  <a:schemeClr val="bg1"/>
                </a:solidFill>
                <a:latin typeface="Cambria"/>
                <a:ea typeface="Cambria"/>
                <a:cs typeface="Calibri"/>
                <a:sym typeface="Roboto Italics"/>
              </a:rPr>
              <a:t>Upload your photos and notes</a:t>
            </a:r>
            <a:r>
              <a:rPr lang="en-US" sz="2400">
                <a:solidFill>
                  <a:schemeClr val="bg1"/>
                </a:solidFill>
                <a:latin typeface="Cambria"/>
                <a:ea typeface="Cambria"/>
                <a:cs typeface="Calibri"/>
                <a:sym typeface="Roboto Italics"/>
              </a:rPr>
              <a:t> to the app.</a:t>
            </a:r>
          </a:p>
          <a:p>
            <a:pPr marL="457200" indent="-457200">
              <a:lnSpc>
                <a:spcPct val="120000"/>
              </a:lnSpc>
              <a:buAutoNum type="arabicPeriod"/>
            </a:pPr>
            <a:r>
              <a:rPr lang="en-US" sz="2400" b="1">
                <a:solidFill>
                  <a:schemeClr val="bg1"/>
                </a:solidFill>
                <a:latin typeface="Cambria"/>
                <a:ea typeface="Cambria"/>
                <a:cs typeface="Calibri"/>
                <a:sym typeface="Roboto Italics"/>
              </a:rPr>
              <a:t>Designated person sends “Thank you.” </a:t>
            </a:r>
            <a:r>
              <a:rPr lang="en-US" sz="2400">
                <a:solidFill>
                  <a:schemeClr val="bg1"/>
                </a:solidFill>
                <a:latin typeface="Cambria"/>
                <a:ea typeface="Cambria"/>
                <a:cs typeface="Calibri"/>
                <a:sym typeface="Roboto Italics"/>
              </a:rPr>
              <a:t>Copy Captain and policy@ndsccenter.org </a:t>
            </a:r>
            <a:endParaRPr lang="en-US" sz="2400" b="1">
              <a:solidFill>
                <a:schemeClr val="bg1"/>
              </a:solidFill>
              <a:latin typeface="Cambria"/>
              <a:ea typeface="Cambria"/>
              <a:cs typeface="Calibri"/>
            </a:endParaRPr>
          </a:p>
        </p:txBody>
      </p:sp>
      <p:sp>
        <p:nvSpPr>
          <p:cNvPr id="5" name="TextBox 18">
            <a:extLst>
              <a:ext uri="{FF2B5EF4-FFF2-40B4-BE49-F238E27FC236}">
                <a16:creationId xmlns:a16="http://schemas.microsoft.com/office/drawing/2014/main" id="{12246DEC-3EFD-4180-317D-A194B95D5504}"/>
              </a:ext>
            </a:extLst>
          </p:cNvPr>
          <p:cNvSpPr txBox="1"/>
          <p:nvPr/>
        </p:nvSpPr>
        <p:spPr>
          <a:xfrm>
            <a:off x="419582" y="351933"/>
            <a:ext cx="6499776" cy="1317209"/>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Anatomy of a </a:t>
            </a:r>
            <a:r>
              <a:rPr lang="en-US" sz="4000" b="1" i="1">
                <a:solidFill>
                  <a:srgbClr val="BF984D"/>
                </a:solidFill>
                <a:latin typeface="Cambria" panose="02040503050406030204" pitchFamily="18" charset="0"/>
                <a:ea typeface="Cambria" panose="02040503050406030204" pitchFamily="18" charset="0"/>
                <a:cs typeface="Calibri" panose="020F0502020204030204" pitchFamily="34" charset="0"/>
                <a:sym typeface="Roboto Slab Bold"/>
              </a:rPr>
              <a:t>Hill Meeting</a:t>
            </a:r>
          </a:p>
        </p:txBody>
      </p:sp>
      <p:sp>
        <p:nvSpPr>
          <p:cNvPr id="22" name="AutoShape 2">
            <a:extLst>
              <a:ext uri="{FF2B5EF4-FFF2-40B4-BE49-F238E27FC236}">
                <a16:creationId xmlns:a16="http://schemas.microsoft.com/office/drawing/2014/main" id="{86AD9794-5B74-06E6-74F2-B9CA040C7BD9}"/>
              </a:ext>
            </a:extLst>
          </p:cNvPr>
          <p:cNvSpPr/>
          <p:nvPr/>
        </p:nvSpPr>
        <p:spPr>
          <a:xfrm flipV="1">
            <a:off x="392338" y="1031789"/>
            <a:ext cx="63093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Tree>
    <p:extLst>
      <p:ext uri="{BB962C8B-B14F-4D97-AF65-F5344CB8AC3E}">
        <p14:creationId xmlns:p14="http://schemas.microsoft.com/office/powerpoint/2010/main" val="28331154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25392-C347-BF99-BF72-9A58D0B94D09}"/>
            </a:ext>
          </a:extLst>
        </p:cNvPr>
        <p:cNvGrpSpPr/>
        <p:nvPr/>
      </p:nvGrpSpPr>
      <p:grpSpPr>
        <a:xfrm>
          <a:off x="0" y="0"/>
          <a:ext cx="0" cy="0"/>
          <a:chOff x="0" y="0"/>
          <a:chExt cx="0" cy="0"/>
        </a:xfrm>
      </p:grpSpPr>
      <p:grpSp>
        <p:nvGrpSpPr>
          <p:cNvPr id="9" name="Group 6">
            <a:extLst>
              <a:ext uri="{FF2B5EF4-FFF2-40B4-BE49-F238E27FC236}">
                <a16:creationId xmlns:a16="http://schemas.microsoft.com/office/drawing/2014/main" id="{758B341D-A2F4-E7BE-28E9-D20508D51687}"/>
              </a:ext>
            </a:extLst>
          </p:cNvPr>
          <p:cNvGrpSpPr/>
          <p:nvPr/>
        </p:nvGrpSpPr>
        <p:grpSpPr>
          <a:xfrm>
            <a:off x="392150" y="1427202"/>
            <a:ext cx="11407700" cy="971213"/>
            <a:chOff x="0" y="0"/>
            <a:chExt cx="4442677" cy="383689"/>
          </a:xfrm>
        </p:grpSpPr>
        <p:sp>
          <p:nvSpPr>
            <p:cNvPr id="10" name="Freeform 7">
              <a:extLst>
                <a:ext uri="{FF2B5EF4-FFF2-40B4-BE49-F238E27FC236}">
                  <a16:creationId xmlns:a16="http://schemas.microsoft.com/office/drawing/2014/main" id="{14C500B3-DFF5-DB44-E170-338EAAC3AA85}"/>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1" name="TextBox 8">
              <a:extLst>
                <a:ext uri="{FF2B5EF4-FFF2-40B4-BE49-F238E27FC236}">
                  <a16:creationId xmlns:a16="http://schemas.microsoft.com/office/drawing/2014/main" id="{432B0A2B-633D-FA83-7ED9-E290E3E1658E}"/>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grpSp>
        <p:nvGrpSpPr>
          <p:cNvPr id="12" name="Group 9">
            <a:extLst>
              <a:ext uri="{FF2B5EF4-FFF2-40B4-BE49-F238E27FC236}">
                <a16:creationId xmlns:a16="http://schemas.microsoft.com/office/drawing/2014/main" id="{B6CD6031-0D42-64F1-A32A-C95147D5169A}"/>
              </a:ext>
            </a:extLst>
          </p:cNvPr>
          <p:cNvGrpSpPr/>
          <p:nvPr/>
        </p:nvGrpSpPr>
        <p:grpSpPr>
          <a:xfrm>
            <a:off x="392150" y="2646171"/>
            <a:ext cx="11407700" cy="971213"/>
            <a:chOff x="0" y="0"/>
            <a:chExt cx="4442677" cy="383689"/>
          </a:xfrm>
        </p:grpSpPr>
        <p:sp>
          <p:nvSpPr>
            <p:cNvPr id="13" name="Freeform 10">
              <a:extLst>
                <a:ext uri="{FF2B5EF4-FFF2-40B4-BE49-F238E27FC236}">
                  <a16:creationId xmlns:a16="http://schemas.microsoft.com/office/drawing/2014/main" id="{DB930D83-98D1-531F-D433-CD4CFD9AC20E}"/>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4" name="TextBox 11">
              <a:extLst>
                <a:ext uri="{FF2B5EF4-FFF2-40B4-BE49-F238E27FC236}">
                  <a16:creationId xmlns:a16="http://schemas.microsoft.com/office/drawing/2014/main" id="{FAF87F3D-A9F9-D53A-DDF7-694886D1F4CC}"/>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grpSp>
        <p:nvGrpSpPr>
          <p:cNvPr id="15" name="Group 12">
            <a:extLst>
              <a:ext uri="{FF2B5EF4-FFF2-40B4-BE49-F238E27FC236}">
                <a16:creationId xmlns:a16="http://schemas.microsoft.com/office/drawing/2014/main" id="{25606DC7-03F8-982B-2BC9-2DD1467C4019}"/>
              </a:ext>
            </a:extLst>
          </p:cNvPr>
          <p:cNvGrpSpPr/>
          <p:nvPr/>
        </p:nvGrpSpPr>
        <p:grpSpPr>
          <a:xfrm>
            <a:off x="392150" y="3868685"/>
            <a:ext cx="11407700" cy="971213"/>
            <a:chOff x="0" y="0"/>
            <a:chExt cx="4442677" cy="383689"/>
          </a:xfrm>
        </p:grpSpPr>
        <p:sp>
          <p:nvSpPr>
            <p:cNvPr id="16" name="Freeform 13">
              <a:extLst>
                <a:ext uri="{FF2B5EF4-FFF2-40B4-BE49-F238E27FC236}">
                  <a16:creationId xmlns:a16="http://schemas.microsoft.com/office/drawing/2014/main" id="{8DE7ED91-C9C6-4B61-96CA-923684E5659D}"/>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17" name="TextBox 14">
              <a:extLst>
                <a:ext uri="{FF2B5EF4-FFF2-40B4-BE49-F238E27FC236}">
                  <a16:creationId xmlns:a16="http://schemas.microsoft.com/office/drawing/2014/main" id="{1D06085A-C33B-181C-F770-914DB25B56E6}"/>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sp>
        <p:nvSpPr>
          <p:cNvPr id="19" name="TextBox 21">
            <a:extLst>
              <a:ext uri="{FF2B5EF4-FFF2-40B4-BE49-F238E27FC236}">
                <a16:creationId xmlns:a16="http://schemas.microsoft.com/office/drawing/2014/main" id="{822889F2-F705-3579-4C28-5C9F48BE1320}"/>
              </a:ext>
            </a:extLst>
          </p:cNvPr>
          <p:cNvSpPr txBox="1"/>
          <p:nvPr/>
        </p:nvSpPr>
        <p:spPr>
          <a:xfrm>
            <a:off x="865387" y="1636584"/>
            <a:ext cx="3088496" cy="503536"/>
          </a:xfrm>
          <a:prstGeom prst="rect">
            <a:avLst/>
          </a:prstGeom>
        </p:spPr>
        <p:txBody>
          <a:bodyPr wrap="square" lIns="0" tIns="0" rIns="0" bIns="0" rtlCol="0" anchor="t">
            <a:spAutoFit/>
          </a:bodyPr>
          <a:lstStyle/>
          <a:p>
            <a:pPr>
              <a:lnSpc>
                <a:spcPts val="4200"/>
              </a:lnSpc>
            </a:pPr>
            <a:r>
              <a:rPr lang="en-US" sz="32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Heather Sachs</a:t>
            </a:r>
            <a:endParaRPr lang="en-US" sz="2999" b="1">
              <a:solidFill>
                <a:srgbClr val="383F7F"/>
              </a:solidFill>
              <a:latin typeface="Cambria" panose="02040503050406030204" pitchFamily="18" charset="0"/>
              <a:ea typeface="Cambria" panose="02040503050406030204" pitchFamily="18" charset="0"/>
              <a:cs typeface="Roboto Slab" pitchFamily="2" charset="0"/>
              <a:sym typeface="Roboto Slab Bold"/>
            </a:endParaRPr>
          </a:p>
        </p:txBody>
      </p:sp>
      <p:sp>
        <p:nvSpPr>
          <p:cNvPr id="20" name="TextBox 22">
            <a:extLst>
              <a:ext uri="{FF2B5EF4-FFF2-40B4-BE49-F238E27FC236}">
                <a16:creationId xmlns:a16="http://schemas.microsoft.com/office/drawing/2014/main" id="{6809BAE6-D284-40D7-DDD6-0B05129B0BFF}"/>
              </a:ext>
            </a:extLst>
          </p:cNvPr>
          <p:cNvSpPr txBox="1"/>
          <p:nvPr/>
        </p:nvSpPr>
        <p:spPr>
          <a:xfrm>
            <a:off x="4708786" y="1701777"/>
            <a:ext cx="6716326" cy="364074"/>
          </a:xfrm>
          <a:prstGeom prst="rect">
            <a:avLst/>
          </a:prstGeom>
        </p:spPr>
        <p:txBody>
          <a:bodyPr lIns="0" tIns="0" rIns="0" bIns="0" rtlCol="0" anchor="t">
            <a:spAutoFit/>
          </a:bodyPr>
          <a:lstStyle/>
          <a:p>
            <a:pPr>
              <a:lnSpc>
                <a:spcPts val="2987"/>
              </a:lnSpc>
            </a:pP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(301) 580-8005</a:t>
            </a:r>
            <a:endParaRPr lang="en-US" sz="2133">
              <a:solidFill>
                <a:srgbClr val="383F7F"/>
              </a:solidFill>
              <a:latin typeface="Cambria" panose="02040503050406030204" pitchFamily="18" charset="0"/>
              <a:ea typeface="Cambria" panose="02040503050406030204" pitchFamily="18" charset="0"/>
              <a:cs typeface="Roboto"/>
              <a:sym typeface="Roboto"/>
            </a:endParaRPr>
          </a:p>
        </p:txBody>
      </p:sp>
      <p:sp>
        <p:nvSpPr>
          <p:cNvPr id="21" name="TextBox 23">
            <a:extLst>
              <a:ext uri="{FF2B5EF4-FFF2-40B4-BE49-F238E27FC236}">
                <a16:creationId xmlns:a16="http://schemas.microsoft.com/office/drawing/2014/main" id="{5DF27ECB-B335-7AF6-4E34-CF55E5DAF65F}"/>
              </a:ext>
            </a:extLst>
          </p:cNvPr>
          <p:cNvSpPr txBox="1"/>
          <p:nvPr/>
        </p:nvSpPr>
        <p:spPr>
          <a:xfrm>
            <a:off x="865388" y="2851204"/>
            <a:ext cx="3422324" cy="503536"/>
          </a:xfrm>
          <a:prstGeom prst="rect">
            <a:avLst/>
          </a:prstGeom>
        </p:spPr>
        <p:txBody>
          <a:bodyPr wrap="square" lIns="0" tIns="0" rIns="0" bIns="0" rtlCol="0" anchor="t">
            <a:spAutoFit/>
          </a:bodyPr>
          <a:lstStyle/>
          <a:p>
            <a:pPr>
              <a:lnSpc>
                <a:spcPts val="4200"/>
              </a:lnSpc>
            </a:pPr>
            <a:r>
              <a:rPr lang="en-US" sz="32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Jawanda Mast</a:t>
            </a:r>
            <a:endParaRPr lang="en-US" sz="3000" b="1">
              <a:solidFill>
                <a:srgbClr val="383F7F"/>
              </a:solidFill>
              <a:latin typeface="Cambria" panose="02040503050406030204" pitchFamily="18" charset="0"/>
              <a:ea typeface="Cambria" panose="02040503050406030204" pitchFamily="18" charset="0"/>
              <a:cs typeface="Roboto Slab" pitchFamily="2" charset="0"/>
              <a:sym typeface="Roboto Slab Bold"/>
            </a:endParaRPr>
          </a:p>
        </p:txBody>
      </p:sp>
      <p:sp>
        <p:nvSpPr>
          <p:cNvPr id="22" name="TextBox 24">
            <a:extLst>
              <a:ext uri="{FF2B5EF4-FFF2-40B4-BE49-F238E27FC236}">
                <a16:creationId xmlns:a16="http://schemas.microsoft.com/office/drawing/2014/main" id="{806ADE06-550E-002C-900F-5309B78136C5}"/>
              </a:ext>
            </a:extLst>
          </p:cNvPr>
          <p:cNvSpPr txBox="1"/>
          <p:nvPr/>
        </p:nvSpPr>
        <p:spPr>
          <a:xfrm>
            <a:off x="4708786" y="2919572"/>
            <a:ext cx="6716326" cy="356893"/>
          </a:xfrm>
          <a:prstGeom prst="rect">
            <a:avLst/>
          </a:prstGeom>
        </p:spPr>
        <p:txBody>
          <a:bodyPr lIns="0" tIns="0" rIns="0" bIns="0" rtlCol="0" anchor="t">
            <a:spAutoFit/>
          </a:bodyPr>
          <a:lstStyle/>
          <a:p>
            <a:pPr>
              <a:lnSpc>
                <a:spcPts val="2987"/>
              </a:lnSpc>
            </a:pPr>
            <a:r>
              <a:rPr lang="en-US" sz="2133">
                <a:solidFill>
                  <a:srgbClr val="383F7F"/>
                </a:solidFill>
                <a:latin typeface="Cambria" panose="02040503050406030204" pitchFamily="18" charset="0"/>
                <a:ea typeface="Cambria" panose="02040503050406030204" pitchFamily="18" charset="0"/>
                <a:cs typeface="Roboto"/>
                <a:sym typeface="Roboto"/>
              </a:rPr>
              <a:t>(913) 940-4199</a:t>
            </a:r>
          </a:p>
        </p:txBody>
      </p:sp>
      <p:sp>
        <p:nvSpPr>
          <p:cNvPr id="23" name="TextBox 25">
            <a:extLst>
              <a:ext uri="{FF2B5EF4-FFF2-40B4-BE49-F238E27FC236}">
                <a16:creationId xmlns:a16="http://schemas.microsoft.com/office/drawing/2014/main" id="{B2BF5E64-B410-3CC9-D455-575892F502CD}"/>
              </a:ext>
            </a:extLst>
          </p:cNvPr>
          <p:cNvSpPr txBox="1"/>
          <p:nvPr/>
        </p:nvSpPr>
        <p:spPr>
          <a:xfrm>
            <a:off x="4708786" y="4166570"/>
            <a:ext cx="6716326" cy="364074"/>
          </a:xfrm>
          <a:prstGeom prst="rect">
            <a:avLst/>
          </a:prstGeom>
        </p:spPr>
        <p:txBody>
          <a:bodyPr lIns="0" tIns="0" rIns="0" bIns="0" rtlCol="0" anchor="t">
            <a:spAutoFit/>
          </a:bodyPr>
          <a:lstStyle/>
          <a:p>
            <a:pPr>
              <a:lnSpc>
                <a:spcPts val="2987"/>
              </a:lnSpc>
            </a:pP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(904) 699-8306</a:t>
            </a:r>
            <a:endParaRPr lang="en-US" sz="2133">
              <a:solidFill>
                <a:srgbClr val="383F7F"/>
              </a:solidFill>
              <a:latin typeface="Cambria" panose="02040503050406030204" pitchFamily="18" charset="0"/>
              <a:ea typeface="Cambria" panose="02040503050406030204" pitchFamily="18" charset="0"/>
              <a:cs typeface="Roboto"/>
              <a:sym typeface="Roboto"/>
            </a:endParaRPr>
          </a:p>
        </p:txBody>
      </p:sp>
      <p:sp>
        <p:nvSpPr>
          <p:cNvPr id="24" name="TextBox 28">
            <a:extLst>
              <a:ext uri="{FF2B5EF4-FFF2-40B4-BE49-F238E27FC236}">
                <a16:creationId xmlns:a16="http://schemas.microsoft.com/office/drawing/2014/main" id="{FB39F6F4-01CA-4A6C-3207-5574C2C839BE}"/>
              </a:ext>
            </a:extLst>
          </p:cNvPr>
          <p:cNvSpPr txBox="1"/>
          <p:nvPr/>
        </p:nvSpPr>
        <p:spPr>
          <a:xfrm>
            <a:off x="865388" y="4074892"/>
            <a:ext cx="3422324" cy="503536"/>
          </a:xfrm>
          <a:prstGeom prst="rect">
            <a:avLst/>
          </a:prstGeom>
        </p:spPr>
        <p:txBody>
          <a:bodyPr wrap="square" lIns="0" tIns="0" rIns="0" bIns="0" rtlCol="0" anchor="t">
            <a:spAutoFit/>
          </a:bodyPr>
          <a:lstStyle/>
          <a:p>
            <a:pPr>
              <a:lnSpc>
                <a:spcPts val="4200"/>
              </a:lnSpc>
            </a:pPr>
            <a:r>
              <a:rPr lang="en-US" sz="32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Kim Owens</a:t>
            </a:r>
            <a:endParaRPr lang="en-US" sz="3000" b="1">
              <a:solidFill>
                <a:srgbClr val="383F7F"/>
              </a:solidFill>
              <a:latin typeface="Cambria" panose="02040503050406030204" pitchFamily="18" charset="0"/>
              <a:ea typeface="Cambria" panose="02040503050406030204" pitchFamily="18" charset="0"/>
              <a:cs typeface="Roboto Slab" pitchFamily="2" charset="0"/>
              <a:sym typeface="Roboto Slab Bold"/>
            </a:endParaRPr>
          </a:p>
        </p:txBody>
      </p:sp>
      <p:sp>
        <p:nvSpPr>
          <p:cNvPr id="18" name="AutoShape 2">
            <a:extLst>
              <a:ext uri="{FF2B5EF4-FFF2-40B4-BE49-F238E27FC236}">
                <a16:creationId xmlns:a16="http://schemas.microsoft.com/office/drawing/2014/main" id="{3DADA63C-6749-DC46-5501-08C26F45A3AA}"/>
              </a:ext>
            </a:extLst>
          </p:cNvPr>
          <p:cNvSpPr/>
          <p:nvPr/>
        </p:nvSpPr>
        <p:spPr>
          <a:xfrm>
            <a:off x="392338" y="1021629"/>
            <a:ext cx="8478520" cy="2032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3" name="TextBox 18">
            <a:extLst>
              <a:ext uri="{FF2B5EF4-FFF2-40B4-BE49-F238E27FC236}">
                <a16:creationId xmlns:a16="http://schemas.microsoft.com/office/drawing/2014/main" id="{4BB330EA-AE00-28DE-25F8-9D1979960FF8}"/>
              </a:ext>
            </a:extLst>
          </p:cNvPr>
          <p:cNvSpPr txBox="1"/>
          <p:nvPr/>
        </p:nvSpPr>
        <p:spPr>
          <a:xfrm>
            <a:off x="392150" y="273553"/>
            <a:ext cx="10908792" cy="1033576"/>
          </a:xfrm>
          <a:prstGeom prst="rect">
            <a:avLst/>
          </a:prstGeom>
        </p:spPr>
        <p:txBody>
          <a:bodyPr lIns="0" tIns="0" rIns="0" bIns="0" rtlCol="0" anchor="t"/>
          <a:lstStyle/>
          <a:p>
            <a:pPr>
              <a:lnSpc>
                <a:spcPts val="4799"/>
              </a:lnSpc>
            </a:pPr>
            <a:r>
              <a:rPr lang="en-US" sz="4000" b="1">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Immediate Assistance? </a:t>
            </a:r>
            <a:r>
              <a:rPr lang="en-US" sz="4000" i="1">
                <a:solidFill>
                  <a:srgbClr val="C79D4F"/>
                </a:solidFill>
                <a:latin typeface="Cambria" panose="02040503050406030204" pitchFamily="18" charset="0"/>
                <a:ea typeface="Cambria" panose="02040503050406030204" pitchFamily="18" charset="0"/>
                <a:cs typeface="Calibri" panose="020F0502020204030204" pitchFamily="34" charset="0"/>
                <a:sym typeface="Roboto Italics"/>
              </a:rPr>
              <a:t>Text preferred</a:t>
            </a:r>
          </a:p>
        </p:txBody>
      </p:sp>
      <p:sp>
        <p:nvSpPr>
          <p:cNvPr id="8" name="TextBox 23">
            <a:extLst>
              <a:ext uri="{FF2B5EF4-FFF2-40B4-BE49-F238E27FC236}">
                <a16:creationId xmlns:a16="http://schemas.microsoft.com/office/drawing/2014/main" id="{C37D9AD3-542A-F718-2C6C-C21DB8299E7A}"/>
              </a:ext>
            </a:extLst>
          </p:cNvPr>
          <p:cNvSpPr txBox="1"/>
          <p:nvPr/>
        </p:nvSpPr>
        <p:spPr>
          <a:xfrm>
            <a:off x="392150" y="1332826"/>
            <a:ext cx="10515600" cy="457200"/>
          </a:xfrm>
          <a:prstGeom prst="rect">
            <a:avLst/>
          </a:prstGeom>
        </p:spPr>
        <p:txBody>
          <a:bodyPr lIns="0" tIns="0" rIns="0" bIns="0" rtlCol="0" anchor="t"/>
          <a:lstStyle/>
          <a:p>
            <a:pPr>
              <a:lnSpc>
                <a:spcPts val="2399"/>
              </a:lnSpc>
            </a:pPr>
            <a:endParaRPr lang="en-US" sz="3200" i="1">
              <a:solidFill>
                <a:srgbClr val="C79D4F"/>
              </a:solidFill>
              <a:latin typeface="Cambria" panose="02040503050406030204" pitchFamily="18" charset="0"/>
              <a:ea typeface="Cambria" panose="02040503050406030204" pitchFamily="18" charset="0"/>
              <a:cs typeface="Calibri" panose="020F0502020204030204" pitchFamily="34" charset="0"/>
              <a:sym typeface="Roboto Italics"/>
            </a:endParaRPr>
          </a:p>
        </p:txBody>
      </p:sp>
      <p:grpSp>
        <p:nvGrpSpPr>
          <p:cNvPr id="30" name="Group 12">
            <a:extLst>
              <a:ext uri="{FF2B5EF4-FFF2-40B4-BE49-F238E27FC236}">
                <a16:creationId xmlns:a16="http://schemas.microsoft.com/office/drawing/2014/main" id="{49AEDD51-B7FB-174F-8872-CB776E3BECEA}"/>
              </a:ext>
            </a:extLst>
          </p:cNvPr>
          <p:cNvGrpSpPr/>
          <p:nvPr/>
        </p:nvGrpSpPr>
        <p:grpSpPr>
          <a:xfrm>
            <a:off x="392150" y="5137783"/>
            <a:ext cx="11407700" cy="971213"/>
            <a:chOff x="0" y="0"/>
            <a:chExt cx="4442677" cy="383689"/>
          </a:xfrm>
        </p:grpSpPr>
        <p:sp>
          <p:nvSpPr>
            <p:cNvPr id="31" name="Freeform 13">
              <a:extLst>
                <a:ext uri="{FF2B5EF4-FFF2-40B4-BE49-F238E27FC236}">
                  <a16:creationId xmlns:a16="http://schemas.microsoft.com/office/drawing/2014/main" id="{62892B31-F926-428F-B66C-FAF6E2C76BD3}"/>
                </a:ext>
              </a:extLst>
            </p:cNvPr>
            <p:cNvSpPr/>
            <p:nvPr/>
          </p:nvSpPr>
          <p:spPr>
            <a:xfrm>
              <a:off x="0" y="0"/>
              <a:ext cx="4442676" cy="383689"/>
            </a:xfrm>
            <a:custGeom>
              <a:avLst/>
              <a:gdLst/>
              <a:ahLst/>
              <a:cxnLst/>
              <a:rect l="l" t="t" r="r" b="b"/>
              <a:pathLst>
                <a:path w="4442676" h="383689">
                  <a:moveTo>
                    <a:pt x="13769" y="0"/>
                  </a:moveTo>
                  <a:lnTo>
                    <a:pt x="4428908" y="0"/>
                  </a:lnTo>
                  <a:cubicBezTo>
                    <a:pt x="4432559" y="0"/>
                    <a:pt x="4436061" y="1451"/>
                    <a:pt x="4438644" y="4033"/>
                  </a:cubicBezTo>
                  <a:cubicBezTo>
                    <a:pt x="4441226" y="6615"/>
                    <a:pt x="4442676" y="10117"/>
                    <a:pt x="4442676" y="13769"/>
                  </a:cubicBezTo>
                  <a:lnTo>
                    <a:pt x="4442676" y="369920"/>
                  </a:lnTo>
                  <a:cubicBezTo>
                    <a:pt x="4442676" y="377524"/>
                    <a:pt x="4436512" y="383689"/>
                    <a:pt x="4428908" y="383689"/>
                  </a:cubicBezTo>
                  <a:lnTo>
                    <a:pt x="13769" y="383689"/>
                  </a:lnTo>
                  <a:cubicBezTo>
                    <a:pt x="10117" y="383689"/>
                    <a:pt x="6615" y="382238"/>
                    <a:pt x="4033" y="379656"/>
                  </a:cubicBezTo>
                  <a:cubicBezTo>
                    <a:pt x="1451" y="377074"/>
                    <a:pt x="0" y="373572"/>
                    <a:pt x="0" y="369920"/>
                  </a:cubicBezTo>
                  <a:lnTo>
                    <a:pt x="0" y="13769"/>
                  </a:lnTo>
                  <a:cubicBezTo>
                    <a:pt x="0" y="10117"/>
                    <a:pt x="1451" y="6615"/>
                    <a:pt x="4033" y="4033"/>
                  </a:cubicBezTo>
                  <a:cubicBezTo>
                    <a:pt x="6615" y="1451"/>
                    <a:pt x="10117" y="0"/>
                    <a:pt x="13769" y="0"/>
                  </a:cubicBezTo>
                  <a:close/>
                </a:path>
              </a:pathLst>
            </a:custGeom>
            <a:solidFill>
              <a:srgbClr val="E9F9FF"/>
            </a:solidFill>
          </p:spPr>
          <p:txBody>
            <a:bodyPr/>
            <a:lstStyle/>
            <a:p>
              <a:endParaRPr lang="en-US" sz="1200">
                <a:latin typeface="Cambria" panose="02040503050406030204" pitchFamily="18" charset="0"/>
                <a:ea typeface="Cambria" panose="02040503050406030204" pitchFamily="18" charset="0"/>
              </a:endParaRPr>
            </a:p>
          </p:txBody>
        </p:sp>
        <p:sp>
          <p:nvSpPr>
            <p:cNvPr id="32" name="TextBox 14">
              <a:extLst>
                <a:ext uri="{FF2B5EF4-FFF2-40B4-BE49-F238E27FC236}">
                  <a16:creationId xmlns:a16="http://schemas.microsoft.com/office/drawing/2014/main" id="{4235F81D-9309-9B87-288C-67496F159EEC}"/>
                </a:ext>
              </a:extLst>
            </p:cNvPr>
            <p:cNvSpPr txBox="1"/>
            <p:nvPr/>
          </p:nvSpPr>
          <p:spPr>
            <a:xfrm>
              <a:off x="0" y="-38100"/>
              <a:ext cx="4442677" cy="421789"/>
            </a:xfrm>
            <a:prstGeom prst="rect">
              <a:avLst/>
            </a:prstGeom>
          </p:spPr>
          <p:txBody>
            <a:bodyPr lIns="33867" tIns="33867" rIns="33867" bIns="33867" rtlCol="0" anchor="ctr"/>
            <a:lstStyle/>
            <a:p>
              <a:pPr algn="ctr">
                <a:lnSpc>
                  <a:spcPts val="1837"/>
                </a:lnSpc>
              </a:pPr>
              <a:endParaRPr sz="1200">
                <a:latin typeface="Cambria" panose="02040503050406030204" pitchFamily="18" charset="0"/>
                <a:ea typeface="Cambria" panose="02040503050406030204" pitchFamily="18" charset="0"/>
              </a:endParaRPr>
            </a:p>
          </p:txBody>
        </p:sp>
      </p:grpSp>
      <p:sp>
        <p:nvSpPr>
          <p:cNvPr id="33" name="TextBox 25">
            <a:extLst>
              <a:ext uri="{FF2B5EF4-FFF2-40B4-BE49-F238E27FC236}">
                <a16:creationId xmlns:a16="http://schemas.microsoft.com/office/drawing/2014/main" id="{7E77E052-449C-1162-43D2-323AB550D16B}"/>
              </a:ext>
            </a:extLst>
          </p:cNvPr>
          <p:cNvSpPr txBox="1"/>
          <p:nvPr/>
        </p:nvSpPr>
        <p:spPr>
          <a:xfrm>
            <a:off x="4708786" y="5435668"/>
            <a:ext cx="7091064" cy="358688"/>
          </a:xfrm>
          <a:prstGeom prst="rect">
            <a:avLst/>
          </a:prstGeom>
        </p:spPr>
        <p:txBody>
          <a:bodyPr wrap="square" lIns="0" tIns="0" rIns="0" bIns="0" rtlCol="0" anchor="t">
            <a:spAutoFit/>
          </a:bodyPr>
          <a:lstStyle/>
          <a:p>
            <a:pPr>
              <a:lnSpc>
                <a:spcPts val="2987"/>
              </a:lnSpc>
            </a:pP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Roboto Slab Bold"/>
              </a:rPr>
              <a:t>More </a:t>
            </a:r>
            <a:r>
              <a:rPr lang="en-US" sz="2400">
                <a:solidFill>
                  <a:srgbClr val="383F7F"/>
                </a:solidFill>
                <a:latin typeface="Cambria" panose="02040503050406030204" pitchFamily="18" charset="0"/>
                <a:ea typeface="Cambria" panose="02040503050406030204" pitchFamily="18" charset="0"/>
                <a:cs typeface="Calibri" panose="020F0502020204030204" pitchFamily="34" charset="0"/>
                <a:sym typeface="Wingdings" panose="05000000000000000000" pitchFamily="2" charset="2"/>
              </a:rPr>
              <a:t> Support  Tap to call for immediate support</a:t>
            </a:r>
            <a:endParaRPr lang="en-US" sz="2133">
              <a:solidFill>
                <a:srgbClr val="383F7F"/>
              </a:solidFill>
              <a:latin typeface="Cambria" panose="02040503050406030204" pitchFamily="18" charset="0"/>
              <a:ea typeface="Cambria" panose="02040503050406030204" pitchFamily="18" charset="0"/>
              <a:cs typeface="Roboto"/>
              <a:sym typeface="Roboto"/>
            </a:endParaRPr>
          </a:p>
        </p:txBody>
      </p:sp>
      <p:sp>
        <p:nvSpPr>
          <p:cNvPr id="34" name="TextBox 28">
            <a:extLst>
              <a:ext uri="{FF2B5EF4-FFF2-40B4-BE49-F238E27FC236}">
                <a16:creationId xmlns:a16="http://schemas.microsoft.com/office/drawing/2014/main" id="{06823F3D-F61F-8552-DBE0-33D7404B998A}"/>
              </a:ext>
            </a:extLst>
          </p:cNvPr>
          <p:cNvSpPr txBox="1"/>
          <p:nvPr/>
        </p:nvSpPr>
        <p:spPr>
          <a:xfrm>
            <a:off x="865388" y="5343990"/>
            <a:ext cx="3422324" cy="503536"/>
          </a:xfrm>
          <a:prstGeom prst="rect">
            <a:avLst/>
          </a:prstGeom>
        </p:spPr>
        <p:txBody>
          <a:bodyPr wrap="square" lIns="0" tIns="0" rIns="0" bIns="0" rtlCol="0" anchor="t">
            <a:spAutoFit/>
          </a:bodyPr>
          <a:lstStyle/>
          <a:p>
            <a:pPr>
              <a:lnSpc>
                <a:spcPts val="4200"/>
              </a:lnSpc>
            </a:pPr>
            <a:r>
              <a:rPr lang="en-US" sz="3000" b="1">
                <a:solidFill>
                  <a:srgbClr val="383F7F"/>
                </a:solidFill>
                <a:latin typeface="Cambria" panose="02040503050406030204" pitchFamily="18" charset="0"/>
                <a:ea typeface="Cambria" panose="02040503050406030204" pitchFamily="18" charset="0"/>
                <a:cs typeface="Roboto Slab" pitchFamily="2" charset="0"/>
                <a:sym typeface="Roboto Slab Bold"/>
              </a:rPr>
              <a:t>App Support</a:t>
            </a:r>
          </a:p>
        </p:txBody>
      </p:sp>
    </p:spTree>
    <p:extLst>
      <p:ext uri="{BB962C8B-B14F-4D97-AF65-F5344CB8AC3E}">
        <p14:creationId xmlns:p14="http://schemas.microsoft.com/office/powerpoint/2010/main" val="13140193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EFA4-5052-6621-37CA-41958A47FA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C4D5A5C-4277-9607-A5DE-BBDD587C60CF}"/>
              </a:ext>
            </a:extLst>
          </p:cNvPr>
          <p:cNvSpPr/>
          <p:nvPr/>
        </p:nvSpPr>
        <p:spPr>
          <a:xfrm>
            <a:off x="239776" y="3451352"/>
            <a:ext cx="11727688" cy="31617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4EFC2F8-C267-DFDD-DD78-6B1FB8B54731}"/>
              </a:ext>
            </a:extLst>
          </p:cNvPr>
          <p:cNvSpPr/>
          <p:nvPr/>
        </p:nvSpPr>
        <p:spPr>
          <a:xfrm>
            <a:off x="414020" y="381461"/>
            <a:ext cx="11364133" cy="2133139"/>
          </a:xfrm>
          <a:prstGeom prst="roundRect">
            <a:avLst/>
          </a:prstGeom>
          <a:solidFill>
            <a:srgbClr val="383F7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err="1">
                <a:solidFill>
                  <a:schemeClr val="bg1"/>
                </a:solidFill>
                <a:latin typeface="Cambria"/>
                <a:ea typeface="Cambria"/>
                <a:cs typeface="Calibri"/>
              </a:rPr>
              <a:t>AdvocacyDay</a:t>
            </a:r>
            <a:r>
              <a:rPr lang="en-US" sz="4000" b="1">
                <a:solidFill>
                  <a:schemeClr val="bg1"/>
                </a:solidFill>
                <a:latin typeface="Cambria"/>
                <a:ea typeface="Cambria"/>
                <a:cs typeface="Calibri"/>
              </a:rPr>
              <a:t> App</a:t>
            </a:r>
          </a:p>
          <a:p>
            <a:pPr algn="ctr"/>
            <a:r>
              <a:rPr lang="en-US" sz="4000" b="1">
                <a:solidFill>
                  <a:schemeClr val="bg1"/>
                </a:solidFill>
                <a:latin typeface="Cambria"/>
                <a:ea typeface="Cambria"/>
                <a:cs typeface="Calibri"/>
              </a:rPr>
              <a:t>Take Out Your Phones – Follow Along!</a:t>
            </a:r>
          </a:p>
        </p:txBody>
      </p:sp>
      <p:pic>
        <p:nvPicPr>
          <p:cNvPr id="8" name="Picture 7">
            <a:extLst>
              <a:ext uri="{FF2B5EF4-FFF2-40B4-BE49-F238E27FC236}">
                <a16:creationId xmlns:a16="http://schemas.microsoft.com/office/drawing/2014/main" id="{D1D386D4-2158-5B86-E053-E918D9ED4C7C}"/>
              </a:ext>
            </a:extLst>
          </p:cNvPr>
          <p:cNvPicPr>
            <a:picLocks noChangeAspect="1"/>
          </p:cNvPicPr>
          <p:nvPr/>
        </p:nvPicPr>
        <p:blipFill>
          <a:blip r:embed="rId3">
            <a:extLst>
              <a:ext uri="{28A0092B-C50C-407E-A947-70E740481C1C}">
                <a14:useLocalDpi xmlns:a14="http://schemas.microsoft.com/office/drawing/2010/main" val="0"/>
              </a:ext>
            </a:extLst>
          </a:blip>
          <a:srcRect l="27501" t="7963" r="22603" b="5562"/>
          <a:stretch>
            <a:fillRect/>
          </a:stretch>
        </p:blipFill>
        <p:spPr>
          <a:xfrm>
            <a:off x="889334" y="3751021"/>
            <a:ext cx="2786871" cy="2636797"/>
          </a:xfrm>
          <a:prstGeom prst="rect">
            <a:avLst/>
          </a:prstGeom>
        </p:spPr>
      </p:pic>
      <p:sp>
        <p:nvSpPr>
          <p:cNvPr id="10" name="TextBox 9">
            <a:extLst>
              <a:ext uri="{FF2B5EF4-FFF2-40B4-BE49-F238E27FC236}">
                <a16:creationId xmlns:a16="http://schemas.microsoft.com/office/drawing/2014/main" id="{798A570B-0175-67A8-0E75-B7CF09FCF664}"/>
              </a:ext>
            </a:extLst>
          </p:cNvPr>
          <p:cNvSpPr txBox="1"/>
          <p:nvPr/>
        </p:nvSpPr>
        <p:spPr>
          <a:xfrm>
            <a:off x="754714" y="2764378"/>
            <a:ext cx="3061191" cy="1193907"/>
          </a:xfrm>
          <a:prstGeom prst="rect">
            <a:avLst/>
          </a:prstGeom>
        </p:spPr>
        <p:txBody>
          <a:bodyPr lIns="0" tIns="0" rIns="0" bIns="0" rtlCol="0" anchor="t"/>
          <a:lstStyle/>
          <a:p>
            <a:pPr algn="ctr"/>
            <a:r>
              <a:rPr lang="en-US" sz="2800" b="1">
                <a:solidFill>
                  <a:srgbClr val="383F7F"/>
                </a:solidFill>
                <a:latin typeface="Calibri"/>
                <a:ea typeface="Calibri"/>
                <a:cs typeface="Calibri"/>
                <a:sym typeface="Roboto Italics"/>
              </a:rPr>
              <a:t>Apple App Store</a:t>
            </a:r>
          </a:p>
        </p:txBody>
      </p:sp>
      <p:pic>
        <p:nvPicPr>
          <p:cNvPr id="14" name="Picture 13">
            <a:extLst>
              <a:ext uri="{FF2B5EF4-FFF2-40B4-BE49-F238E27FC236}">
                <a16:creationId xmlns:a16="http://schemas.microsoft.com/office/drawing/2014/main" id="{83AC72C0-145B-635C-46D9-967F08001623}"/>
              </a:ext>
            </a:extLst>
          </p:cNvPr>
          <p:cNvPicPr>
            <a:picLocks noChangeAspect="1"/>
          </p:cNvPicPr>
          <p:nvPr/>
        </p:nvPicPr>
        <p:blipFill>
          <a:blip r:embed="rId4">
            <a:extLst>
              <a:ext uri="{28A0092B-C50C-407E-A947-70E740481C1C}">
                <a14:useLocalDpi xmlns:a14="http://schemas.microsoft.com/office/drawing/2010/main" val="0"/>
              </a:ext>
            </a:extLst>
          </a:blip>
          <a:srcRect l="28750" t="11667" r="28646" b="13148"/>
          <a:stretch>
            <a:fillRect/>
          </a:stretch>
        </p:blipFill>
        <p:spPr>
          <a:xfrm>
            <a:off x="4880864" y="3758184"/>
            <a:ext cx="2591793" cy="2636797"/>
          </a:xfrm>
          <a:prstGeom prst="rect">
            <a:avLst/>
          </a:prstGeom>
        </p:spPr>
      </p:pic>
      <p:sp>
        <p:nvSpPr>
          <p:cNvPr id="16" name="TextBox 15">
            <a:extLst>
              <a:ext uri="{FF2B5EF4-FFF2-40B4-BE49-F238E27FC236}">
                <a16:creationId xmlns:a16="http://schemas.microsoft.com/office/drawing/2014/main" id="{B80ECE83-E2B0-9EF5-ECD9-3E0FBD8A2BCA}"/>
              </a:ext>
            </a:extLst>
          </p:cNvPr>
          <p:cNvSpPr txBox="1"/>
          <p:nvPr/>
        </p:nvSpPr>
        <p:spPr>
          <a:xfrm>
            <a:off x="4215384" y="2767755"/>
            <a:ext cx="3923893" cy="1200003"/>
          </a:xfrm>
          <a:prstGeom prst="rect">
            <a:avLst/>
          </a:prstGeom>
        </p:spPr>
        <p:txBody>
          <a:bodyPr lIns="0" tIns="0" rIns="0" bIns="0" rtlCol="0" anchor="t"/>
          <a:lstStyle/>
          <a:p>
            <a:pPr algn="ctr"/>
            <a:r>
              <a:rPr lang="en-US" sz="2800" b="1">
                <a:solidFill>
                  <a:srgbClr val="383F7F"/>
                </a:solidFill>
                <a:latin typeface="Calibri"/>
                <a:ea typeface="Calibri"/>
                <a:cs typeface="Calibri"/>
                <a:sym typeface="Roboto Italics"/>
              </a:rPr>
              <a:t>Google Play Store</a:t>
            </a:r>
            <a:endParaRPr lang="en-US" sz="1400"/>
          </a:p>
        </p:txBody>
      </p:sp>
      <p:pic>
        <p:nvPicPr>
          <p:cNvPr id="18" name="Picture 17">
            <a:extLst>
              <a:ext uri="{FF2B5EF4-FFF2-40B4-BE49-F238E27FC236}">
                <a16:creationId xmlns:a16="http://schemas.microsoft.com/office/drawing/2014/main" id="{C3A186CB-01DE-0103-A20C-7E2574F21F65}"/>
              </a:ext>
            </a:extLst>
          </p:cNvPr>
          <p:cNvPicPr>
            <a:picLocks noChangeAspect="1"/>
          </p:cNvPicPr>
          <p:nvPr/>
        </p:nvPicPr>
        <p:blipFill>
          <a:blip r:embed="rId5">
            <a:extLst>
              <a:ext uri="{28A0092B-C50C-407E-A947-70E740481C1C}">
                <a14:useLocalDpi xmlns:a14="http://schemas.microsoft.com/office/drawing/2010/main" val="0"/>
              </a:ext>
            </a:extLst>
          </a:blip>
          <a:srcRect l="25522" t="11481" r="30624" b="10741"/>
          <a:stretch>
            <a:fillRect/>
          </a:stretch>
        </p:blipFill>
        <p:spPr>
          <a:xfrm>
            <a:off x="8793044" y="3755465"/>
            <a:ext cx="2616177" cy="2639516"/>
          </a:xfrm>
          <a:prstGeom prst="rect">
            <a:avLst/>
          </a:prstGeom>
        </p:spPr>
      </p:pic>
      <p:sp>
        <p:nvSpPr>
          <p:cNvPr id="20" name="TextBox 19">
            <a:extLst>
              <a:ext uri="{FF2B5EF4-FFF2-40B4-BE49-F238E27FC236}">
                <a16:creationId xmlns:a16="http://schemas.microsoft.com/office/drawing/2014/main" id="{FF5A758B-54FB-CA4C-E6EE-F558342D685C}"/>
              </a:ext>
            </a:extLst>
          </p:cNvPr>
          <p:cNvSpPr txBox="1"/>
          <p:nvPr/>
        </p:nvSpPr>
        <p:spPr>
          <a:xfrm>
            <a:off x="8224084" y="2761659"/>
            <a:ext cx="3754555" cy="1193907"/>
          </a:xfrm>
          <a:prstGeom prst="rect">
            <a:avLst/>
          </a:prstGeom>
        </p:spPr>
        <p:txBody>
          <a:bodyPr lIns="0" tIns="0" rIns="0" bIns="0" rtlCol="0" anchor="t"/>
          <a:lstStyle/>
          <a:p>
            <a:pPr algn="ctr"/>
            <a:r>
              <a:rPr lang="en-US" sz="2800" b="1">
                <a:solidFill>
                  <a:srgbClr val="383F7F"/>
                </a:solidFill>
                <a:latin typeface="Calibri"/>
                <a:ea typeface="Calibri"/>
                <a:cs typeface="Calibri"/>
                <a:sym typeface="Roboto Italics"/>
              </a:rPr>
              <a:t>Samsung Galaxy Store</a:t>
            </a:r>
            <a:endParaRPr lang="en-US" sz="1400"/>
          </a:p>
        </p:txBody>
      </p:sp>
    </p:spTree>
    <p:extLst>
      <p:ext uri="{BB962C8B-B14F-4D97-AF65-F5344CB8AC3E}">
        <p14:creationId xmlns:p14="http://schemas.microsoft.com/office/powerpoint/2010/main" val="9390977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0692-E3C3-DEB3-2070-82AFE9A48832}"/>
            </a:ext>
          </a:extLst>
        </p:cNvPr>
        <p:cNvGrpSpPr/>
        <p:nvPr/>
      </p:nvGrpSpPr>
      <p:grpSpPr>
        <a:xfrm>
          <a:off x="0" y="0"/>
          <a:ext cx="0" cy="0"/>
          <a:chOff x="0" y="0"/>
          <a:chExt cx="0" cy="0"/>
        </a:xfrm>
      </p:grpSpPr>
      <p:pic>
        <p:nvPicPr>
          <p:cNvPr id="11" name="Picture 10" descr="A screenshot of a welcome card&#10;&#10;Description automatically generated">
            <a:extLst>
              <a:ext uri="{FF2B5EF4-FFF2-40B4-BE49-F238E27FC236}">
                <a16:creationId xmlns:a16="http://schemas.microsoft.com/office/drawing/2014/main" id="{4F56D224-0B9C-F2E2-3B21-DA84D8F327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35" y="551071"/>
            <a:ext cx="2654991" cy="5755857"/>
          </a:xfrm>
          <a:prstGeom prst="rect">
            <a:avLst/>
          </a:prstGeom>
          <a:ln w="38100">
            <a:solidFill>
              <a:schemeClr val="tx1"/>
            </a:solidFill>
          </a:ln>
        </p:spPr>
      </p:pic>
      <p:sp>
        <p:nvSpPr>
          <p:cNvPr id="13" name="Rectangle 12">
            <a:extLst>
              <a:ext uri="{FF2B5EF4-FFF2-40B4-BE49-F238E27FC236}">
                <a16:creationId xmlns:a16="http://schemas.microsoft.com/office/drawing/2014/main" id="{2AEEED6B-0F1E-242A-0B77-25531BB4A339}"/>
              </a:ext>
            </a:extLst>
          </p:cNvPr>
          <p:cNvSpPr/>
          <p:nvPr/>
        </p:nvSpPr>
        <p:spPr>
          <a:xfrm flipV="1">
            <a:off x="681668" y="4219593"/>
            <a:ext cx="2868184" cy="8022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608079C7-EF22-CE54-368E-D1BC00DBABD3}"/>
              </a:ext>
            </a:extLst>
          </p:cNvPr>
          <p:cNvSpPr txBox="1"/>
          <p:nvPr/>
        </p:nvSpPr>
        <p:spPr>
          <a:xfrm>
            <a:off x="4287157" y="2022358"/>
            <a:ext cx="3387814" cy="2277547"/>
          </a:xfrm>
          <a:prstGeom prst="rect">
            <a:avLst/>
          </a:prstGeom>
          <a:noFill/>
          <a:ln w="38100">
            <a:solidFill>
              <a:schemeClr val="tx1"/>
            </a:solidFill>
          </a:ln>
        </p:spPr>
        <p:txBody>
          <a:bodyPr wrap="square" rtlCol="0">
            <a:spAutoFit/>
          </a:bodyPr>
          <a:lstStyle/>
          <a:p>
            <a:pPr marL="0" marR="0"/>
            <a:r>
              <a:rPr lang="en-US" sz="1200">
                <a:effectLst/>
                <a:latin typeface="Aptos" panose="020B0004020202020204" pitchFamily="34" charset="0"/>
                <a:ea typeface="Aptos" panose="020B0004020202020204" pitchFamily="34" charset="0"/>
                <a:cs typeface="Aptos" panose="020B0004020202020204" pitchFamily="34" charset="0"/>
              </a:rPr>
              <a:t>From: </a:t>
            </a:r>
            <a:r>
              <a:rPr lang="en-US" sz="1200" b="1">
                <a:effectLst/>
                <a:latin typeface="Aptos" panose="020B0004020202020204" pitchFamily="34" charset="0"/>
                <a:ea typeface="Aptos" panose="020B0004020202020204" pitchFamily="34" charset="0"/>
                <a:cs typeface="Aptos" panose="020B0004020202020204" pitchFamily="34" charset="0"/>
              </a:rPr>
              <a:t>AdvocacyDay</a:t>
            </a:r>
            <a:r>
              <a:rPr lang="en-US" sz="1200">
                <a:effectLst/>
                <a:latin typeface="Aptos" panose="020B0004020202020204" pitchFamily="34" charset="0"/>
                <a:ea typeface="Aptos" panose="020B0004020202020204" pitchFamily="34" charset="0"/>
                <a:cs typeface="Aptos" panose="020B0004020202020204" pitchFamily="34" charset="0"/>
              </a:rPr>
              <a:t> &lt;</a:t>
            </a:r>
            <a:r>
              <a:rPr lang="en-US" sz="1200" u="sng">
                <a:solidFill>
                  <a:srgbClr val="0000FF"/>
                </a:solidFill>
                <a:effectLst/>
                <a:latin typeface="Aptos" panose="020B0004020202020204" pitchFamily="34" charset="0"/>
                <a:ea typeface="Aptos" panose="020B0004020202020204" pitchFamily="34" charset="0"/>
                <a:cs typeface="Aptos" panose="020B0004020202020204" pitchFamily="34" charset="0"/>
                <a:hlinkClick r:id="rId4"/>
              </a:rPr>
              <a:t>noreply@advocacyassociates.com</a:t>
            </a:r>
            <a:r>
              <a:rPr lang="en-US" sz="1200">
                <a:effectLst/>
                <a:latin typeface="Aptos" panose="020B0004020202020204" pitchFamily="34" charset="0"/>
                <a:ea typeface="Aptos" panose="020B0004020202020204" pitchFamily="34" charset="0"/>
                <a:cs typeface="Aptos" panose="020B0004020202020204" pitchFamily="34" charset="0"/>
              </a:rPr>
              <a:t>&gt;</a:t>
            </a: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Date: Thu, Oct 31, 2024 at 1:46</a:t>
            </a:r>
            <a:r>
              <a:rPr lang="en-US" sz="1200">
                <a:effectLst/>
                <a:latin typeface="Arial" panose="020B0604020202020204" pitchFamily="34" charset="0"/>
                <a:ea typeface="Aptos" panose="020B0004020202020204" pitchFamily="34" charset="0"/>
                <a:cs typeface="Aptos" panose="020B0004020202020204" pitchFamily="34" charset="0"/>
              </a:rPr>
              <a:t> </a:t>
            </a:r>
            <a:r>
              <a:rPr lang="en-US" sz="1200">
                <a:effectLst/>
                <a:latin typeface="Aptos" panose="020B0004020202020204" pitchFamily="34" charset="0"/>
                <a:ea typeface="Aptos" panose="020B0004020202020204" pitchFamily="34" charset="0"/>
                <a:cs typeface="Aptos" panose="020B0004020202020204" pitchFamily="34" charset="0"/>
              </a:rPr>
              <a:t>PM</a:t>
            </a: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Subject: Your access code is XXXXX</a:t>
            </a: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To: &lt;youremailaddress&gt;</a:t>
            </a:r>
          </a:p>
          <a:p>
            <a:pPr marL="0" marR="0">
              <a:spcAft>
                <a:spcPts val="1200"/>
              </a:spcAft>
            </a:pPr>
            <a:r>
              <a:rPr lang="en-US" sz="1200">
                <a:effectLst/>
                <a:latin typeface="Aptos" panose="020B0004020202020204" pitchFamily="34" charset="0"/>
                <a:ea typeface="Aptos" panose="020B0004020202020204" pitchFamily="34" charset="0"/>
                <a:cs typeface="Aptos" panose="020B0004020202020204" pitchFamily="34" charset="0"/>
              </a:rPr>
              <a:t> </a:t>
            </a:r>
          </a:p>
          <a:p>
            <a:pPr marL="0" marR="0"/>
            <a:r>
              <a:rPr lang="en-US" sz="1200">
                <a:effectLst/>
                <a:latin typeface="Aptos" panose="020B0004020202020204" pitchFamily="34" charset="0"/>
                <a:ea typeface="Aptos" panose="020B0004020202020204" pitchFamily="34" charset="0"/>
                <a:cs typeface="Aptos" panose="020B0004020202020204" pitchFamily="34" charset="0"/>
              </a:rPr>
              <a:t>Hello,</a:t>
            </a:r>
            <a:br>
              <a:rPr lang="en-US" sz="1200">
                <a:effectLst/>
                <a:latin typeface="Aptos" panose="020B0004020202020204" pitchFamily="34" charset="0"/>
                <a:ea typeface="Aptos" panose="020B0004020202020204" pitchFamily="34" charset="0"/>
                <a:cs typeface="Aptos" panose="020B0004020202020204" pitchFamily="34" charset="0"/>
              </a:rPr>
            </a:b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Your 6-digit AdvocacyDay access code is XXXXXX</a:t>
            </a:r>
            <a:br>
              <a:rPr lang="en-US" sz="1200">
                <a:effectLst/>
                <a:latin typeface="Aptos" panose="020B0004020202020204" pitchFamily="34" charset="0"/>
                <a:ea typeface="Aptos" panose="020B0004020202020204" pitchFamily="34" charset="0"/>
                <a:cs typeface="Aptos" panose="020B0004020202020204" pitchFamily="34" charset="0"/>
              </a:rPr>
            </a:br>
            <a:br>
              <a:rPr lang="en-US" sz="1200">
                <a:effectLst/>
                <a:latin typeface="Aptos" panose="020B0004020202020204" pitchFamily="34" charset="0"/>
                <a:ea typeface="Aptos" panose="020B0004020202020204" pitchFamily="34" charset="0"/>
                <a:cs typeface="Aptos" panose="020B0004020202020204" pitchFamily="34" charset="0"/>
              </a:rPr>
            </a:br>
            <a:r>
              <a:rPr lang="en-US" sz="1200">
                <a:effectLst/>
                <a:latin typeface="Aptos" panose="020B0004020202020204" pitchFamily="34" charset="0"/>
                <a:ea typeface="Aptos" panose="020B0004020202020204" pitchFamily="34" charset="0"/>
                <a:cs typeface="Aptos" panose="020B0004020202020204" pitchFamily="34" charset="0"/>
              </a:rPr>
              <a:t>It is valid for 15 minutes.</a:t>
            </a:r>
          </a:p>
        </p:txBody>
      </p:sp>
      <p:pic>
        <p:nvPicPr>
          <p:cNvPr id="5" name="Picture 4" descr="A screenshot of a login page&#10;&#10;Description automatically generated">
            <a:extLst>
              <a:ext uri="{FF2B5EF4-FFF2-40B4-BE49-F238E27FC236}">
                <a16:creationId xmlns:a16="http://schemas.microsoft.com/office/drawing/2014/main" id="{01F4996F-007C-EC35-B3F3-409609B510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6630" y="1077003"/>
            <a:ext cx="2412395" cy="5229925"/>
          </a:xfrm>
          <a:prstGeom prst="rect">
            <a:avLst/>
          </a:prstGeom>
          <a:ln w="38100">
            <a:solidFill>
              <a:schemeClr val="tx1"/>
            </a:solidFill>
          </a:ln>
        </p:spPr>
      </p:pic>
      <p:sp>
        <p:nvSpPr>
          <p:cNvPr id="7" name="Rectangle 6">
            <a:extLst>
              <a:ext uri="{FF2B5EF4-FFF2-40B4-BE49-F238E27FC236}">
                <a16:creationId xmlns:a16="http://schemas.microsoft.com/office/drawing/2014/main" id="{A27BC58B-0B14-B1F7-9A09-D817A5D1CC98}"/>
              </a:ext>
            </a:extLst>
          </p:cNvPr>
          <p:cNvSpPr/>
          <p:nvPr/>
        </p:nvSpPr>
        <p:spPr>
          <a:xfrm flipV="1">
            <a:off x="4361802" y="3557250"/>
            <a:ext cx="3313169" cy="39029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B00A66E0-57F9-0C25-A874-C4BA20C5DAFF}"/>
              </a:ext>
            </a:extLst>
          </p:cNvPr>
          <p:cNvSpPr/>
          <p:nvPr/>
        </p:nvSpPr>
        <p:spPr>
          <a:xfrm rot="1192155">
            <a:off x="7641353" y="3836721"/>
            <a:ext cx="564641" cy="39074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07604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85E83-EC90-CF9B-09BF-E7B25B951B8E}"/>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52118BB1-741C-09A2-F470-16AB8FC80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AFA19BB3-914D-CFBB-881D-75FBE746D6D3}"/>
              </a:ext>
            </a:extLst>
          </p:cNvPr>
          <p:cNvSpPr txBox="1"/>
          <p:nvPr/>
        </p:nvSpPr>
        <p:spPr>
          <a:xfrm>
            <a:off x="4396610" y="1551563"/>
            <a:ext cx="7301904" cy="16312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p:txBody>
      </p:sp>
      <p:sp>
        <p:nvSpPr>
          <p:cNvPr id="6" name="Rectangle 5">
            <a:extLst>
              <a:ext uri="{FF2B5EF4-FFF2-40B4-BE49-F238E27FC236}">
                <a16:creationId xmlns:a16="http://schemas.microsoft.com/office/drawing/2014/main" id="{8FE24DF4-F42D-10C6-3407-48E3055BD4CD}"/>
              </a:ext>
            </a:extLst>
          </p:cNvPr>
          <p:cNvSpPr/>
          <p:nvPr/>
        </p:nvSpPr>
        <p:spPr>
          <a:xfrm>
            <a:off x="635734" y="1666447"/>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16582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EDFF6-7406-3570-150F-77D244F4B31B}"/>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A6DC6818-5225-D017-2F71-6E27D1BD6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A15983B9-69F4-78FD-337C-A3F669927284}"/>
              </a:ext>
            </a:extLst>
          </p:cNvPr>
          <p:cNvSpPr txBox="1"/>
          <p:nvPr/>
        </p:nvSpPr>
        <p:spPr>
          <a:xfrm>
            <a:off x="4396610" y="1551563"/>
            <a:ext cx="7301904" cy="2200602"/>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p:txBody>
      </p:sp>
      <p:sp>
        <p:nvSpPr>
          <p:cNvPr id="6" name="Rectangle 5">
            <a:extLst>
              <a:ext uri="{FF2B5EF4-FFF2-40B4-BE49-F238E27FC236}">
                <a16:creationId xmlns:a16="http://schemas.microsoft.com/office/drawing/2014/main" id="{FFE43A47-EA2C-C694-0C15-4B1B385DB5C8}"/>
              </a:ext>
            </a:extLst>
          </p:cNvPr>
          <p:cNvSpPr/>
          <p:nvPr/>
        </p:nvSpPr>
        <p:spPr>
          <a:xfrm>
            <a:off x="635734" y="2043819"/>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73042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704B9-BEA0-CAFF-9CD9-6859963E1DC5}"/>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1894699D-10ED-CA49-A97D-044CD7FDE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0E26B47F-2763-9FEA-EAF3-EE6C90B96B7E}"/>
              </a:ext>
            </a:extLst>
          </p:cNvPr>
          <p:cNvSpPr txBox="1"/>
          <p:nvPr/>
        </p:nvSpPr>
        <p:spPr>
          <a:xfrm>
            <a:off x="4396610" y="1551563"/>
            <a:ext cx="7301904" cy="276998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a:p>
            <a:pPr marL="457200" indent="-457200">
              <a:spcBef>
                <a:spcPts val="600"/>
              </a:spcBef>
              <a:buAutoNum type="arabicPeriod"/>
            </a:pPr>
            <a:r>
              <a:rPr lang="en-US" sz="3200">
                <a:solidFill>
                  <a:srgbClr val="383F7F"/>
                </a:solidFill>
                <a:latin typeface="Calibri"/>
                <a:ea typeface="Calibri"/>
                <a:cs typeface="Calibri"/>
              </a:rPr>
              <a:t>Confirm the location</a:t>
            </a:r>
          </a:p>
        </p:txBody>
      </p:sp>
      <p:sp>
        <p:nvSpPr>
          <p:cNvPr id="6" name="Rectangle 5">
            <a:extLst>
              <a:ext uri="{FF2B5EF4-FFF2-40B4-BE49-F238E27FC236}">
                <a16:creationId xmlns:a16="http://schemas.microsoft.com/office/drawing/2014/main" id="{AB8CBD62-3007-9237-086D-5B0B9A6FECF5}"/>
              </a:ext>
            </a:extLst>
          </p:cNvPr>
          <p:cNvSpPr/>
          <p:nvPr/>
        </p:nvSpPr>
        <p:spPr>
          <a:xfrm>
            <a:off x="635734" y="3959705"/>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52659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05C6F-7A24-C65D-C374-3B8504C73E81}"/>
            </a:ext>
          </a:extLst>
        </p:cNvPr>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2BF99ADF-1FF0-FE15-5F4D-EB8F6ED30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D820F945-C26D-EFAC-3981-2ABE4F3D8862}"/>
              </a:ext>
            </a:extLst>
          </p:cNvPr>
          <p:cNvSpPr txBox="1"/>
          <p:nvPr/>
        </p:nvSpPr>
        <p:spPr>
          <a:xfrm>
            <a:off x="4396610" y="1551563"/>
            <a:ext cx="7301904" cy="383181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a:p>
            <a:pPr marL="457200" indent="-457200">
              <a:spcBef>
                <a:spcPts val="600"/>
              </a:spcBef>
              <a:buAutoNum type="arabicPeriod"/>
            </a:pPr>
            <a:r>
              <a:rPr lang="en-US" sz="3200">
                <a:solidFill>
                  <a:srgbClr val="383F7F"/>
                </a:solidFill>
                <a:latin typeface="Calibri"/>
                <a:ea typeface="Calibri"/>
                <a:cs typeface="Calibri"/>
              </a:rPr>
              <a:t>Confirm the location</a:t>
            </a:r>
          </a:p>
          <a:p>
            <a:pPr marL="457200" indent="-457200">
              <a:spcBef>
                <a:spcPts val="600"/>
              </a:spcBef>
              <a:buAutoNum type="arabicPeriod"/>
            </a:pPr>
            <a:r>
              <a:rPr lang="en-US" sz="3200">
                <a:solidFill>
                  <a:srgbClr val="383F7F"/>
                </a:solidFill>
                <a:latin typeface="Calibri"/>
                <a:ea typeface="Calibri"/>
                <a:cs typeface="Calibri"/>
              </a:rPr>
              <a:t>How much time do you have before your next meeting</a:t>
            </a:r>
          </a:p>
        </p:txBody>
      </p:sp>
      <p:sp>
        <p:nvSpPr>
          <p:cNvPr id="6" name="Rectangle 5">
            <a:extLst>
              <a:ext uri="{FF2B5EF4-FFF2-40B4-BE49-F238E27FC236}">
                <a16:creationId xmlns:a16="http://schemas.microsoft.com/office/drawing/2014/main" id="{EF2A2494-2B7D-2EFD-C615-FCC4E26E83B6}"/>
              </a:ext>
            </a:extLst>
          </p:cNvPr>
          <p:cNvSpPr/>
          <p:nvPr/>
        </p:nvSpPr>
        <p:spPr>
          <a:xfrm>
            <a:off x="635734" y="3019904"/>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ECA713D-DA6C-6EFF-2FF4-DD08844D63E8}"/>
              </a:ext>
            </a:extLst>
          </p:cNvPr>
          <p:cNvSpPr/>
          <p:nvPr/>
        </p:nvSpPr>
        <p:spPr>
          <a:xfrm>
            <a:off x="635734" y="1713109"/>
            <a:ext cx="3204908" cy="409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45921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B2A78-85AE-7F13-1DC9-2EFAF777617E}"/>
            </a:ext>
          </a:extLst>
        </p:cNvPr>
        <p:cNvGrpSpPr/>
        <p:nvPr/>
      </p:nvGrpSpPr>
      <p:grpSpPr>
        <a:xfrm>
          <a:off x="0" y="0"/>
          <a:ext cx="0" cy="0"/>
          <a:chOff x="0" y="0"/>
          <a:chExt cx="0" cy="0"/>
        </a:xfrm>
      </p:grpSpPr>
      <p:pic>
        <p:nvPicPr>
          <p:cNvPr id="15" name="Picture 14" descr="A screenshot of a chat&#10;&#10;Description automatically generated">
            <a:extLst>
              <a:ext uri="{FF2B5EF4-FFF2-40B4-BE49-F238E27FC236}">
                <a16:creationId xmlns:a16="http://schemas.microsoft.com/office/drawing/2014/main" id="{CBD21C27-95BA-B974-1322-0D55ED6D3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12" y="300190"/>
            <a:ext cx="2891553" cy="6257620"/>
          </a:xfrm>
          <a:prstGeom prst="rect">
            <a:avLst/>
          </a:prstGeom>
          <a:ln w="38100">
            <a:solidFill>
              <a:schemeClr val="tx1"/>
            </a:solidFill>
          </a:ln>
        </p:spPr>
      </p:pic>
      <p:sp>
        <p:nvSpPr>
          <p:cNvPr id="10" name="TextBox 6">
            <a:extLst>
              <a:ext uri="{FF2B5EF4-FFF2-40B4-BE49-F238E27FC236}">
                <a16:creationId xmlns:a16="http://schemas.microsoft.com/office/drawing/2014/main" id="{C3A4D114-73DA-7CD7-238A-DA1F3899CE87}"/>
              </a:ext>
            </a:extLst>
          </p:cNvPr>
          <p:cNvSpPr txBox="1"/>
          <p:nvPr/>
        </p:nvSpPr>
        <p:spPr>
          <a:xfrm>
            <a:off x="4396610" y="1551563"/>
            <a:ext cx="7301904" cy="44012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Main Schedule Page</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Confirm the Member’s name</a:t>
            </a:r>
          </a:p>
          <a:p>
            <a:pPr marL="457200" indent="-457200">
              <a:spcBef>
                <a:spcPts val="600"/>
              </a:spcBef>
              <a:buAutoNum type="arabicPeriod"/>
            </a:pPr>
            <a:r>
              <a:rPr lang="en-US" sz="3200">
                <a:solidFill>
                  <a:srgbClr val="383F7F"/>
                </a:solidFill>
                <a:latin typeface="Calibri"/>
                <a:ea typeface="Calibri"/>
                <a:cs typeface="Calibri"/>
              </a:rPr>
              <a:t>Confirm the time of your meeting</a:t>
            </a:r>
          </a:p>
          <a:p>
            <a:pPr marL="457200" indent="-457200">
              <a:spcBef>
                <a:spcPts val="600"/>
              </a:spcBef>
              <a:buAutoNum type="arabicPeriod"/>
            </a:pPr>
            <a:r>
              <a:rPr lang="en-US" sz="3200">
                <a:solidFill>
                  <a:srgbClr val="383F7F"/>
                </a:solidFill>
                <a:latin typeface="Calibri"/>
                <a:ea typeface="Calibri"/>
                <a:cs typeface="Calibri"/>
              </a:rPr>
              <a:t>Are you a constituent?</a:t>
            </a:r>
          </a:p>
          <a:p>
            <a:pPr marL="457200" indent="-457200">
              <a:spcBef>
                <a:spcPts val="600"/>
              </a:spcBef>
              <a:buAutoNum type="arabicPeriod"/>
            </a:pPr>
            <a:r>
              <a:rPr lang="en-US" sz="3200">
                <a:solidFill>
                  <a:srgbClr val="383F7F"/>
                </a:solidFill>
                <a:latin typeface="Calibri"/>
                <a:ea typeface="Calibri"/>
                <a:cs typeface="Calibri"/>
              </a:rPr>
              <a:t>Confirm the location</a:t>
            </a:r>
          </a:p>
          <a:p>
            <a:pPr marL="457200" indent="-457200">
              <a:spcBef>
                <a:spcPts val="600"/>
              </a:spcBef>
              <a:buAutoNum type="arabicPeriod"/>
            </a:pPr>
            <a:r>
              <a:rPr lang="en-US" sz="3200">
                <a:solidFill>
                  <a:srgbClr val="383F7F"/>
                </a:solidFill>
                <a:latin typeface="Calibri"/>
                <a:ea typeface="Calibri"/>
                <a:cs typeface="Calibri"/>
              </a:rPr>
              <a:t>How much time do you have before your next meeting</a:t>
            </a:r>
          </a:p>
          <a:p>
            <a:pPr marL="457200" indent="-457200">
              <a:spcBef>
                <a:spcPts val="600"/>
              </a:spcBef>
              <a:buAutoNum type="arabicPeriod"/>
            </a:pPr>
            <a:r>
              <a:rPr lang="en-US" sz="3200">
                <a:solidFill>
                  <a:srgbClr val="383F7F"/>
                </a:solidFill>
                <a:latin typeface="Calibri"/>
                <a:ea typeface="Calibri"/>
                <a:cs typeface="Calibri"/>
              </a:rPr>
              <a:t>Tap anywhere to learn more</a:t>
            </a:r>
          </a:p>
        </p:txBody>
      </p:sp>
      <p:sp>
        <p:nvSpPr>
          <p:cNvPr id="8" name="Rectangle 7">
            <a:extLst>
              <a:ext uri="{FF2B5EF4-FFF2-40B4-BE49-F238E27FC236}">
                <a16:creationId xmlns:a16="http://schemas.microsoft.com/office/drawing/2014/main" id="{8FAFB396-874F-A6A2-92C9-FAD68A0C3B33}"/>
              </a:ext>
            </a:extLst>
          </p:cNvPr>
          <p:cNvSpPr/>
          <p:nvPr/>
        </p:nvSpPr>
        <p:spPr>
          <a:xfrm>
            <a:off x="769760" y="2970129"/>
            <a:ext cx="2934242" cy="174718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09082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AEED-7204-9C30-2EDF-9F075301F3A7}"/>
            </a:ext>
          </a:extLst>
        </p:cNvPr>
        <p:cNvGrpSpPr/>
        <p:nvPr/>
      </p:nvGrpSpPr>
      <p:grpSpPr>
        <a:xfrm>
          <a:off x="0" y="0"/>
          <a:ext cx="0" cy="0"/>
          <a:chOff x="0" y="0"/>
          <a:chExt cx="0" cy="0"/>
        </a:xfrm>
      </p:grpSpPr>
      <p:sp>
        <p:nvSpPr>
          <p:cNvPr id="10" name="TextBox 6">
            <a:extLst>
              <a:ext uri="{FF2B5EF4-FFF2-40B4-BE49-F238E27FC236}">
                <a16:creationId xmlns:a16="http://schemas.microsoft.com/office/drawing/2014/main" id="{15E49C8D-7410-A2BD-65A1-6A8AFBDC6DA9}"/>
              </a:ext>
            </a:extLst>
          </p:cNvPr>
          <p:cNvSpPr txBox="1"/>
          <p:nvPr/>
        </p:nvSpPr>
        <p:spPr>
          <a:xfrm>
            <a:off x="4396610" y="1551563"/>
            <a:ext cx="7301904" cy="106182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p:txBody>
      </p:sp>
      <p:pic>
        <p:nvPicPr>
          <p:cNvPr id="3" name="Picture 2" descr="A screenshot of a map&#10;&#10;Description automatically generated">
            <a:extLst>
              <a:ext uri="{FF2B5EF4-FFF2-40B4-BE49-F238E27FC236}">
                <a16:creationId xmlns:a16="http://schemas.microsoft.com/office/drawing/2014/main" id="{9F081DBC-63F6-8204-FEE9-FC0150806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79400"/>
            <a:ext cx="2948443" cy="6380735"/>
          </a:xfrm>
          <a:prstGeom prst="rect">
            <a:avLst/>
          </a:prstGeom>
          <a:ln w="38100">
            <a:solidFill>
              <a:schemeClr val="tx1"/>
            </a:solidFill>
          </a:ln>
        </p:spPr>
      </p:pic>
      <p:sp>
        <p:nvSpPr>
          <p:cNvPr id="6" name="Rectangle 5">
            <a:extLst>
              <a:ext uri="{FF2B5EF4-FFF2-40B4-BE49-F238E27FC236}">
                <a16:creationId xmlns:a16="http://schemas.microsoft.com/office/drawing/2014/main" id="{5833F88A-EF30-77AB-7E73-DF0ACCE7271B}"/>
              </a:ext>
            </a:extLst>
          </p:cNvPr>
          <p:cNvSpPr/>
          <p:nvPr/>
        </p:nvSpPr>
        <p:spPr>
          <a:xfrm>
            <a:off x="1348738" y="1451076"/>
            <a:ext cx="2343146" cy="15206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55597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0D00-7A9E-04BB-E2F8-4D0284DBA3CC}"/>
            </a:ext>
          </a:extLst>
        </p:cNvPr>
        <p:cNvGrpSpPr/>
        <p:nvPr/>
      </p:nvGrpSpPr>
      <p:grpSpPr>
        <a:xfrm>
          <a:off x="0" y="0"/>
          <a:ext cx="0" cy="0"/>
          <a:chOff x="0" y="0"/>
          <a:chExt cx="0" cy="0"/>
        </a:xfrm>
      </p:grpSpPr>
      <p:sp>
        <p:nvSpPr>
          <p:cNvPr id="10" name="TextBox 6">
            <a:extLst>
              <a:ext uri="{FF2B5EF4-FFF2-40B4-BE49-F238E27FC236}">
                <a16:creationId xmlns:a16="http://schemas.microsoft.com/office/drawing/2014/main" id="{7E2EE880-1AB9-E538-DA6C-1C9117F892EB}"/>
              </a:ext>
            </a:extLst>
          </p:cNvPr>
          <p:cNvSpPr txBox="1"/>
          <p:nvPr/>
        </p:nvSpPr>
        <p:spPr>
          <a:xfrm>
            <a:off x="4396610" y="1551563"/>
            <a:ext cx="7301904" cy="163121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p:txBody>
      </p:sp>
      <p:pic>
        <p:nvPicPr>
          <p:cNvPr id="3" name="Picture 2" descr="A screenshot of a map&#10;&#10;Description automatically generated">
            <a:extLst>
              <a:ext uri="{FF2B5EF4-FFF2-40B4-BE49-F238E27FC236}">
                <a16:creationId xmlns:a16="http://schemas.microsoft.com/office/drawing/2014/main" id="{B0DD60DD-E8B7-A2C3-CA27-FD5115C1E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79400"/>
            <a:ext cx="2948443" cy="6380735"/>
          </a:xfrm>
          <a:prstGeom prst="rect">
            <a:avLst/>
          </a:prstGeom>
          <a:ln w="38100">
            <a:solidFill>
              <a:schemeClr val="tx1"/>
            </a:solidFill>
          </a:ln>
        </p:spPr>
      </p:pic>
      <p:sp>
        <p:nvSpPr>
          <p:cNvPr id="6" name="Rectangle 5">
            <a:extLst>
              <a:ext uri="{FF2B5EF4-FFF2-40B4-BE49-F238E27FC236}">
                <a16:creationId xmlns:a16="http://schemas.microsoft.com/office/drawing/2014/main" id="{25E3EBD9-006E-FAF4-3582-315CF8009F76}"/>
              </a:ext>
            </a:extLst>
          </p:cNvPr>
          <p:cNvSpPr/>
          <p:nvPr/>
        </p:nvSpPr>
        <p:spPr>
          <a:xfrm>
            <a:off x="743439" y="2936976"/>
            <a:ext cx="2948443" cy="15206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09636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4BE45-198F-6A39-C97E-2329C3FA6783}"/>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844519E2-D70E-AEB7-55A4-10D419741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52884"/>
            <a:ext cx="2967687" cy="6433765"/>
          </a:xfrm>
          <a:prstGeom prst="rect">
            <a:avLst/>
          </a:prstGeom>
          <a:ln w="38100">
            <a:solidFill>
              <a:schemeClr val="tx1"/>
            </a:solidFill>
          </a:ln>
        </p:spPr>
      </p:pic>
      <p:sp>
        <p:nvSpPr>
          <p:cNvPr id="10" name="TextBox 6">
            <a:extLst>
              <a:ext uri="{FF2B5EF4-FFF2-40B4-BE49-F238E27FC236}">
                <a16:creationId xmlns:a16="http://schemas.microsoft.com/office/drawing/2014/main" id="{AC21038A-AAE3-B9CE-3121-EF36EB78590B}"/>
              </a:ext>
            </a:extLst>
          </p:cNvPr>
          <p:cNvSpPr txBox="1"/>
          <p:nvPr/>
        </p:nvSpPr>
        <p:spPr>
          <a:xfrm>
            <a:off x="4396610" y="1551563"/>
            <a:ext cx="7301904" cy="269304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a:p>
            <a:pPr marL="457200" indent="-457200">
              <a:spcBef>
                <a:spcPts val="600"/>
              </a:spcBef>
              <a:buAutoNum type="arabicPeriod"/>
            </a:pPr>
            <a:r>
              <a:rPr lang="en-US" sz="3200">
                <a:solidFill>
                  <a:srgbClr val="383F7F"/>
                </a:solidFill>
                <a:latin typeface="Calibri"/>
                <a:ea typeface="Calibri"/>
                <a:cs typeface="Calibri"/>
              </a:rPr>
              <a:t>Scroll down for attendees/talking points/leave behinds/more</a:t>
            </a:r>
          </a:p>
        </p:txBody>
      </p:sp>
    </p:spTree>
    <p:extLst>
      <p:ext uri="{BB962C8B-B14F-4D97-AF65-F5344CB8AC3E}">
        <p14:creationId xmlns:p14="http://schemas.microsoft.com/office/powerpoint/2010/main" val="22172365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742F-9BDF-9A4A-1BFF-DB22A46D0108}"/>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CCE44AA2-F68D-563C-36CC-AF8719BEF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439" y="543196"/>
            <a:ext cx="2723503" cy="5904389"/>
          </a:xfrm>
          <a:prstGeom prst="rect">
            <a:avLst/>
          </a:prstGeom>
          <a:ln w="38100">
            <a:solidFill>
              <a:schemeClr val="tx1"/>
            </a:solidFill>
          </a:ln>
        </p:spPr>
      </p:pic>
      <p:sp>
        <p:nvSpPr>
          <p:cNvPr id="3" name="Rectangle 2">
            <a:extLst>
              <a:ext uri="{FF2B5EF4-FFF2-40B4-BE49-F238E27FC236}">
                <a16:creationId xmlns:a16="http://schemas.microsoft.com/office/drawing/2014/main" id="{1BC42496-1FC5-9413-445B-0BD5E45C0788}"/>
              </a:ext>
            </a:extLst>
          </p:cNvPr>
          <p:cNvSpPr/>
          <p:nvPr/>
        </p:nvSpPr>
        <p:spPr>
          <a:xfrm>
            <a:off x="498269" y="3495390"/>
            <a:ext cx="2705841" cy="6177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phone&#10;&#10;Description automatically generated">
            <a:extLst>
              <a:ext uri="{FF2B5EF4-FFF2-40B4-BE49-F238E27FC236}">
                <a16:creationId xmlns:a16="http://schemas.microsoft.com/office/drawing/2014/main" id="{EE38D04A-912F-0B97-499F-11578FFBE2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910" y="543196"/>
            <a:ext cx="2729690" cy="5907331"/>
          </a:xfrm>
          <a:prstGeom prst="rect">
            <a:avLst/>
          </a:prstGeom>
          <a:ln w="38100">
            <a:solidFill>
              <a:schemeClr val="tx1"/>
            </a:solidFill>
          </a:ln>
        </p:spPr>
      </p:pic>
      <p:pic>
        <p:nvPicPr>
          <p:cNvPr id="8" name="Picture 7" descr="A screenshot of a phone&#10;&#10;Description automatically generated">
            <a:extLst>
              <a:ext uri="{FF2B5EF4-FFF2-40B4-BE49-F238E27FC236}">
                <a16:creationId xmlns:a16="http://schemas.microsoft.com/office/drawing/2014/main" id="{74154203-00A7-5B6F-B7FF-41D6E7A7FB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40614" y="543196"/>
            <a:ext cx="2729691" cy="5907331"/>
          </a:xfrm>
          <a:prstGeom prst="rect">
            <a:avLst/>
          </a:prstGeom>
          <a:ln w="38100">
            <a:solidFill>
              <a:schemeClr val="tx1"/>
            </a:solidFill>
          </a:ln>
        </p:spPr>
      </p:pic>
      <p:sp>
        <p:nvSpPr>
          <p:cNvPr id="11" name="Rectangle 10">
            <a:extLst>
              <a:ext uri="{FF2B5EF4-FFF2-40B4-BE49-F238E27FC236}">
                <a16:creationId xmlns:a16="http://schemas.microsoft.com/office/drawing/2014/main" id="{B4E8CE53-A581-9ACF-BFF1-3BC9302C675C}"/>
              </a:ext>
            </a:extLst>
          </p:cNvPr>
          <p:cNvSpPr/>
          <p:nvPr/>
        </p:nvSpPr>
        <p:spPr>
          <a:xfrm>
            <a:off x="4032766" y="2003231"/>
            <a:ext cx="2723503" cy="8095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BEDBCF-C366-4C2C-F9E4-750CA8D26F6A}"/>
              </a:ext>
            </a:extLst>
          </p:cNvPr>
          <p:cNvSpPr/>
          <p:nvPr/>
        </p:nvSpPr>
        <p:spPr>
          <a:xfrm>
            <a:off x="8010513" y="1275961"/>
            <a:ext cx="2788483" cy="514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18545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20F65-6F51-185A-2EFF-154E00205DDC}"/>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FB9D448D-7DF4-D5D7-A70C-736BD4A4C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52884"/>
            <a:ext cx="2967687" cy="6433765"/>
          </a:xfrm>
          <a:prstGeom prst="rect">
            <a:avLst/>
          </a:prstGeom>
          <a:ln w="38100">
            <a:solidFill>
              <a:schemeClr val="tx1"/>
            </a:solidFill>
          </a:ln>
        </p:spPr>
      </p:pic>
      <p:sp>
        <p:nvSpPr>
          <p:cNvPr id="10" name="TextBox 6">
            <a:extLst>
              <a:ext uri="{FF2B5EF4-FFF2-40B4-BE49-F238E27FC236}">
                <a16:creationId xmlns:a16="http://schemas.microsoft.com/office/drawing/2014/main" id="{01DA53CB-8EEE-6BA2-9F8E-ECED0A4DE128}"/>
              </a:ext>
            </a:extLst>
          </p:cNvPr>
          <p:cNvSpPr txBox="1"/>
          <p:nvPr/>
        </p:nvSpPr>
        <p:spPr>
          <a:xfrm>
            <a:off x="4396610" y="1551563"/>
            <a:ext cx="7301904" cy="375487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a:p>
            <a:pPr marL="457200" indent="-457200">
              <a:spcBef>
                <a:spcPts val="600"/>
              </a:spcBef>
              <a:buAutoNum type="arabicPeriod"/>
            </a:pPr>
            <a:r>
              <a:rPr lang="en-US" sz="3200">
                <a:solidFill>
                  <a:srgbClr val="383F7F"/>
                </a:solidFill>
                <a:latin typeface="Calibri"/>
                <a:ea typeface="Calibri"/>
                <a:cs typeface="Calibri"/>
              </a:rPr>
              <a:t>Scroll down for attendees/talking points/leave behinds/more</a:t>
            </a:r>
          </a:p>
          <a:p>
            <a:pPr marL="457200" indent="-457200">
              <a:spcBef>
                <a:spcPts val="600"/>
              </a:spcBef>
              <a:buFontTx/>
              <a:buAutoNum type="arabicPeriod"/>
            </a:pPr>
            <a:r>
              <a:rPr lang="en-US" sz="3200">
                <a:solidFill>
                  <a:srgbClr val="383F7F"/>
                </a:solidFill>
                <a:latin typeface="Calibri"/>
                <a:ea typeface="Calibri"/>
                <a:cs typeface="Calibri"/>
              </a:rPr>
              <a:t>Complete meeting report form &amp; upload Photos</a:t>
            </a:r>
          </a:p>
        </p:txBody>
      </p:sp>
      <p:sp>
        <p:nvSpPr>
          <p:cNvPr id="3" name="Rectangle 2">
            <a:extLst>
              <a:ext uri="{FF2B5EF4-FFF2-40B4-BE49-F238E27FC236}">
                <a16:creationId xmlns:a16="http://schemas.microsoft.com/office/drawing/2014/main" id="{61C9C937-EE09-CDE9-A50C-8695EF7ED074}"/>
              </a:ext>
            </a:extLst>
          </p:cNvPr>
          <p:cNvSpPr/>
          <p:nvPr/>
        </p:nvSpPr>
        <p:spPr>
          <a:xfrm>
            <a:off x="624828" y="4031861"/>
            <a:ext cx="3204908" cy="10608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05997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4558-0FAF-BD9A-C2A9-7F17B77C4066}"/>
            </a:ext>
          </a:extLst>
        </p:cNvPr>
        <p:cNvGrpSpPr/>
        <p:nvPr/>
      </p:nvGrpSpPr>
      <p:grpSpPr>
        <a:xfrm>
          <a:off x="0" y="0"/>
          <a:ext cx="0" cy="0"/>
          <a:chOff x="0" y="0"/>
          <a:chExt cx="0" cy="0"/>
        </a:xfrm>
      </p:grpSpPr>
      <p:pic>
        <p:nvPicPr>
          <p:cNvPr id="4" name="Picture 3" descr="A screenshot of a phone&#10;&#10;Description automatically generated">
            <a:extLst>
              <a:ext uri="{FF2B5EF4-FFF2-40B4-BE49-F238E27FC236}">
                <a16:creationId xmlns:a16="http://schemas.microsoft.com/office/drawing/2014/main" id="{C97E64F6-9C41-275C-B7A9-F4B9AD29CD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439" y="252884"/>
            <a:ext cx="2967687" cy="6433765"/>
          </a:xfrm>
          <a:prstGeom prst="rect">
            <a:avLst/>
          </a:prstGeom>
          <a:ln w="38100">
            <a:solidFill>
              <a:schemeClr val="tx1"/>
            </a:solidFill>
          </a:ln>
        </p:spPr>
      </p:pic>
      <p:sp>
        <p:nvSpPr>
          <p:cNvPr id="10" name="TextBox 6">
            <a:extLst>
              <a:ext uri="{FF2B5EF4-FFF2-40B4-BE49-F238E27FC236}">
                <a16:creationId xmlns:a16="http://schemas.microsoft.com/office/drawing/2014/main" id="{D5239E2E-B94D-DE27-ACA5-BDBE0BDA0479}"/>
              </a:ext>
            </a:extLst>
          </p:cNvPr>
          <p:cNvSpPr txBox="1"/>
          <p:nvPr/>
        </p:nvSpPr>
        <p:spPr>
          <a:xfrm>
            <a:off x="4396610" y="1551563"/>
            <a:ext cx="7301904" cy="440120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Specific Meeting Details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Date/Time/Meeting With/Location</a:t>
            </a:r>
          </a:p>
          <a:p>
            <a:pPr marL="457200" indent="-457200">
              <a:spcBef>
                <a:spcPts val="600"/>
              </a:spcBef>
              <a:buAutoNum type="arabicPeriod"/>
            </a:pPr>
            <a:r>
              <a:rPr lang="en-US" sz="3200">
                <a:solidFill>
                  <a:srgbClr val="383F7F"/>
                </a:solidFill>
                <a:latin typeface="Calibri"/>
                <a:ea typeface="Calibri"/>
                <a:cs typeface="Calibri"/>
              </a:rPr>
              <a:t>Tap on the map to get walking directions</a:t>
            </a:r>
          </a:p>
          <a:p>
            <a:pPr marL="457200" indent="-457200">
              <a:spcBef>
                <a:spcPts val="600"/>
              </a:spcBef>
              <a:buAutoNum type="arabicPeriod"/>
            </a:pPr>
            <a:r>
              <a:rPr lang="en-US" sz="3200">
                <a:solidFill>
                  <a:srgbClr val="383F7F"/>
                </a:solidFill>
                <a:latin typeface="Calibri"/>
                <a:ea typeface="Calibri"/>
                <a:cs typeface="Calibri"/>
              </a:rPr>
              <a:t>Scroll down for attendees/talking points/leave behinds/more</a:t>
            </a:r>
          </a:p>
          <a:p>
            <a:pPr marL="457200" indent="-457200">
              <a:spcBef>
                <a:spcPts val="600"/>
              </a:spcBef>
              <a:buFontTx/>
              <a:buAutoNum type="arabicPeriod"/>
            </a:pPr>
            <a:r>
              <a:rPr lang="en-US" sz="3200">
                <a:solidFill>
                  <a:srgbClr val="383F7F"/>
                </a:solidFill>
                <a:latin typeface="Calibri"/>
                <a:ea typeface="Calibri"/>
                <a:cs typeface="Calibri"/>
              </a:rPr>
              <a:t>Give Feedback &amp; Submit Photos</a:t>
            </a:r>
          </a:p>
          <a:p>
            <a:pPr marL="457200" indent="-457200">
              <a:spcBef>
                <a:spcPts val="600"/>
              </a:spcBef>
              <a:buFontTx/>
              <a:buAutoNum type="arabicPeriod"/>
            </a:pPr>
            <a:r>
              <a:rPr lang="en-US" sz="3200">
                <a:solidFill>
                  <a:srgbClr val="383F7F"/>
                </a:solidFill>
                <a:latin typeface="Calibri"/>
                <a:ea typeface="Calibri"/>
                <a:cs typeface="Calibri"/>
              </a:rPr>
              <a:t>Thank you template (always personalize)</a:t>
            </a:r>
          </a:p>
          <a:p>
            <a:pPr marL="457200" indent="-457200">
              <a:spcBef>
                <a:spcPts val="600"/>
              </a:spcBef>
              <a:buAutoNum type="arabicPeriod"/>
            </a:pPr>
            <a:endParaRPr lang="en-US" sz="3200">
              <a:solidFill>
                <a:srgbClr val="383F7F"/>
              </a:solidFill>
              <a:latin typeface="Calibri"/>
              <a:ea typeface="Calibri"/>
              <a:cs typeface="Calibri"/>
            </a:endParaRPr>
          </a:p>
        </p:txBody>
      </p:sp>
      <p:sp>
        <p:nvSpPr>
          <p:cNvPr id="3" name="Rectangle 2">
            <a:extLst>
              <a:ext uri="{FF2B5EF4-FFF2-40B4-BE49-F238E27FC236}">
                <a16:creationId xmlns:a16="http://schemas.microsoft.com/office/drawing/2014/main" id="{E662BC4B-B8C8-4E6E-ECA0-50F4E2E6A862}"/>
              </a:ext>
            </a:extLst>
          </p:cNvPr>
          <p:cNvSpPr/>
          <p:nvPr/>
        </p:nvSpPr>
        <p:spPr>
          <a:xfrm>
            <a:off x="624828" y="5149461"/>
            <a:ext cx="3204908" cy="5274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42632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4B5F-DC9C-AECD-EEC6-FECB17C953F0}"/>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9E59134B-6273-6E3B-DB4D-8472148AA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8" y="202031"/>
            <a:ext cx="2915482" cy="6320588"/>
          </a:xfrm>
          <a:prstGeom prst="rect">
            <a:avLst/>
          </a:prstGeom>
          <a:ln w="38100">
            <a:solidFill>
              <a:schemeClr val="tx1"/>
            </a:solidFill>
          </a:ln>
        </p:spPr>
      </p:pic>
      <p:sp>
        <p:nvSpPr>
          <p:cNvPr id="7" name="Rectangle 6">
            <a:extLst>
              <a:ext uri="{FF2B5EF4-FFF2-40B4-BE49-F238E27FC236}">
                <a16:creationId xmlns:a16="http://schemas.microsoft.com/office/drawing/2014/main" id="{D4E5DD1F-13C6-BEC1-4CB8-B6F45915C99C}"/>
              </a:ext>
            </a:extLst>
          </p:cNvPr>
          <p:cNvSpPr/>
          <p:nvPr/>
        </p:nvSpPr>
        <p:spPr>
          <a:xfrm>
            <a:off x="330935" y="2457061"/>
            <a:ext cx="3204908" cy="5909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6">
            <a:extLst>
              <a:ext uri="{FF2B5EF4-FFF2-40B4-BE49-F238E27FC236}">
                <a16:creationId xmlns:a16="http://schemas.microsoft.com/office/drawing/2014/main" id="{1CAA812E-EFF3-0AEF-CEA6-B0A9FD906406}"/>
              </a:ext>
            </a:extLst>
          </p:cNvPr>
          <p:cNvSpPr txBox="1"/>
          <p:nvPr/>
        </p:nvSpPr>
        <p:spPr>
          <a:xfrm>
            <a:off x="4396610" y="1551563"/>
            <a:ext cx="5757040" cy="1061829"/>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Coordinate with Other Advocates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Take meeting notes</a:t>
            </a:r>
          </a:p>
        </p:txBody>
      </p:sp>
    </p:spTree>
    <p:extLst>
      <p:ext uri="{BB962C8B-B14F-4D97-AF65-F5344CB8AC3E}">
        <p14:creationId xmlns:p14="http://schemas.microsoft.com/office/powerpoint/2010/main" val="13274411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80E6-C2B6-9ED5-5140-BFAC158C8E08}"/>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4335A9C6-2040-75BC-6AB6-725A796C8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8" y="202031"/>
            <a:ext cx="2915482" cy="6320588"/>
          </a:xfrm>
          <a:prstGeom prst="rect">
            <a:avLst/>
          </a:prstGeom>
          <a:ln w="38100">
            <a:solidFill>
              <a:schemeClr val="tx1"/>
            </a:solidFill>
          </a:ln>
        </p:spPr>
      </p:pic>
      <p:sp>
        <p:nvSpPr>
          <p:cNvPr id="7" name="Rectangle 6">
            <a:extLst>
              <a:ext uri="{FF2B5EF4-FFF2-40B4-BE49-F238E27FC236}">
                <a16:creationId xmlns:a16="http://schemas.microsoft.com/office/drawing/2014/main" id="{82FA8B27-8CB7-0960-4738-B406A12579CA}"/>
              </a:ext>
            </a:extLst>
          </p:cNvPr>
          <p:cNvSpPr/>
          <p:nvPr/>
        </p:nvSpPr>
        <p:spPr>
          <a:xfrm>
            <a:off x="330935" y="2946400"/>
            <a:ext cx="3204908" cy="1066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6">
            <a:extLst>
              <a:ext uri="{FF2B5EF4-FFF2-40B4-BE49-F238E27FC236}">
                <a16:creationId xmlns:a16="http://schemas.microsoft.com/office/drawing/2014/main" id="{F5C58EBE-2235-90D8-FC02-934F7C9C015F}"/>
              </a:ext>
            </a:extLst>
          </p:cNvPr>
          <p:cNvSpPr txBox="1"/>
          <p:nvPr/>
        </p:nvSpPr>
        <p:spPr>
          <a:xfrm>
            <a:off x="4396610" y="1551563"/>
            <a:ext cx="7566790" cy="269304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Coordinate with Other Advocates</a:t>
            </a:r>
            <a:endParaRPr lang="en-US" sz="1400" b="1" u="sng">
              <a:solidFill>
                <a:srgbClr val="383F7F"/>
              </a:solidFill>
              <a:latin typeface="Calibri"/>
              <a:ea typeface="Calibri"/>
              <a:cs typeface="Calibri"/>
            </a:endParaRPr>
          </a:p>
          <a:p>
            <a:pPr marL="457200" indent="-457200">
              <a:spcBef>
                <a:spcPts val="600"/>
              </a:spcBef>
              <a:buAutoNum type="arabicPeriod"/>
            </a:pPr>
            <a:r>
              <a:rPr lang="en-US" sz="3200">
                <a:solidFill>
                  <a:srgbClr val="383F7F"/>
                </a:solidFill>
                <a:latin typeface="Calibri"/>
                <a:ea typeface="Calibri"/>
                <a:cs typeface="Calibri"/>
              </a:rPr>
              <a:t>Take meeting notes</a:t>
            </a:r>
          </a:p>
          <a:p>
            <a:pPr marL="457200" indent="-457200">
              <a:spcBef>
                <a:spcPts val="600"/>
              </a:spcBef>
              <a:buAutoNum type="arabicPeriod"/>
            </a:pPr>
            <a:r>
              <a:rPr lang="en-US" sz="3200">
                <a:solidFill>
                  <a:srgbClr val="383F7F"/>
                </a:solidFill>
                <a:latin typeface="Calibri"/>
                <a:ea typeface="Calibri"/>
                <a:cs typeface="Calibri"/>
              </a:rPr>
              <a:t>Confirm who attended – remember, marathon, not sprint</a:t>
            </a:r>
          </a:p>
          <a:p>
            <a:pPr marL="457200" indent="-457200">
              <a:spcBef>
                <a:spcPts val="600"/>
              </a:spcBef>
              <a:buAutoNum type="arabicPeriod"/>
            </a:pPr>
            <a:r>
              <a:rPr lang="en-US" sz="3200">
                <a:solidFill>
                  <a:srgbClr val="383F7F"/>
                </a:solidFill>
                <a:latin typeface="Calibri"/>
                <a:ea typeface="Calibri"/>
                <a:cs typeface="Calibri"/>
              </a:rPr>
              <a:t>Share your photos!</a:t>
            </a:r>
          </a:p>
        </p:txBody>
      </p:sp>
    </p:spTree>
    <p:extLst>
      <p:ext uri="{BB962C8B-B14F-4D97-AF65-F5344CB8AC3E}">
        <p14:creationId xmlns:p14="http://schemas.microsoft.com/office/powerpoint/2010/main" val="39571526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45EE4-01F8-AE16-BA4A-2ED74E03CF7F}"/>
            </a:ext>
          </a:extLst>
        </p:cNvPr>
        <p:cNvGrpSpPr/>
        <p:nvPr/>
      </p:nvGrpSpPr>
      <p:grpSpPr>
        <a:xfrm>
          <a:off x="0" y="0"/>
          <a:ext cx="0" cy="0"/>
          <a:chOff x="0" y="0"/>
          <a:chExt cx="0" cy="0"/>
        </a:xfrm>
      </p:grpSpPr>
      <p:pic>
        <p:nvPicPr>
          <p:cNvPr id="3" name="Picture 2" descr="A screenshot of a phone&#10;&#10;Description automatically generated">
            <a:extLst>
              <a:ext uri="{FF2B5EF4-FFF2-40B4-BE49-F238E27FC236}">
                <a16:creationId xmlns:a16="http://schemas.microsoft.com/office/drawing/2014/main" id="{DF8F327E-70C5-8499-4792-ECD37111F5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8" y="202031"/>
            <a:ext cx="2837482" cy="6140601"/>
          </a:xfrm>
          <a:prstGeom prst="rect">
            <a:avLst/>
          </a:prstGeom>
          <a:ln w="38100">
            <a:solidFill>
              <a:schemeClr val="tx1"/>
            </a:solidFill>
          </a:ln>
        </p:spPr>
      </p:pic>
      <p:sp>
        <p:nvSpPr>
          <p:cNvPr id="6" name="Rectangle 5">
            <a:extLst>
              <a:ext uri="{FF2B5EF4-FFF2-40B4-BE49-F238E27FC236}">
                <a16:creationId xmlns:a16="http://schemas.microsoft.com/office/drawing/2014/main" id="{C38BD52D-6048-71C5-5799-2FF1B10A22D1}"/>
              </a:ext>
            </a:extLst>
          </p:cNvPr>
          <p:cNvSpPr/>
          <p:nvPr/>
        </p:nvSpPr>
        <p:spPr>
          <a:xfrm>
            <a:off x="2802594" y="5592556"/>
            <a:ext cx="593704" cy="67656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E80629-A1ED-59DA-4D65-E132439AFBA8}"/>
              </a:ext>
            </a:extLst>
          </p:cNvPr>
          <p:cNvSpPr/>
          <p:nvPr/>
        </p:nvSpPr>
        <p:spPr>
          <a:xfrm>
            <a:off x="475647" y="3885409"/>
            <a:ext cx="2816304" cy="51334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6">
            <a:extLst>
              <a:ext uri="{FF2B5EF4-FFF2-40B4-BE49-F238E27FC236}">
                <a16:creationId xmlns:a16="http://schemas.microsoft.com/office/drawing/2014/main" id="{A3EB61FF-5726-5316-5CF0-E414594DDF82}"/>
              </a:ext>
            </a:extLst>
          </p:cNvPr>
          <p:cNvSpPr txBox="1"/>
          <p:nvPr/>
        </p:nvSpPr>
        <p:spPr>
          <a:xfrm>
            <a:off x="4396610" y="1551563"/>
            <a:ext cx="7490590"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u="sng">
                <a:solidFill>
                  <a:srgbClr val="383F7F"/>
                </a:solidFill>
                <a:latin typeface="Calibri"/>
                <a:ea typeface="Calibri"/>
                <a:cs typeface="Calibri"/>
              </a:rPr>
              <a:t>Need Help?</a:t>
            </a:r>
          </a:p>
          <a:p>
            <a:pPr marL="514350" indent="-514350">
              <a:buAutoNum type="arabicPeriod"/>
            </a:pPr>
            <a:r>
              <a:rPr lang="en-US" sz="3200">
                <a:solidFill>
                  <a:srgbClr val="383F7F"/>
                </a:solidFill>
                <a:latin typeface="Calibri"/>
                <a:ea typeface="Calibri"/>
                <a:cs typeface="Calibri"/>
              </a:rPr>
              <a:t>On-call support person</a:t>
            </a:r>
          </a:p>
          <a:p>
            <a:pPr marL="514350" indent="-514350">
              <a:buAutoNum type="arabicPeriod"/>
            </a:pPr>
            <a:r>
              <a:rPr lang="en-US" sz="3200">
                <a:solidFill>
                  <a:srgbClr val="383F7F"/>
                </a:solidFill>
                <a:latin typeface="Calibri"/>
                <a:ea typeface="Calibri"/>
                <a:cs typeface="Calibri"/>
              </a:rPr>
              <a:t>Email </a:t>
            </a:r>
            <a:r>
              <a:rPr lang="en-US" sz="3200">
                <a:solidFill>
                  <a:srgbClr val="383F7F"/>
                </a:solidFill>
                <a:latin typeface="Calibri"/>
                <a:ea typeface="Calibri"/>
                <a:cs typeface="Calibri"/>
                <a:hlinkClick r:id="rId4">
                  <a:extLst>
                    <a:ext uri="{A12FA001-AC4F-418D-AE19-62706E023703}">
                      <ahyp:hlinkClr xmlns:ahyp="http://schemas.microsoft.com/office/drawing/2018/hyperlinkcolor" val="tx"/>
                    </a:ext>
                  </a:extLst>
                </a:hlinkClick>
              </a:rPr>
              <a:t>policy@ndsccenter.org</a:t>
            </a:r>
            <a:r>
              <a:rPr lang="en-US" sz="3200">
                <a:solidFill>
                  <a:srgbClr val="383F7F"/>
                </a:solidFill>
                <a:latin typeface="Calibri"/>
                <a:ea typeface="Calibri"/>
                <a:cs typeface="Calibri"/>
              </a:rPr>
              <a:t> or reach out to Heather, Jawanda, or Kim</a:t>
            </a:r>
          </a:p>
          <a:p>
            <a:pPr marL="514350" indent="-514350">
              <a:buAutoNum type="arabicPeriod"/>
            </a:pPr>
            <a:r>
              <a:rPr lang="en-US" sz="3200">
                <a:solidFill>
                  <a:srgbClr val="383F7F"/>
                </a:solidFill>
                <a:latin typeface="Calibri"/>
                <a:ea typeface="Calibri"/>
                <a:cs typeface="Calibri"/>
              </a:rPr>
              <a:t>Be ready to adapt!</a:t>
            </a:r>
          </a:p>
        </p:txBody>
      </p:sp>
    </p:spTree>
    <p:extLst>
      <p:ext uri="{BB962C8B-B14F-4D97-AF65-F5344CB8AC3E}">
        <p14:creationId xmlns:p14="http://schemas.microsoft.com/office/powerpoint/2010/main" val="33233417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EC69E-2CCD-281C-DCF3-8430A5DC82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38155E8-549E-E04A-AF18-CC0745E01404}"/>
              </a:ext>
            </a:extLst>
          </p:cNvPr>
          <p:cNvSpPr txBox="1"/>
          <p:nvPr/>
        </p:nvSpPr>
        <p:spPr>
          <a:xfrm>
            <a:off x="735129" y="528297"/>
            <a:ext cx="8432020" cy="772712"/>
          </a:xfrm>
          <a:prstGeom prst="rect">
            <a:avLst/>
          </a:prstGeom>
        </p:spPr>
        <p:txBody>
          <a:bodyPr wrap="square" lIns="0" tIns="0" rIns="0" bIns="0" rtlCol="0" anchor="t">
            <a:spAutoFit/>
          </a:bodyPr>
          <a:lstStyle/>
          <a:p>
            <a:pPr marL="0" marR="0" lvl="0" indent="0" algn="l" defTabSz="914400" rtl="0" eaLnBrk="1" fontAlgn="auto" latinLnBrk="0" hangingPunct="1">
              <a:lnSpc>
                <a:spcPts val="6745"/>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a:ea typeface="Cambria"/>
                <a:cs typeface="Calibri"/>
              </a:rPr>
              <a:t>Final Reminders for </a:t>
            </a:r>
            <a:r>
              <a:rPr kumimoji="0" lang="en-US" sz="4400" b="1" i="0" u="none" strike="noStrike" kern="1200" cap="none" spc="0" normalizeH="0" baseline="0" noProof="0">
                <a:ln>
                  <a:noFill/>
                </a:ln>
                <a:solidFill>
                  <a:srgbClr val="BF984D"/>
                </a:solidFill>
                <a:effectLst/>
                <a:uLnTx/>
                <a:uFillTx/>
                <a:latin typeface="Cambria"/>
                <a:ea typeface="Cambria"/>
                <a:cs typeface="Calibri"/>
              </a:rPr>
              <a:t>Tomorrow</a:t>
            </a:r>
            <a:endParaRPr kumimoji="0" lang="en-US" sz="4400" b="1" i="0" u="none" strike="noStrike" kern="1200" cap="none" spc="0" normalizeH="0" baseline="0" noProof="0">
              <a:ln>
                <a:noFill/>
              </a:ln>
              <a:solidFill>
                <a:srgbClr val="BF984D"/>
              </a:solidFill>
              <a:effectLst/>
              <a:uLnTx/>
              <a:uFillTx/>
              <a:latin typeface="Cambria"/>
              <a:ea typeface="Cambria"/>
              <a:cs typeface="Calibri" panose="020F0502020204030204" pitchFamily="34" charset="0"/>
            </a:endParaRPr>
          </a:p>
        </p:txBody>
      </p:sp>
      <p:sp>
        <p:nvSpPr>
          <p:cNvPr id="3" name="TextBox 6">
            <a:extLst>
              <a:ext uri="{FF2B5EF4-FFF2-40B4-BE49-F238E27FC236}">
                <a16:creationId xmlns:a16="http://schemas.microsoft.com/office/drawing/2014/main" id="{657D3B8C-380A-4B0F-0E9F-E87856C05ED4}"/>
              </a:ext>
            </a:extLst>
          </p:cNvPr>
          <p:cNvSpPr txBox="1"/>
          <p:nvPr/>
        </p:nvSpPr>
        <p:spPr>
          <a:xfrm>
            <a:off x="1020217" y="1789627"/>
            <a:ext cx="10151565"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There is no wrap-up at the end of the day</a:t>
            </a:r>
            <a:r>
              <a:rPr lang="en-US" sz="3200">
                <a:solidFill>
                  <a:srgbClr val="383F7F"/>
                </a:solidFill>
                <a:latin typeface="Cambria"/>
                <a:ea typeface="Cambria"/>
                <a:cs typeface="Calibri"/>
              </a:rPr>
              <a:t>. Leave when you’re done with meetings. </a:t>
            </a:r>
            <a:r>
              <a:rPr lang="en-US" sz="3200" i="1">
                <a:solidFill>
                  <a:srgbClr val="383F7F"/>
                </a:solidFill>
                <a:latin typeface="Cambria"/>
                <a:ea typeface="Cambria"/>
                <a:cs typeface="Calibri"/>
              </a:rPr>
              <a:t>Don’t forget your luggage!</a:t>
            </a:r>
            <a:endParaRPr lang="en-US" sz="3200">
              <a:solidFill>
                <a:srgbClr val="383F7F"/>
              </a:solidFill>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Lunch and dinner are on your own.</a:t>
            </a: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lang="en-US" sz="3200">
                <a:solidFill>
                  <a:srgbClr val="383F7F"/>
                </a:solidFill>
                <a:latin typeface="Cambria"/>
                <a:ea typeface="Cambria"/>
                <a:cs typeface="Calibri"/>
              </a:rPr>
              <a:t>Coordinate your thank you notes and social posts</a:t>
            </a:r>
            <a:endParaRPr lang="en-US">
              <a:solidFill>
                <a:srgbClr val="000000"/>
              </a:solidFill>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Treat yourself – You deserve it!</a:t>
            </a:r>
          </a:p>
        </p:txBody>
      </p:sp>
      <p:sp>
        <p:nvSpPr>
          <p:cNvPr id="4" name="AutoShape 2">
            <a:extLst>
              <a:ext uri="{FF2B5EF4-FFF2-40B4-BE49-F238E27FC236}">
                <a16:creationId xmlns:a16="http://schemas.microsoft.com/office/drawing/2014/main" id="{F6239950-9D24-697F-89BC-EB4F1EFEC7C8}"/>
              </a:ext>
            </a:extLst>
          </p:cNvPr>
          <p:cNvSpPr/>
          <p:nvPr/>
        </p:nvSpPr>
        <p:spPr>
          <a:xfrm flipV="1">
            <a:off x="735129" y="1357765"/>
            <a:ext cx="9052560" cy="0"/>
          </a:xfrm>
          <a:prstGeom prst="line">
            <a:avLst/>
          </a:prstGeom>
          <a:ln w="50800"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a:endParaRPr>
          </a:p>
        </p:txBody>
      </p:sp>
    </p:spTree>
    <p:extLst>
      <p:ext uri="{BB962C8B-B14F-4D97-AF65-F5344CB8AC3E}">
        <p14:creationId xmlns:p14="http://schemas.microsoft.com/office/powerpoint/2010/main" val="27761831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53F39-5CEB-48DA-4092-D9E552BDC9A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96FC08-9E43-9D53-21BD-2AE3B31F9E5F}"/>
              </a:ext>
            </a:extLst>
          </p:cNvPr>
          <p:cNvSpPr txBox="1"/>
          <p:nvPr/>
        </p:nvSpPr>
        <p:spPr>
          <a:xfrm>
            <a:off x="735129" y="528297"/>
            <a:ext cx="8432020" cy="772712"/>
          </a:xfrm>
          <a:prstGeom prst="rect">
            <a:avLst/>
          </a:prstGeom>
        </p:spPr>
        <p:txBody>
          <a:bodyPr wrap="square" lIns="0" tIns="0" rIns="0" bIns="0" rtlCol="0" anchor="t">
            <a:spAutoFit/>
          </a:bodyPr>
          <a:lstStyle/>
          <a:p>
            <a:pPr marL="0" marR="0" lvl="0" indent="0" algn="l" defTabSz="914400" rtl="0" eaLnBrk="1" fontAlgn="auto" latinLnBrk="0" hangingPunct="1">
              <a:lnSpc>
                <a:spcPts val="6745"/>
              </a:lnSpc>
              <a:spcBef>
                <a:spcPts val="0"/>
              </a:spcBef>
              <a:spcAft>
                <a:spcPts val="0"/>
              </a:spcAft>
              <a:buClrTx/>
              <a:buSzTx/>
              <a:buFontTx/>
              <a:buNone/>
              <a:tabLst/>
              <a:defRPr/>
            </a:pPr>
            <a:r>
              <a:rPr kumimoji="0" lang="en-US" sz="4400" b="1" i="0" u="none" strike="noStrike" kern="1200" cap="none" spc="0" normalizeH="0" baseline="0" noProof="0">
                <a:ln>
                  <a:noFill/>
                </a:ln>
                <a:solidFill>
                  <a:srgbClr val="383F7F"/>
                </a:solidFill>
                <a:effectLst/>
                <a:uLnTx/>
                <a:uFillTx/>
                <a:latin typeface="Cambria"/>
                <a:ea typeface="Cambria"/>
                <a:cs typeface="Calibri"/>
              </a:rPr>
              <a:t>Final Reminders for </a:t>
            </a:r>
            <a:r>
              <a:rPr kumimoji="0" lang="en-US" sz="4400" b="1" i="0" u="none" strike="noStrike" kern="1200" cap="none" spc="0" normalizeH="0" baseline="0" noProof="0">
                <a:ln>
                  <a:noFill/>
                </a:ln>
                <a:solidFill>
                  <a:srgbClr val="BF984D"/>
                </a:solidFill>
                <a:effectLst/>
                <a:uLnTx/>
                <a:uFillTx/>
                <a:latin typeface="Cambria"/>
                <a:ea typeface="Cambria"/>
                <a:cs typeface="Calibri"/>
              </a:rPr>
              <a:t>Today</a:t>
            </a:r>
            <a:endParaRPr kumimoji="0" lang="en-US" sz="4400" b="1" i="0" u="none" strike="noStrike" kern="1200" cap="none" spc="0" normalizeH="0" baseline="0" noProof="0">
              <a:ln>
                <a:noFill/>
              </a:ln>
              <a:solidFill>
                <a:srgbClr val="BF984D"/>
              </a:solidFill>
              <a:effectLst/>
              <a:uLnTx/>
              <a:uFillTx/>
              <a:latin typeface="Cambria"/>
              <a:ea typeface="Cambria"/>
              <a:cs typeface="Calibri" panose="020F0502020204030204" pitchFamily="34" charset="0"/>
            </a:endParaRPr>
          </a:p>
        </p:txBody>
      </p:sp>
      <p:sp>
        <p:nvSpPr>
          <p:cNvPr id="3" name="TextBox 6">
            <a:extLst>
              <a:ext uri="{FF2B5EF4-FFF2-40B4-BE49-F238E27FC236}">
                <a16:creationId xmlns:a16="http://schemas.microsoft.com/office/drawing/2014/main" id="{1C857EC9-ECD0-F6A6-1AF1-177F40CF050B}"/>
              </a:ext>
            </a:extLst>
          </p:cNvPr>
          <p:cNvSpPr txBox="1"/>
          <p:nvPr/>
        </p:nvSpPr>
        <p:spPr>
          <a:xfrm>
            <a:off x="1020217" y="1789627"/>
            <a:ext cx="10151565" cy="246221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There is no wrap-up at the end of the day.</a:t>
            </a:r>
            <a:r>
              <a:rPr lang="en-US">
                <a:solidFill>
                  <a:srgbClr val="000000"/>
                </a:solidFill>
                <a:latin typeface="Cambria"/>
                <a:ea typeface="Cambria"/>
                <a:cs typeface="Calibri"/>
              </a:rPr>
              <a:t> </a:t>
            </a:r>
            <a:r>
              <a:rPr kumimoji="0" lang="en-US" sz="3200" b="0" i="0" u="none" strike="noStrike" kern="1200" cap="none" spc="0" normalizeH="0" baseline="0" noProof="0">
                <a:ln>
                  <a:noFill/>
                </a:ln>
                <a:solidFill>
                  <a:srgbClr val="383F7F"/>
                </a:solidFill>
                <a:effectLst/>
                <a:uLnTx/>
                <a:uFillTx/>
                <a:latin typeface="Cambria"/>
                <a:ea typeface="Cambria"/>
                <a:cs typeface="Calibri"/>
              </a:rPr>
              <a:t>Just leave when you're ready to leave (and get an early night’s rest).</a:t>
            </a:r>
            <a:endParaRPr kumimoji="0" lang="en-US" sz="1800" b="0" i="0" u="none" strike="noStrike" kern="1200" cap="none" spc="0" normalizeH="0" baseline="0" noProof="0">
              <a:ln>
                <a:noFill/>
              </a:ln>
              <a:solidFill>
                <a:srgbClr val="000000"/>
              </a:solidFill>
              <a:effectLst/>
              <a:uLnTx/>
              <a:uFillTx/>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Dinner on your own.</a:t>
            </a:r>
            <a:endParaRPr kumimoji="0" lang="en-US" sz="1800" b="0" i="0" u="none" strike="noStrike" kern="1200" cap="none" spc="0" normalizeH="0" baseline="0" noProof="0">
              <a:ln>
                <a:noFill/>
              </a:ln>
              <a:solidFill>
                <a:srgbClr val="000000"/>
              </a:solidFill>
              <a:effectLst/>
              <a:uLnTx/>
              <a:uFillTx/>
              <a:latin typeface="Cambria"/>
              <a:ea typeface="Cambria"/>
              <a:cs typeface="Calibri"/>
            </a:endParaRPr>
          </a:p>
          <a:p>
            <a:pPr marL="4572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3200" b="0" i="0" u="none" strike="noStrike" kern="1200" cap="none" spc="0" normalizeH="0" baseline="0" noProof="0">
                <a:ln>
                  <a:noFill/>
                </a:ln>
                <a:solidFill>
                  <a:srgbClr val="383F7F"/>
                </a:solidFill>
                <a:effectLst/>
                <a:uLnTx/>
                <a:uFillTx/>
                <a:latin typeface="Cambria"/>
                <a:ea typeface="Cambria"/>
                <a:cs typeface="Calibri"/>
              </a:rPr>
              <a:t>After huddles: evening reception: 5:30 – 6:30pm.</a:t>
            </a:r>
          </a:p>
        </p:txBody>
      </p:sp>
      <p:sp>
        <p:nvSpPr>
          <p:cNvPr id="4" name="AutoShape 2">
            <a:extLst>
              <a:ext uri="{FF2B5EF4-FFF2-40B4-BE49-F238E27FC236}">
                <a16:creationId xmlns:a16="http://schemas.microsoft.com/office/drawing/2014/main" id="{6B2EE5A6-C42C-1B99-40E4-474DDD1D6AEE}"/>
              </a:ext>
            </a:extLst>
          </p:cNvPr>
          <p:cNvSpPr/>
          <p:nvPr/>
        </p:nvSpPr>
        <p:spPr>
          <a:xfrm flipV="1">
            <a:off x="735129" y="1357765"/>
            <a:ext cx="90525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Tree>
    <p:extLst>
      <p:ext uri="{BB962C8B-B14F-4D97-AF65-F5344CB8AC3E}">
        <p14:creationId xmlns:p14="http://schemas.microsoft.com/office/powerpoint/2010/main" val="11483430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51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Freeform 3"/>
          <p:cNvSpPr/>
          <p:nvPr/>
        </p:nvSpPr>
        <p:spPr>
          <a:xfrm>
            <a:off x="0" y="3889945"/>
            <a:ext cx="12192000" cy="4267200"/>
          </a:xfrm>
          <a:custGeom>
            <a:avLst/>
            <a:gdLst/>
            <a:ahLst/>
            <a:cxnLst/>
            <a:rect l="l" t="t" r="r" b="b"/>
            <a:pathLst>
              <a:path w="18288000" h="6400800">
                <a:moveTo>
                  <a:pt x="0" y="0"/>
                </a:moveTo>
                <a:lnTo>
                  <a:pt x="18288000" y="0"/>
                </a:lnTo>
                <a:lnTo>
                  <a:pt x="18288000" y="6400800"/>
                </a:lnTo>
                <a:lnTo>
                  <a:pt x="0" y="6400800"/>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4" name="Group 4"/>
          <p:cNvGrpSpPr/>
          <p:nvPr/>
        </p:nvGrpSpPr>
        <p:grpSpPr>
          <a:xfrm>
            <a:off x="237311" y="2041124"/>
            <a:ext cx="4254915" cy="2342239"/>
            <a:chOff x="0" y="0"/>
            <a:chExt cx="1680954" cy="925329"/>
          </a:xfrm>
        </p:grpSpPr>
        <p:sp>
          <p:nvSpPr>
            <p:cNvPr id="5" name="Freeform 5"/>
            <p:cNvSpPr/>
            <p:nvPr/>
          </p:nvSpPr>
          <p:spPr>
            <a:xfrm>
              <a:off x="0" y="0"/>
              <a:ext cx="1680954" cy="925329"/>
            </a:xfrm>
            <a:custGeom>
              <a:avLst/>
              <a:gdLst/>
              <a:ahLst/>
              <a:cxnLst/>
              <a:rect l="l" t="t" r="r" b="b"/>
              <a:pathLst>
                <a:path w="1680954" h="925329">
                  <a:moveTo>
                    <a:pt x="21834" y="0"/>
                  </a:moveTo>
                  <a:lnTo>
                    <a:pt x="1659119" y="0"/>
                  </a:lnTo>
                  <a:cubicBezTo>
                    <a:pt x="1671178" y="0"/>
                    <a:pt x="1680954" y="9776"/>
                    <a:pt x="1680954" y="21834"/>
                  </a:cubicBezTo>
                  <a:lnTo>
                    <a:pt x="1680954" y="903494"/>
                  </a:lnTo>
                  <a:cubicBezTo>
                    <a:pt x="1680954" y="909285"/>
                    <a:pt x="1678653" y="914839"/>
                    <a:pt x="1674559" y="918934"/>
                  </a:cubicBezTo>
                  <a:cubicBezTo>
                    <a:pt x="1670464" y="923028"/>
                    <a:pt x="1664910" y="925329"/>
                    <a:pt x="1659119" y="925329"/>
                  </a:cubicBezTo>
                  <a:lnTo>
                    <a:pt x="21834" y="925329"/>
                  </a:lnTo>
                  <a:cubicBezTo>
                    <a:pt x="16043" y="925329"/>
                    <a:pt x="10490" y="923028"/>
                    <a:pt x="6395" y="918934"/>
                  </a:cubicBezTo>
                  <a:cubicBezTo>
                    <a:pt x="2300" y="914839"/>
                    <a:pt x="0" y="909285"/>
                    <a:pt x="0" y="903494"/>
                  </a:cubicBezTo>
                  <a:lnTo>
                    <a:pt x="0" y="21834"/>
                  </a:lnTo>
                  <a:cubicBezTo>
                    <a:pt x="0" y="16043"/>
                    <a:pt x="2300" y="10490"/>
                    <a:pt x="6395" y="6395"/>
                  </a:cubicBezTo>
                  <a:cubicBezTo>
                    <a:pt x="10490" y="2300"/>
                    <a:pt x="16043" y="0"/>
                    <a:pt x="21834"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TextBox 6"/>
            <p:cNvSpPr txBox="1"/>
            <p:nvPr/>
          </p:nvSpPr>
          <p:spPr>
            <a:xfrm>
              <a:off x="0" y="-9525"/>
              <a:ext cx="1680954" cy="934854"/>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919"/>
                </a:lnSpc>
              </a:pPr>
              <a:endParaRPr sz="800"/>
            </a:p>
          </p:txBody>
        </p:sp>
      </p:grpSp>
      <p:grpSp>
        <p:nvGrpSpPr>
          <p:cNvPr id="7" name="Group 7"/>
          <p:cNvGrpSpPr/>
          <p:nvPr/>
        </p:nvGrpSpPr>
        <p:grpSpPr>
          <a:xfrm>
            <a:off x="237312" y="159663"/>
            <a:ext cx="9506458" cy="1697871"/>
            <a:chOff x="0" y="0"/>
            <a:chExt cx="3615584" cy="670764"/>
          </a:xfrm>
        </p:grpSpPr>
        <p:sp>
          <p:nvSpPr>
            <p:cNvPr id="8" name="Freeform 8"/>
            <p:cNvSpPr/>
            <p:nvPr/>
          </p:nvSpPr>
          <p:spPr>
            <a:xfrm>
              <a:off x="0" y="0"/>
              <a:ext cx="3615584" cy="670764"/>
            </a:xfrm>
            <a:custGeom>
              <a:avLst/>
              <a:gdLst/>
              <a:ahLst/>
              <a:cxnLst/>
              <a:rect l="l" t="t" r="r" b="b"/>
              <a:pathLst>
                <a:path w="3615584" h="670764">
                  <a:moveTo>
                    <a:pt x="10151" y="0"/>
                  </a:moveTo>
                  <a:lnTo>
                    <a:pt x="3605433" y="0"/>
                  </a:lnTo>
                  <a:cubicBezTo>
                    <a:pt x="3611040" y="0"/>
                    <a:pt x="3615584" y="4545"/>
                    <a:pt x="3615584" y="10151"/>
                  </a:cubicBezTo>
                  <a:lnTo>
                    <a:pt x="3615584" y="660613"/>
                  </a:lnTo>
                  <a:cubicBezTo>
                    <a:pt x="3615584" y="666219"/>
                    <a:pt x="3611040" y="670764"/>
                    <a:pt x="3605433" y="670764"/>
                  </a:cubicBezTo>
                  <a:lnTo>
                    <a:pt x="10151" y="670764"/>
                  </a:lnTo>
                  <a:cubicBezTo>
                    <a:pt x="4545" y="670764"/>
                    <a:pt x="0" y="666219"/>
                    <a:pt x="0" y="660613"/>
                  </a:cubicBezTo>
                  <a:lnTo>
                    <a:pt x="0" y="10151"/>
                  </a:lnTo>
                  <a:cubicBezTo>
                    <a:pt x="0" y="4545"/>
                    <a:pt x="4545" y="0"/>
                    <a:pt x="10151" y="0"/>
                  </a:cubicBezTo>
                  <a:close/>
                </a:path>
              </a:pathLst>
            </a:custGeom>
            <a:solidFill>
              <a:srgbClr val="383F7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TextBox 9"/>
            <p:cNvSpPr txBox="1"/>
            <p:nvPr/>
          </p:nvSpPr>
          <p:spPr>
            <a:xfrm>
              <a:off x="0" y="-9525"/>
              <a:ext cx="3615584" cy="680289"/>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919"/>
                </a:lnSpc>
              </a:pPr>
              <a:endParaRPr sz="800"/>
            </a:p>
          </p:txBody>
        </p:sp>
      </p:grpSp>
      <p:sp>
        <p:nvSpPr>
          <p:cNvPr id="10" name="TextBox 10"/>
          <p:cNvSpPr txBox="1"/>
          <p:nvPr/>
        </p:nvSpPr>
        <p:spPr>
          <a:xfrm>
            <a:off x="531622" y="502920"/>
            <a:ext cx="9506458" cy="109632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8145"/>
              </a:lnSpc>
            </a:pPr>
            <a:r>
              <a:rPr lang="en-US" sz="9932" b="1">
                <a:solidFill>
                  <a:srgbClr val="FFFFFF"/>
                </a:solidFill>
                <a:latin typeface="Roboto Slab" pitchFamily="2" charset="0"/>
                <a:ea typeface="Roboto Slab" pitchFamily="2" charset="0"/>
                <a:cs typeface="Roboto Slab" pitchFamily="2" charset="0"/>
                <a:sym typeface="Roboto Slab Bold"/>
              </a:rPr>
              <a:t>You’re Invited!</a:t>
            </a:r>
          </a:p>
        </p:txBody>
      </p:sp>
      <p:sp>
        <p:nvSpPr>
          <p:cNvPr id="11" name="TextBox 11"/>
          <p:cNvSpPr txBox="1"/>
          <p:nvPr/>
        </p:nvSpPr>
        <p:spPr>
          <a:xfrm>
            <a:off x="501142" y="2194317"/>
            <a:ext cx="3816858" cy="20474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065"/>
              </a:lnSpc>
            </a:pPr>
            <a:r>
              <a:rPr lang="en-US" sz="2903" b="1">
                <a:solidFill>
                  <a:srgbClr val="FFFFFF"/>
                </a:solidFill>
                <a:latin typeface="Roboto Slab" pitchFamily="2" charset="0"/>
                <a:ea typeface="Roboto Slab" pitchFamily="2" charset="0"/>
                <a:cs typeface="Roboto Slab" pitchFamily="2" charset="0"/>
                <a:sym typeface="Roboto Slab Bold"/>
              </a:rPr>
              <a:t>Evening Reception</a:t>
            </a:r>
          </a:p>
          <a:p>
            <a:pPr algn="l">
              <a:lnSpc>
                <a:spcPts val="4065"/>
              </a:lnSpc>
            </a:pPr>
            <a:r>
              <a:rPr lang="en-US" sz="2903">
                <a:solidFill>
                  <a:srgbClr val="FFFFFF"/>
                </a:solidFill>
                <a:latin typeface="Roboto Slab" pitchFamily="2" charset="0"/>
                <a:ea typeface="Roboto Slab" pitchFamily="2" charset="0"/>
                <a:cs typeface="Roboto Slab" pitchFamily="2" charset="0"/>
                <a:sym typeface="Roboto Slab"/>
              </a:rPr>
              <a:t>Blue Terrace</a:t>
            </a:r>
          </a:p>
          <a:p>
            <a:pPr algn="l">
              <a:lnSpc>
                <a:spcPts val="4065"/>
              </a:lnSpc>
            </a:pPr>
            <a:r>
              <a:rPr lang="en-US" sz="2903">
                <a:solidFill>
                  <a:srgbClr val="FFFFFF"/>
                </a:solidFill>
                <a:latin typeface="Roboto Slab" pitchFamily="2" charset="0"/>
                <a:ea typeface="Roboto Slab" pitchFamily="2" charset="0"/>
                <a:cs typeface="Roboto Slab" pitchFamily="2" charset="0"/>
                <a:sym typeface="Roboto Slab"/>
              </a:rPr>
              <a:t>5:30 PM - 6:30 PM</a:t>
            </a:r>
          </a:p>
          <a:p>
            <a:pPr algn="l">
              <a:lnSpc>
                <a:spcPts val="4065"/>
              </a:lnSpc>
            </a:pPr>
            <a:r>
              <a:rPr lang="en-US" sz="2903">
                <a:solidFill>
                  <a:srgbClr val="FFFFFF"/>
                </a:solidFill>
                <a:latin typeface="Roboto Slab" pitchFamily="2" charset="0"/>
                <a:ea typeface="Roboto Slab" pitchFamily="2" charset="0"/>
                <a:cs typeface="Roboto Slab" pitchFamily="2" charset="0"/>
                <a:sym typeface="Roboto Slab"/>
              </a:rPr>
              <a:t>Dinner: On your own</a:t>
            </a:r>
          </a:p>
        </p:txBody>
      </p:sp>
    </p:spTree>
    <p:extLst>
      <p:ext uri="{BB962C8B-B14F-4D97-AF65-F5344CB8AC3E}">
        <p14:creationId xmlns:p14="http://schemas.microsoft.com/office/powerpoint/2010/main" val="11268829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3440" b="-78658"/>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2751794" y="4185340"/>
            <a:ext cx="6688412" cy="2475424"/>
            <a:chOff x="0" y="0"/>
            <a:chExt cx="2642336" cy="977945"/>
          </a:xfrm>
        </p:grpSpPr>
        <p:sp>
          <p:nvSpPr>
            <p:cNvPr id="4" name="Freeform 4"/>
            <p:cNvSpPr/>
            <p:nvPr/>
          </p:nvSpPr>
          <p:spPr>
            <a:xfrm>
              <a:off x="0" y="0"/>
              <a:ext cx="2642336" cy="977945"/>
            </a:xfrm>
            <a:custGeom>
              <a:avLst/>
              <a:gdLst/>
              <a:ahLst/>
              <a:cxnLst/>
              <a:rect l="l" t="t" r="r" b="b"/>
              <a:pathLst>
                <a:path w="2642336" h="977945">
                  <a:moveTo>
                    <a:pt x="24694" y="0"/>
                  </a:moveTo>
                  <a:lnTo>
                    <a:pt x="2617642" y="0"/>
                  </a:lnTo>
                  <a:cubicBezTo>
                    <a:pt x="2631280" y="0"/>
                    <a:pt x="2642336" y="11056"/>
                    <a:pt x="2642336" y="24694"/>
                  </a:cubicBezTo>
                  <a:lnTo>
                    <a:pt x="2642336" y="953252"/>
                  </a:lnTo>
                  <a:cubicBezTo>
                    <a:pt x="2642336" y="966890"/>
                    <a:pt x="2631280" y="977945"/>
                    <a:pt x="2617642" y="977945"/>
                  </a:cubicBezTo>
                  <a:lnTo>
                    <a:pt x="24694" y="977945"/>
                  </a:lnTo>
                  <a:cubicBezTo>
                    <a:pt x="11056" y="977945"/>
                    <a:pt x="0" y="966890"/>
                    <a:pt x="0" y="953252"/>
                  </a:cubicBezTo>
                  <a:lnTo>
                    <a:pt x="0" y="24694"/>
                  </a:lnTo>
                  <a:cubicBezTo>
                    <a:pt x="0" y="11056"/>
                    <a:pt x="11056" y="0"/>
                    <a:pt x="24694" y="0"/>
                  </a:cubicBezTo>
                  <a:close/>
                </a:path>
              </a:pathLst>
            </a:custGeom>
            <a:solidFill>
              <a:srgbClr val="FFFFFF"/>
            </a:solidFill>
          </p:spPr>
          <p:txBody>
            <a:bodyPr/>
            <a:lstStyle/>
            <a:p>
              <a:pPr defTabSz="609630"/>
              <a:endParaRPr lang="en-US" sz="1200">
                <a:solidFill>
                  <a:prstClr val="black"/>
                </a:solidFill>
                <a:latin typeface="Calibri"/>
              </a:endParaRPr>
            </a:p>
          </p:txBody>
        </p:sp>
        <p:sp>
          <p:nvSpPr>
            <p:cNvPr id="5" name="TextBox 5"/>
            <p:cNvSpPr txBox="1"/>
            <p:nvPr/>
          </p:nvSpPr>
          <p:spPr>
            <a:xfrm>
              <a:off x="0" y="-38100"/>
              <a:ext cx="2642336" cy="1016045"/>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6" name="TextBox 6"/>
          <p:cNvSpPr txBox="1"/>
          <p:nvPr/>
        </p:nvSpPr>
        <p:spPr>
          <a:xfrm>
            <a:off x="2233063" y="4343407"/>
            <a:ext cx="7725875" cy="1094787"/>
          </a:xfrm>
          <a:prstGeom prst="rect">
            <a:avLst/>
          </a:prstGeom>
        </p:spPr>
        <p:txBody>
          <a:bodyPr lIns="0" tIns="0" rIns="0" bIns="0" rtlCol="0" anchor="t">
            <a:spAutoFit/>
          </a:bodyPr>
          <a:lstStyle/>
          <a:p>
            <a:pPr algn="ctr" defTabSz="609630">
              <a:lnSpc>
                <a:spcPts val="5292"/>
              </a:lnSpc>
            </a:pPr>
            <a:r>
              <a:rPr lang="en-US" sz="3780" b="1">
                <a:solidFill>
                  <a:srgbClr val="3585A7"/>
                </a:solidFill>
                <a:latin typeface="Roboto Slab" pitchFamily="2" charset="0"/>
                <a:ea typeface="Roboto Slab" pitchFamily="2" charset="0"/>
                <a:cs typeface="Roboto Slab" pitchFamily="2" charset="0"/>
                <a:sym typeface="Roboto Slab Bold"/>
              </a:rPr>
              <a:t>Team Planning Huddles</a:t>
            </a:r>
          </a:p>
          <a:p>
            <a:pPr algn="ctr" defTabSz="609630">
              <a:lnSpc>
                <a:spcPts val="3473"/>
              </a:lnSpc>
            </a:pPr>
            <a:r>
              <a:rPr lang="en-US" sz="2481">
                <a:solidFill>
                  <a:srgbClr val="3585A7"/>
                </a:solidFill>
                <a:latin typeface="Roboto Slab" pitchFamily="2" charset="0"/>
                <a:ea typeface="Roboto Slab" pitchFamily="2" charset="0"/>
                <a:cs typeface="Roboto Slab" pitchFamily="2" charset="0"/>
                <a:sym typeface="Roboto Slab"/>
              </a:rPr>
              <a:t>Team information available on tables</a:t>
            </a:r>
          </a:p>
        </p:txBody>
      </p:sp>
      <p:sp>
        <p:nvSpPr>
          <p:cNvPr id="7" name="TextBox 7"/>
          <p:cNvSpPr txBox="1"/>
          <p:nvPr/>
        </p:nvSpPr>
        <p:spPr>
          <a:xfrm>
            <a:off x="2233063" y="5786342"/>
            <a:ext cx="7725875" cy="629275"/>
          </a:xfrm>
          <a:prstGeom prst="rect">
            <a:avLst/>
          </a:prstGeom>
        </p:spPr>
        <p:txBody>
          <a:bodyPr lIns="0" tIns="0" rIns="0" bIns="0" rtlCol="0" anchor="t">
            <a:spAutoFit/>
          </a:bodyPr>
          <a:lstStyle/>
          <a:p>
            <a:pPr algn="ctr" defTabSz="609630">
              <a:lnSpc>
                <a:spcPts val="5292"/>
              </a:lnSpc>
            </a:pPr>
            <a:r>
              <a:rPr lang="en-US" sz="3780" b="1">
                <a:solidFill>
                  <a:srgbClr val="3585A7"/>
                </a:solidFill>
                <a:latin typeface="Roboto Slab" pitchFamily="2" charset="0"/>
                <a:ea typeface="Roboto Slab" pitchFamily="2" charset="0"/>
                <a:cs typeface="Roboto Slab" pitchFamily="2" charset="0"/>
                <a:sym typeface="Roboto Slab Bold"/>
              </a:rPr>
              <a:t>4:00 PM - 4:45 PM</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F0DD1-28CD-FD1A-73CD-28D9534C70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F66EFCF-D622-3169-CFD4-C4DAFB21DA5E}"/>
              </a:ext>
            </a:extLst>
          </p:cNvPr>
          <p:cNvSpPr txBox="1"/>
          <p:nvPr/>
        </p:nvSpPr>
        <p:spPr>
          <a:xfrm>
            <a:off x="674169" y="690857"/>
            <a:ext cx="8432020" cy="917302"/>
          </a:xfrm>
          <a:prstGeom prst="rect">
            <a:avLst/>
          </a:prstGeom>
        </p:spPr>
        <p:txBody>
          <a:bodyPr wrap="square" lIns="0" tIns="0" rIns="0" bIns="0" rtlCol="0" anchor="t">
            <a:spAutoFit/>
          </a:bodyPr>
          <a:lstStyle/>
          <a:p>
            <a:pPr>
              <a:lnSpc>
                <a:spcPts val="6745"/>
              </a:lnSpc>
              <a:defRPr/>
            </a:pPr>
            <a:r>
              <a:rPr lang="en-US" sz="8000" b="1">
                <a:solidFill>
                  <a:srgbClr val="383F7F"/>
                </a:solidFill>
                <a:latin typeface="Cambria"/>
                <a:ea typeface="Cambria"/>
                <a:cs typeface="Calibri"/>
              </a:rPr>
              <a:t>Thank </a:t>
            </a:r>
            <a:r>
              <a:rPr lang="en-US" sz="8000" b="1">
                <a:solidFill>
                  <a:srgbClr val="BF984D"/>
                </a:solidFill>
                <a:latin typeface="Cambria"/>
                <a:ea typeface="Cambria"/>
                <a:cs typeface="Calibri"/>
              </a:rPr>
              <a:t>You!</a:t>
            </a:r>
            <a:endParaRPr lang="en-US" sz="4000">
              <a:solidFill>
                <a:srgbClr val="BF984D"/>
              </a:solidFill>
            </a:endParaRPr>
          </a:p>
        </p:txBody>
      </p:sp>
      <p:sp>
        <p:nvSpPr>
          <p:cNvPr id="4" name="AutoShape 2">
            <a:extLst>
              <a:ext uri="{FF2B5EF4-FFF2-40B4-BE49-F238E27FC236}">
                <a16:creationId xmlns:a16="http://schemas.microsoft.com/office/drawing/2014/main" id="{C71F8B66-AAD5-BEC8-836A-D8E684A96CD4}"/>
              </a:ext>
            </a:extLst>
          </p:cNvPr>
          <p:cNvSpPr/>
          <p:nvPr/>
        </p:nvSpPr>
        <p:spPr>
          <a:xfrm flipV="1">
            <a:off x="674169" y="1845445"/>
            <a:ext cx="9052560" cy="0"/>
          </a:xfrm>
          <a:prstGeom prst="line">
            <a:avLst/>
          </a:prstGeom>
          <a:ln w="50800" cap="flat">
            <a:solidFill>
              <a:srgbClr val="C79D4F"/>
            </a:solidFill>
            <a:prstDash val="solid"/>
            <a:headEnd type="none" w="sm" len="sm"/>
            <a:tailEnd type="none" w="sm" len="sm"/>
          </a:ln>
        </p:spPr>
        <p:txBody>
          <a:bodyPr/>
          <a:lstStyle/>
          <a:p>
            <a:endParaRPr lang="en-US" sz="1434">
              <a:latin typeface="Cambria" panose="02040503050406030204" pitchFamily="18" charset="0"/>
              <a:ea typeface="Cambria" panose="02040503050406030204" pitchFamily="18" charset="0"/>
              <a:cs typeface="Calibri"/>
            </a:endParaRPr>
          </a:p>
        </p:txBody>
      </p:sp>
      <p:sp>
        <p:nvSpPr>
          <p:cNvPr id="6" name="Freeform 3">
            <a:extLst>
              <a:ext uri="{FF2B5EF4-FFF2-40B4-BE49-F238E27FC236}">
                <a16:creationId xmlns:a16="http://schemas.microsoft.com/office/drawing/2014/main" id="{03916DEC-C9AE-D836-9404-1380E310F3D5}"/>
              </a:ext>
            </a:extLst>
          </p:cNvPr>
          <p:cNvSpPr/>
          <p:nvPr/>
        </p:nvSpPr>
        <p:spPr>
          <a:xfrm>
            <a:off x="3514004" y="2044678"/>
            <a:ext cx="5163992" cy="4566963"/>
          </a:xfrm>
          <a:custGeom>
            <a:avLst/>
            <a:gdLst/>
            <a:ahLst/>
            <a:cxnLst/>
            <a:rect l="l" t="t" r="r" b="b"/>
            <a:pathLst>
              <a:path w="11373108" h="10675684">
                <a:moveTo>
                  <a:pt x="0" y="0"/>
                </a:moveTo>
                <a:lnTo>
                  <a:pt x="11373108" y="0"/>
                </a:lnTo>
                <a:lnTo>
                  <a:pt x="11373108" y="10675684"/>
                </a:lnTo>
                <a:lnTo>
                  <a:pt x="0" y="10675684"/>
                </a:lnTo>
                <a:lnTo>
                  <a:pt x="0" y="0"/>
                </a:lnTo>
                <a:close/>
              </a:path>
            </a:pathLst>
          </a:custGeom>
          <a:blipFill>
            <a:blip r:embed="rId3"/>
            <a:stretch>
              <a:fillRect b="-33166"/>
            </a:stretch>
          </a:blipFill>
        </p:spPr>
        <p:txBody>
          <a:bodyPr/>
          <a:lstStyle/>
          <a:p>
            <a:pPr defTabSz="609630"/>
            <a:endParaRPr lang="en-US" sz="1200">
              <a:solidFill>
                <a:prstClr val="black"/>
              </a:solidFill>
              <a:latin typeface="Calibri"/>
            </a:endParaRPr>
          </a:p>
        </p:txBody>
      </p:sp>
    </p:spTree>
    <p:extLst>
      <p:ext uri="{BB962C8B-B14F-4D97-AF65-F5344CB8AC3E}">
        <p14:creationId xmlns:p14="http://schemas.microsoft.com/office/powerpoint/2010/main" val="21189246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sz="1200"/>
          </a:p>
        </p:txBody>
      </p:sp>
      <p:grpSp>
        <p:nvGrpSpPr>
          <p:cNvPr id="3" name="Group 3"/>
          <p:cNvGrpSpPr/>
          <p:nvPr/>
        </p:nvGrpSpPr>
        <p:grpSpPr>
          <a:xfrm>
            <a:off x="1660288" y="302574"/>
            <a:ext cx="8871425" cy="817252"/>
            <a:chOff x="0" y="0"/>
            <a:chExt cx="3504761" cy="322865"/>
          </a:xfrm>
        </p:grpSpPr>
        <p:sp>
          <p:nvSpPr>
            <p:cNvPr id="4" name="Freeform 4"/>
            <p:cNvSpPr/>
            <p:nvPr/>
          </p:nvSpPr>
          <p:spPr>
            <a:xfrm>
              <a:off x="0" y="0"/>
              <a:ext cx="3504761" cy="322865"/>
            </a:xfrm>
            <a:custGeom>
              <a:avLst/>
              <a:gdLst/>
              <a:ahLst/>
              <a:cxnLst/>
              <a:rect l="l" t="t" r="r" b="b"/>
              <a:pathLst>
                <a:path w="3504761" h="322865">
                  <a:moveTo>
                    <a:pt x="18617" y="0"/>
                  </a:moveTo>
                  <a:lnTo>
                    <a:pt x="3486144" y="0"/>
                  </a:lnTo>
                  <a:cubicBezTo>
                    <a:pt x="3491081" y="0"/>
                    <a:pt x="3495816" y="1961"/>
                    <a:pt x="3499308" y="5453"/>
                  </a:cubicBezTo>
                  <a:cubicBezTo>
                    <a:pt x="3502799" y="8944"/>
                    <a:pt x="3504761" y="13680"/>
                    <a:pt x="3504761" y="18617"/>
                  </a:cubicBezTo>
                  <a:lnTo>
                    <a:pt x="3504761" y="304248"/>
                  </a:lnTo>
                  <a:cubicBezTo>
                    <a:pt x="3504761" y="309185"/>
                    <a:pt x="3502799" y="313921"/>
                    <a:pt x="3499308" y="317412"/>
                  </a:cubicBezTo>
                  <a:cubicBezTo>
                    <a:pt x="3495816" y="320903"/>
                    <a:pt x="3491081" y="322865"/>
                    <a:pt x="3486144" y="322865"/>
                  </a:cubicBezTo>
                  <a:lnTo>
                    <a:pt x="18617" y="322865"/>
                  </a:lnTo>
                  <a:cubicBezTo>
                    <a:pt x="13680" y="322865"/>
                    <a:pt x="8944" y="320903"/>
                    <a:pt x="5453" y="317412"/>
                  </a:cubicBezTo>
                  <a:cubicBezTo>
                    <a:pt x="1961" y="313921"/>
                    <a:pt x="0" y="309185"/>
                    <a:pt x="0" y="304248"/>
                  </a:cubicBezTo>
                  <a:lnTo>
                    <a:pt x="0" y="18617"/>
                  </a:lnTo>
                  <a:cubicBezTo>
                    <a:pt x="0" y="13680"/>
                    <a:pt x="1961" y="8944"/>
                    <a:pt x="5453" y="5453"/>
                  </a:cubicBezTo>
                  <a:cubicBezTo>
                    <a:pt x="8944" y="1961"/>
                    <a:pt x="13680" y="0"/>
                    <a:pt x="18617" y="0"/>
                  </a:cubicBezTo>
                  <a:close/>
                </a:path>
              </a:pathLst>
            </a:custGeom>
            <a:solidFill>
              <a:srgbClr val="383F7F"/>
            </a:solidFill>
          </p:spPr>
          <p:txBody>
            <a:bodyPr/>
            <a:lstStyle/>
            <a:p>
              <a:endParaRPr lang="en-US" sz="1200"/>
            </a:p>
          </p:txBody>
        </p:sp>
        <p:sp>
          <p:nvSpPr>
            <p:cNvPr id="5" name="TextBox 5"/>
            <p:cNvSpPr txBox="1"/>
            <p:nvPr/>
          </p:nvSpPr>
          <p:spPr>
            <a:xfrm>
              <a:off x="0" y="-38100"/>
              <a:ext cx="3504761" cy="360965"/>
            </a:xfrm>
            <a:prstGeom prst="rect">
              <a:avLst/>
            </a:prstGeom>
          </p:spPr>
          <p:txBody>
            <a:bodyPr lIns="33867" tIns="33867" rIns="33867" bIns="33867" rtlCol="0" anchor="ctr"/>
            <a:lstStyle/>
            <a:p>
              <a:pPr algn="ctr">
                <a:lnSpc>
                  <a:spcPts val="2233"/>
                </a:lnSpc>
              </a:pPr>
              <a:endParaRPr sz="1200"/>
            </a:p>
          </p:txBody>
        </p:sp>
      </p:grpSp>
      <p:sp>
        <p:nvSpPr>
          <p:cNvPr id="6" name="TextBox 6"/>
          <p:cNvSpPr txBox="1"/>
          <p:nvPr/>
        </p:nvSpPr>
        <p:spPr>
          <a:xfrm>
            <a:off x="1660288" y="405398"/>
            <a:ext cx="8871425" cy="582019"/>
          </a:xfrm>
          <a:prstGeom prst="rect">
            <a:avLst/>
          </a:prstGeom>
        </p:spPr>
        <p:txBody>
          <a:bodyPr wrap="square" lIns="0" tIns="0" rIns="0" bIns="0" rtlCol="0" anchor="t">
            <a:spAutoFit/>
          </a:bodyPr>
          <a:lstStyle/>
          <a:p>
            <a:pPr algn="ctr">
              <a:lnSpc>
                <a:spcPts val="4903"/>
              </a:lnSpc>
            </a:pPr>
            <a:r>
              <a:rPr lang="en-US" sz="3502" b="1">
                <a:solidFill>
                  <a:srgbClr val="FFFFFF"/>
                </a:solidFill>
                <a:latin typeface="Roboto Slab" pitchFamily="2" charset="0"/>
                <a:ea typeface="Roboto Slab" pitchFamily="2" charset="0"/>
                <a:cs typeface="Roboto Slab" pitchFamily="2" charset="0"/>
                <a:sym typeface="Roboto Slab Bold"/>
              </a:rPr>
              <a:t>Thank you to our sponsors</a:t>
            </a:r>
          </a:p>
        </p:txBody>
      </p:sp>
      <p:sp>
        <p:nvSpPr>
          <p:cNvPr id="7" name="Freeform 7"/>
          <p:cNvSpPr/>
          <p:nvPr/>
        </p:nvSpPr>
        <p:spPr>
          <a:xfrm>
            <a:off x="3451908" y="5416464"/>
            <a:ext cx="793174" cy="1256621"/>
          </a:xfrm>
          <a:custGeom>
            <a:avLst/>
            <a:gdLst/>
            <a:ahLst/>
            <a:cxnLst/>
            <a:rect l="l" t="t" r="r" b="b"/>
            <a:pathLst>
              <a:path w="1189761" h="1884932">
                <a:moveTo>
                  <a:pt x="0" y="0"/>
                </a:moveTo>
                <a:lnTo>
                  <a:pt x="1189760" y="0"/>
                </a:lnTo>
                <a:lnTo>
                  <a:pt x="1189760" y="1884932"/>
                </a:lnTo>
                <a:lnTo>
                  <a:pt x="0" y="1884932"/>
                </a:lnTo>
                <a:lnTo>
                  <a:pt x="0" y="0"/>
                </a:lnTo>
                <a:close/>
              </a:path>
            </a:pathLst>
          </a:custGeom>
          <a:blipFill>
            <a:blip r:embed="rId3"/>
            <a:stretch>
              <a:fillRect/>
            </a:stretch>
          </a:blipFill>
        </p:spPr>
        <p:txBody>
          <a:bodyPr/>
          <a:lstStyle/>
          <a:p>
            <a:endParaRPr lang="en-US" sz="1200"/>
          </a:p>
        </p:txBody>
      </p:sp>
      <p:sp>
        <p:nvSpPr>
          <p:cNvPr id="8" name="Freeform 8"/>
          <p:cNvSpPr/>
          <p:nvPr/>
        </p:nvSpPr>
        <p:spPr>
          <a:xfrm>
            <a:off x="4436255" y="5626795"/>
            <a:ext cx="1391815" cy="835959"/>
          </a:xfrm>
          <a:custGeom>
            <a:avLst/>
            <a:gdLst/>
            <a:ahLst/>
            <a:cxnLst/>
            <a:rect l="l" t="t" r="r" b="b"/>
            <a:pathLst>
              <a:path w="2087722" h="1253938">
                <a:moveTo>
                  <a:pt x="0" y="0"/>
                </a:moveTo>
                <a:lnTo>
                  <a:pt x="2087722" y="0"/>
                </a:lnTo>
                <a:lnTo>
                  <a:pt x="2087722" y="1253938"/>
                </a:lnTo>
                <a:lnTo>
                  <a:pt x="0" y="1253938"/>
                </a:lnTo>
                <a:lnTo>
                  <a:pt x="0" y="0"/>
                </a:lnTo>
                <a:close/>
              </a:path>
            </a:pathLst>
          </a:custGeom>
          <a:blipFill>
            <a:blip r:embed="rId4"/>
            <a:stretch>
              <a:fillRect/>
            </a:stretch>
          </a:blipFill>
        </p:spPr>
        <p:txBody>
          <a:bodyPr/>
          <a:lstStyle/>
          <a:p>
            <a:endParaRPr lang="en-US" sz="1200"/>
          </a:p>
        </p:txBody>
      </p:sp>
      <p:sp>
        <p:nvSpPr>
          <p:cNvPr id="9" name="Freeform 9"/>
          <p:cNvSpPr/>
          <p:nvPr/>
        </p:nvSpPr>
        <p:spPr>
          <a:xfrm>
            <a:off x="6073200" y="5361088"/>
            <a:ext cx="1367374" cy="1367374"/>
          </a:xfrm>
          <a:custGeom>
            <a:avLst/>
            <a:gdLst/>
            <a:ahLst/>
            <a:cxnLst/>
            <a:rect l="l" t="t" r="r" b="b"/>
            <a:pathLst>
              <a:path w="2051061" h="2051061">
                <a:moveTo>
                  <a:pt x="0" y="0"/>
                </a:moveTo>
                <a:lnTo>
                  <a:pt x="2051061" y="0"/>
                </a:lnTo>
                <a:lnTo>
                  <a:pt x="2051061" y="2051062"/>
                </a:lnTo>
                <a:lnTo>
                  <a:pt x="0" y="2051062"/>
                </a:lnTo>
                <a:lnTo>
                  <a:pt x="0" y="0"/>
                </a:lnTo>
                <a:close/>
              </a:path>
            </a:pathLst>
          </a:custGeom>
          <a:blipFill>
            <a:blip r:embed="rId5"/>
            <a:stretch>
              <a:fillRect/>
            </a:stretch>
          </a:blipFill>
        </p:spPr>
        <p:txBody>
          <a:bodyPr/>
          <a:lstStyle/>
          <a:p>
            <a:endParaRPr lang="en-US" sz="1200"/>
          </a:p>
        </p:txBody>
      </p:sp>
      <p:sp>
        <p:nvSpPr>
          <p:cNvPr id="10" name="Freeform 10"/>
          <p:cNvSpPr/>
          <p:nvPr/>
        </p:nvSpPr>
        <p:spPr>
          <a:xfrm>
            <a:off x="7440574" y="5231549"/>
            <a:ext cx="1599836" cy="1626451"/>
          </a:xfrm>
          <a:custGeom>
            <a:avLst/>
            <a:gdLst/>
            <a:ahLst/>
            <a:cxnLst/>
            <a:rect l="l" t="t" r="r" b="b"/>
            <a:pathLst>
              <a:path w="2399754" h="2439676">
                <a:moveTo>
                  <a:pt x="0" y="0"/>
                </a:moveTo>
                <a:lnTo>
                  <a:pt x="2399755" y="0"/>
                </a:lnTo>
                <a:lnTo>
                  <a:pt x="2399755" y="2439676"/>
                </a:lnTo>
                <a:lnTo>
                  <a:pt x="0" y="2439676"/>
                </a:lnTo>
                <a:lnTo>
                  <a:pt x="0" y="0"/>
                </a:lnTo>
                <a:close/>
              </a:path>
            </a:pathLst>
          </a:custGeom>
          <a:blipFill>
            <a:blip r:embed="rId6"/>
            <a:stretch>
              <a:fillRect/>
            </a:stretch>
          </a:blipFill>
        </p:spPr>
        <p:txBody>
          <a:bodyPr/>
          <a:lstStyle/>
          <a:p>
            <a:endParaRPr lang="en-US" sz="1200"/>
          </a:p>
        </p:txBody>
      </p:sp>
      <p:sp>
        <p:nvSpPr>
          <p:cNvPr id="11" name="Freeform 11"/>
          <p:cNvSpPr/>
          <p:nvPr/>
        </p:nvSpPr>
        <p:spPr>
          <a:xfrm>
            <a:off x="4436101" y="4259151"/>
            <a:ext cx="3274199" cy="874107"/>
          </a:xfrm>
          <a:custGeom>
            <a:avLst/>
            <a:gdLst/>
            <a:ahLst/>
            <a:cxnLst/>
            <a:rect l="l" t="t" r="r" b="b"/>
            <a:pathLst>
              <a:path w="4911298" h="1311161">
                <a:moveTo>
                  <a:pt x="0" y="0"/>
                </a:moveTo>
                <a:lnTo>
                  <a:pt x="4911298" y="0"/>
                </a:lnTo>
                <a:lnTo>
                  <a:pt x="4911298" y="1311161"/>
                </a:lnTo>
                <a:lnTo>
                  <a:pt x="0" y="1311161"/>
                </a:lnTo>
                <a:lnTo>
                  <a:pt x="0" y="0"/>
                </a:lnTo>
                <a:close/>
              </a:path>
            </a:pathLst>
          </a:custGeom>
          <a:blipFill>
            <a:blip r:embed="rId7"/>
            <a:stretch>
              <a:fillRect l="-15613" t="-59970" r="-16520" b="-61826"/>
            </a:stretch>
          </a:blipFill>
        </p:spPr>
        <p:txBody>
          <a:bodyPr/>
          <a:lstStyle/>
          <a:p>
            <a:endParaRPr lang="en-US" sz="1200"/>
          </a:p>
        </p:txBody>
      </p:sp>
      <p:sp>
        <p:nvSpPr>
          <p:cNvPr id="12" name="Freeform 12"/>
          <p:cNvSpPr/>
          <p:nvPr/>
        </p:nvSpPr>
        <p:spPr>
          <a:xfrm>
            <a:off x="3451908" y="3490674"/>
            <a:ext cx="5288186" cy="673227"/>
          </a:xfrm>
          <a:custGeom>
            <a:avLst/>
            <a:gdLst/>
            <a:ahLst/>
            <a:cxnLst/>
            <a:rect l="l" t="t" r="r" b="b"/>
            <a:pathLst>
              <a:path w="7932279" h="1009840">
                <a:moveTo>
                  <a:pt x="0" y="0"/>
                </a:moveTo>
                <a:lnTo>
                  <a:pt x="7932278" y="0"/>
                </a:lnTo>
                <a:lnTo>
                  <a:pt x="7932278" y="1009840"/>
                </a:lnTo>
                <a:lnTo>
                  <a:pt x="0" y="1009840"/>
                </a:lnTo>
                <a:lnTo>
                  <a:pt x="0" y="0"/>
                </a:lnTo>
                <a:close/>
              </a:path>
            </a:pathLst>
          </a:custGeom>
          <a:blipFill>
            <a:blip r:embed="rId8"/>
            <a:stretch>
              <a:fillRect t="-155454" b="-157799"/>
            </a:stretch>
          </a:blipFill>
        </p:spPr>
        <p:txBody>
          <a:bodyPr/>
          <a:lstStyle/>
          <a:p>
            <a:endParaRPr lang="en-US" sz="1200"/>
          </a:p>
        </p:txBody>
      </p:sp>
      <p:grpSp>
        <p:nvGrpSpPr>
          <p:cNvPr id="13" name="Group 13"/>
          <p:cNvGrpSpPr/>
          <p:nvPr/>
        </p:nvGrpSpPr>
        <p:grpSpPr>
          <a:xfrm>
            <a:off x="2412941" y="1295819"/>
            <a:ext cx="7366119" cy="1966255"/>
            <a:chOff x="0" y="0"/>
            <a:chExt cx="2595592" cy="692847"/>
          </a:xfrm>
        </p:grpSpPr>
        <p:sp>
          <p:nvSpPr>
            <p:cNvPr id="14" name="Freeform 14"/>
            <p:cNvSpPr/>
            <p:nvPr/>
          </p:nvSpPr>
          <p:spPr>
            <a:xfrm>
              <a:off x="0" y="0"/>
              <a:ext cx="2595592" cy="692847"/>
            </a:xfrm>
            <a:custGeom>
              <a:avLst/>
              <a:gdLst/>
              <a:ahLst/>
              <a:cxnLst/>
              <a:rect l="l" t="t" r="r" b="b"/>
              <a:pathLst>
                <a:path w="2595592" h="692847">
                  <a:moveTo>
                    <a:pt x="0" y="0"/>
                  </a:moveTo>
                  <a:lnTo>
                    <a:pt x="2595592" y="0"/>
                  </a:lnTo>
                  <a:lnTo>
                    <a:pt x="2595592" y="692847"/>
                  </a:lnTo>
                  <a:lnTo>
                    <a:pt x="0" y="692847"/>
                  </a:lnTo>
                  <a:close/>
                </a:path>
              </a:pathLst>
            </a:custGeom>
            <a:ln w="76200" cap="sq">
              <a:solidFill>
                <a:srgbClr val="383F7F"/>
              </a:solidFill>
              <a:prstDash val="solid"/>
              <a:miter/>
            </a:ln>
          </p:spPr>
          <p:txBody>
            <a:bodyPr/>
            <a:lstStyle/>
            <a:p>
              <a:endParaRPr lang="en-US" sz="1200"/>
            </a:p>
          </p:txBody>
        </p:sp>
        <p:sp>
          <p:nvSpPr>
            <p:cNvPr id="15" name="TextBox 15"/>
            <p:cNvSpPr txBox="1"/>
            <p:nvPr/>
          </p:nvSpPr>
          <p:spPr>
            <a:xfrm>
              <a:off x="0" y="-57150"/>
              <a:ext cx="2595592" cy="749997"/>
            </a:xfrm>
            <a:prstGeom prst="rect">
              <a:avLst/>
            </a:prstGeom>
          </p:spPr>
          <p:txBody>
            <a:bodyPr lIns="12075" tIns="12075" rIns="12075" bIns="12075" rtlCol="0" anchor="ctr"/>
            <a:lstStyle/>
            <a:p>
              <a:pPr algn="ctr">
                <a:lnSpc>
                  <a:spcPts val="831"/>
                </a:lnSpc>
              </a:pPr>
              <a:endParaRPr sz="1200"/>
            </a:p>
          </p:txBody>
        </p:sp>
      </p:grpSp>
      <p:sp>
        <p:nvSpPr>
          <p:cNvPr id="16" name="Freeform 16"/>
          <p:cNvSpPr/>
          <p:nvPr/>
        </p:nvSpPr>
        <p:spPr>
          <a:xfrm>
            <a:off x="4904363" y="2278947"/>
            <a:ext cx="822639" cy="822639"/>
          </a:xfrm>
          <a:custGeom>
            <a:avLst/>
            <a:gdLst/>
            <a:ahLst/>
            <a:cxnLst/>
            <a:rect l="l" t="t" r="r" b="b"/>
            <a:pathLst>
              <a:path w="1233959" h="1233959">
                <a:moveTo>
                  <a:pt x="0" y="0"/>
                </a:moveTo>
                <a:lnTo>
                  <a:pt x="1233959" y="0"/>
                </a:lnTo>
                <a:lnTo>
                  <a:pt x="1233959" y="1233959"/>
                </a:lnTo>
                <a:lnTo>
                  <a:pt x="0" y="1233959"/>
                </a:lnTo>
                <a:lnTo>
                  <a:pt x="0" y="0"/>
                </a:lnTo>
                <a:close/>
              </a:path>
            </a:pathLst>
          </a:custGeom>
          <a:blipFill>
            <a:blip r:embed="rId9"/>
            <a:stretch>
              <a:fillRect/>
            </a:stretch>
          </a:blipFill>
        </p:spPr>
        <p:txBody>
          <a:bodyPr/>
          <a:lstStyle/>
          <a:p>
            <a:endParaRPr lang="en-US" sz="1200"/>
          </a:p>
        </p:txBody>
      </p:sp>
      <p:sp>
        <p:nvSpPr>
          <p:cNvPr id="17" name="Freeform 17"/>
          <p:cNvSpPr/>
          <p:nvPr/>
        </p:nvSpPr>
        <p:spPr>
          <a:xfrm>
            <a:off x="6230246" y="2456712"/>
            <a:ext cx="1625270" cy="480967"/>
          </a:xfrm>
          <a:custGeom>
            <a:avLst/>
            <a:gdLst/>
            <a:ahLst/>
            <a:cxnLst/>
            <a:rect l="l" t="t" r="r" b="b"/>
            <a:pathLst>
              <a:path w="2437905" h="721450">
                <a:moveTo>
                  <a:pt x="0" y="0"/>
                </a:moveTo>
                <a:lnTo>
                  <a:pt x="2437905" y="0"/>
                </a:lnTo>
                <a:lnTo>
                  <a:pt x="2437905" y="721450"/>
                </a:lnTo>
                <a:lnTo>
                  <a:pt x="0" y="721450"/>
                </a:lnTo>
                <a:lnTo>
                  <a:pt x="0" y="0"/>
                </a:lnTo>
                <a:close/>
              </a:path>
            </a:pathLst>
          </a:custGeom>
          <a:blipFill>
            <a:blip r:embed="rId10"/>
            <a:stretch>
              <a:fillRect t="-125908" b="-112009"/>
            </a:stretch>
          </a:blipFill>
        </p:spPr>
        <p:txBody>
          <a:bodyPr/>
          <a:lstStyle/>
          <a:p>
            <a:endParaRPr lang="en-US" sz="1200"/>
          </a:p>
        </p:txBody>
      </p:sp>
      <p:sp>
        <p:nvSpPr>
          <p:cNvPr id="18" name="Freeform 18"/>
          <p:cNvSpPr/>
          <p:nvPr/>
        </p:nvSpPr>
        <p:spPr>
          <a:xfrm>
            <a:off x="2778333" y="2456712"/>
            <a:ext cx="1514671" cy="402017"/>
          </a:xfrm>
          <a:custGeom>
            <a:avLst/>
            <a:gdLst/>
            <a:ahLst/>
            <a:cxnLst/>
            <a:rect l="l" t="t" r="r" b="b"/>
            <a:pathLst>
              <a:path w="2272006" h="603026">
                <a:moveTo>
                  <a:pt x="0" y="0"/>
                </a:moveTo>
                <a:lnTo>
                  <a:pt x="2272006" y="0"/>
                </a:lnTo>
                <a:lnTo>
                  <a:pt x="2272006" y="603026"/>
                </a:lnTo>
                <a:lnTo>
                  <a:pt x="0" y="603026"/>
                </a:lnTo>
                <a:lnTo>
                  <a:pt x="0" y="0"/>
                </a:lnTo>
                <a:close/>
              </a:path>
            </a:pathLst>
          </a:custGeom>
          <a:blipFill>
            <a:blip r:embed="rId11"/>
            <a:stretch>
              <a:fillRect l="-32003" t="-109770" r="-33612" b="-112622"/>
            </a:stretch>
          </a:blipFill>
        </p:spPr>
        <p:txBody>
          <a:bodyPr/>
          <a:lstStyle/>
          <a:p>
            <a:endParaRPr lang="en-US" sz="1200"/>
          </a:p>
        </p:txBody>
      </p:sp>
      <p:sp>
        <p:nvSpPr>
          <p:cNvPr id="19" name="Freeform 19"/>
          <p:cNvSpPr/>
          <p:nvPr/>
        </p:nvSpPr>
        <p:spPr>
          <a:xfrm>
            <a:off x="8373763" y="2278946"/>
            <a:ext cx="1125157" cy="678095"/>
          </a:xfrm>
          <a:custGeom>
            <a:avLst/>
            <a:gdLst/>
            <a:ahLst/>
            <a:cxnLst/>
            <a:rect l="l" t="t" r="r" b="b"/>
            <a:pathLst>
              <a:path w="1687735" h="1017142">
                <a:moveTo>
                  <a:pt x="0" y="0"/>
                </a:moveTo>
                <a:lnTo>
                  <a:pt x="1687735" y="0"/>
                </a:lnTo>
                <a:lnTo>
                  <a:pt x="1687735" y="1017142"/>
                </a:lnTo>
                <a:lnTo>
                  <a:pt x="0" y="1017142"/>
                </a:lnTo>
                <a:lnTo>
                  <a:pt x="0" y="0"/>
                </a:lnTo>
                <a:close/>
              </a:path>
            </a:pathLst>
          </a:custGeom>
          <a:blipFill>
            <a:blip r:embed="rId12"/>
            <a:stretch>
              <a:fillRect/>
            </a:stretch>
          </a:blipFill>
        </p:spPr>
        <p:txBody>
          <a:bodyPr/>
          <a:lstStyle/>
          <a:p>
            <a:endParaRPr lang="en-US" sz="1200"/>
          </a:p>
        </p:txBody>
      </p:sp>
      <p:sp>
        <p:nvSpPr>
          <p:cNvPr id="20" name="TextBox 20"/>
          <p:cNvSpPr txBox="1"/>
          <p:nvPr/>
        </p:nvSpPr>
        <p:spPr>
          <a:xfrm>
            <a:off x="2380355" y="1502771"/>
            <a:ext cx="7385691" cy="564257"/>
          </a:xfrm>
          <a:prstGeom prst="rect">
            <a:avLst/>
          </a:prstGeom>
        </p:spPr>
        <p:txBody>
          <a:bodyPr lIns="0" tIns="0" rIns="0" bIns="0" rtlCol="0" anchor="t">
            <a:spAutoFit/>
          </a:bodyPr>
          <a:lstStyle/>
          <a:p>
            <a:pPr algn="ctr">
              <a:lnSpc>
                <a:spcPts val="2215"/>
              </a:lnSpc>
            </a:pPr>
            <a:r>
              <a:rPr lang="en-US" sz="2090" b="1">
                <a:solidFill>
                  <a:srgbClr val="383F7F"/>
                </a:solidFill>
                <a:latin typeface="Roboto Slab" pitchFamily="2" charset="0"/>
                <a:ea typeface="Roboto Slab" pitchFamily="2" charset="0"/>
                <a:cs typeface="Roboto Slab" pitchFamily="2" charset="0"/>
                <a:sym typeface="Roboto Slab Bold"/>
              </a:rPr>
              <a:t>Run for Opportunity by Jack and Bret Bowerman</a:t>
            </a:r>
          </a:p>
          <a:p>
            <a:pPr algn="ctr">
              <a:lnSpc>
                <a:spcPts val="2215"/>
              </a:lnSpc>
            </a:pPr>
            <a:r>
              <a:rPr lang="en-US" sz="2090">
                <a:solidFill>
                  <a:srgbClr val="383F7F"/>
                </a:solidFill>
                <a:latin typeface="Roboto Slab" pitchFamily="2" charset="0"/>
                <a:ea typeface="Roboto Slab" pitchFamily="2" charset="0"/>
                <a:cs typeface="Roboto Slab" pitchFamily="2" charset="0"/>
                <a:sym typeface="Roboto Slab"/>
              </a:rPr>
              <a:t>Supported by:</a:t>
            </a:r>
          </a:p>
        </p:txBody>
      </p:sp>
    </p:spTree>
  </p:cSld>
  <p:clrMapOvr>
    <a:masterClrMapping/>
  </p:clrMapOvr>
</p:sld>
</file>

<file path=ppt/theme/theme1.xml><?xml version="1.0" encoding="utf-8"?>
<a:theme xmlns:a="http://schemas.openxmlformats.org/drawingml/2006/main" name="4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BPP-PowerPoint-template-FINAL" id="{B2DB8E30-7356-5A45-9D8F-D6F73D28C743}" vid="{759B9930-27CC-4045-9BF4-3AB1FFAEB66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BPP-PowerPoint-template-FINAL" id="{B2DB8E30-7356-5A45-9D8F-D6F73D28C743}" vid="{34855650-6153-3444-905A-905DC7C65717}"/>
    </a:ext>
  </a:extLst>
</a:theme>
</file>

<file path=ppt/theme/theme5.xml><?xml version="1.0" encoding="utf-8"?>
<a:theme xmlns:a="http://schemas.openxmlformats.org/drawingml/2006/main" name="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838A97BBDDA64BAFE926C1E1FD1678" ma:contentTypeVersion="18" ma:contentTypeDescription="Create a new document." ma:contentTypeScope="" ma:versionID="ff834d147519dc27d0f4d402f57741c3">
  <xsd:schema xmlns:xsd="http://www.w3.org/2001/XMLSchema" xmlns:xs="http://www.w3.org/2001/XMLSchema" xmlns:p="http://schemas.microsoft.com/office/2006/metadata/properties" xmlns:ns2="6e0e227d-66a9-4839-ac63-1359af84a10b" xmlns:ns3="8ce2d35f-2ec9-40a5-ba4a-a6f38d28ebd2" targetNamespace="http://schemas.microsoft.com/office/2006/metadata/properties" ma:root="true" ma:fieldsID="fadf637937de4b259021aadb570a6b7b" ns2:_="" ns3:_="">
    <xsd:import namespace="6e0e227d-66a9-4839-ac63-1359af84a10b"/>
    <xsd:import namespace="8ce2d35f-2ec9-40a5-ba4a-a6f38d28eb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0e227d-66a9-4839-ac63-1359af84a1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6d96783-f69f-464d-b4f6-7e0963237b5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e2d35f-2ec9-40a5-ba4a-a6f38d28ebd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47d7bc6-02aa-4c37-be2d-080bd4129dc9}" ma:internalName="TaxCatchAll" ma:showField="CatchAllData" ma:web="8ce2d35f-2ec9-40a5-ba4a-a6f38d28ebd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0e227d-66a9-4839-ac63-1359af84a10b">
      <Terms xmlns="http://schemas.microsoft.com/office/infopath/2007/PartnerControls"/>
    </lcf76f155ced4ddcb4097134ff3c332f>
    <TaxCatchAll xmlns="8ce2d35f-2ec9-40a5-ba4a-a6f38d28ebd2" xsi:nil="true"/>
  </documentManagement>
</p:properties>
</file>

<file path=customXml/itemProps1.xml><?xml version="1.0" encoding="utf-8"?>
<ds:datastoreItem xmlns:ds="http://schemas.openxmlformats.org/officeDocument/2006/customXml" ds:itemID="{AB3DCB87-1E42-405A-A7F4-B0E07F8B5068}">
  <ds:schemaRefs>
    <ds:schemaRef ds:uri="http://schemas.microsoft.com/sharepoint/v3/contenttype/forms"/>
  </ds:schemaRefs>
</ds:datastoreItem>
</file>

<file path=customXml/itemProps2.xml><?xml version="1.0" encoding="utf-8"?>
<ds:datastoreItem xmlns:ds="http://schemas.openxmlformats.org/officeDocument/2006/customXml" ds:itemID="{D8EFD435-8296-4B42-8A49-4C4C6F49B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0e227d-66a9-4839-ac63-1359af84a10b"/>
    <ds:schemaRef ds:uri="8ce2d35f-2ec9-40a5-ba4a-a6f38d28eb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8AA2D0-AEA2-4830-8843-51B75881C58B}">
  <ds:schemaRefs>
    <ds:schemaRef ds:uri="http://schemas.microsoft.com/office/2006/metadata/properties"/>
    <ds:schemaRef ds:uri="http://schemas.microsoft.com/office/infopath/2007/PartnerControls"/>
    <ds:schemaRef ds:uri="6e0e227d-66a9-4839-ac63-1359af84a10b"/>
    <ds:schemaRef ds:uri="8ce2d35f-2ec9-40a5-ba4a-a6f38d28ebd2"/>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97</Slides>
  <Notes>87</Notes>
  <HiddenSlides>0</HiddenSlides>
  <MMClips>0</MMClips>
  <ScaleCrop>false</ScaleCrop>
  <HeadingPairs>
    <vt:vector size="4" baseType="variant">
      <vt:variant>
        <vt:lpstr>Theme</vt:lpstr>
      </vt:variant>
      <vt:variant>
        <vt:i4>5</vt:i4>
      </vt:variant>
      <vt:variant>
        <vt:lpstr>Slide Titles</vt:lpstr>
      </vt:variant>
      <vt:variant>
        <vt:i4>97</vt:i4>
      </vt:variant>
    </vt:vector>
  </HeadingPairs>
  <TitlesOfParts>
    <vt:vector size="102" baseType="lpstr">
      <vt:lpstr>4_Office Theme</vt:lpstr>
      <vt:lpstr>Custom Design</vt:lpstr>
      <vt:lpstr>2_Office Theme</vt:lpstr>
      <vt:lpstr>5_Office Theme</vt:lpstr>
      <vt:lpstr>Office Theme</vt:lpstr>
      <vt:lpstr>PowerPoint Presentation</vt:lpstr>
      <vt:lpstr>Understanding SSI:  Saving, Working and  Keeping Benefits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About me</vt:lpstr>
      <vt:lpstr>Background on SSI and Social Security for People with Down Syndrome</vt:lpstr>
      <vt:lpstr>What is SSI &amp; who qualifies?</vt:lpstr>
      <vt:lpstr>SSI is important for people with Down Syndrome</vt:lpstr>
      <vt:lpstr>Social Security provides benefits to adults with Down Syndrome, too</vt:lpstr>
      <vt:lpstr>Social Security Disability Insurance (SSDI) &amp; SSI: Similarities</vt:lpstr>
      <vt:lpstr>How SSI Affects Choices About Saving and Working</vt:lpstr>
      <vt:lpstr>SSI has very low limits on savings</vt:lpstr>
      <vt:lpstr>SSI has low limits on income, too</vt:lpstr>
      <vt:lpstr>How work affects SSI benefits</vt:lpstr>
      <vt:lpstr>SSI has complex rules for marriage &amp; living, too</vt:lpstr>
      <vt:lpstr>Tips for SSI/Social Security Beneficiaries</vt:lpstr>
      <vt:lpstr>Tips for accessing SSA service</vt:lpstr>
      <vt:lpstr>Tips for saving more on SSI</vt:lpstr>
      <vt:lpstr>Tips for protecting benefits</vt:lpstr>
      <vt:lpstr>Advocacy Opportunity: Raise SSI Savings Limits</vt:lpstr>
      <vt:lpstr>The SSI Savings Penalty Elimination 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cp:revision>
  <dcterms:created xsi:type="dcterms:W3CDTF">2026-09-29T11:37:38Z</dcterms:created>
  <dcterms:modified xsi:type="dcterms:W3CDTF">2026-09-29T11:39:00Z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0x0101006D838A97BBDDA64BAFE926C1E1FD1678</vt:lpwstr>
  </property>
  <property fmtid="{D5CDD505-2E9C-101B-9397-08002B2CF9AE}" pid="3" name="MediaServiceImageTags">
    <vt:lpwstr/>
  </property>
</Properties>
</file>