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8" r:id="rId5"/>
  </p:sldMasterIdLst>
  <p:notesMasterIdLst>
    <p:notesMasterId r:id="rId31"/>
  </p:notesMasterIdLst>
  <p:sldIdLst>
    <p:sldId id="323" r:id="rId6"/>
    <p:sldId id="330" r:id="rId7"/>
    <p:sldId id="331" r:id="rId8"/>
    <p:sldId id="1237" r:id="rId9"/>
    <p:sldId id="1251" r:id="rId10"/>
    <p:sldId id="1252" r:id="rId11"/>
    <p:sldId id="1258" r:id="rId12"/>
    <p:sldId id="1260" r:id="rId13"/>
    <p:sldId id="1255" r:id="rId14"/>
    <p:sldId id="1259" r:id="rId15"/>
    <p:sldId id="1239" r:id="rId16"/>
    <p:sldId id="1240" r:id="rId17"/>
    <p:sldId id="1243" r:id="rId18"/>
    <p:sldId id="1242" r:id="rId19"/>
    <p:sldId id="1246" r:id="rId20"/>
    <p:sldId id="1257" r:id="rId21"/>
    <p:sldId id="1158" r:id="rId22"/>
    <p:sldId id="1261" r:id="rId23"/>
    <p:sldId id="1263" r:id="rId24"/>
    <p:sldId id="1264" r:id="rId25"/>
    <p:sldId id="1265" r:id="rId26"/>
    <p:sldId id="1266" r:id="rId27"/>
    <p:sldId id="1267" r:id="rId28"/>
    <p:sldId id="1268" r:id="rId29"/>
    <p:sldId id="1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382B6A-A0C5-609E-6712-3AA6149EB9D9}" v="17" dt="2026-09-29T11:51:58.9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91C737-24CD-4A70-854A-9261D71A41AB}" type="datetimeFigureOut">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619CBB-0F99-4646-BDA2-AE2B4367B152}" type="slidenum">
              <a:t>‹#›</a:t>
            </a:fld>
            <a:endParaRPr lang="en-US"/>
          </a:p>
        </p:txBody>
      </p:sp>
    </p:spTree>
    <p:extLst>
      <p:ext uri="{BB962C8B-B14F-4D97-AF65-F5344CB8AC3E}">
        <p14:creationId xmlns:p14="http://schemas.microsoft.com/office/powerpoint/2010/main" val="170359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edworkforce.house.gov/news/documentsingle.aspx?DocumentID=413535"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www.help.senate.gov/hearings/the-following-agenda-to-be-considered-07-29-2026" TargetMode="External"/><Relationship Id="rId4" Type="http://schemas.openxmlformats.org/officeDocument/2006/relationships/hyperlink" Target="https://www.congress.gov/bill/119th-congress/senate-bill/5046?hl=s5046&amp;s=1&amp;r=1"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8154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1A683-DEF0-2014-4CE4-E171C7E04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0F56B4-3144-3B91-7363-0EFC92F48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5ACD3C-C48C-A4A5-83D0-A85290EE5CD6}"/>
              </a:ext>
            </a:extLst>
          </p:cNvPr>
          <p:cNvSpPr>
            <a:spLocks noGrp="1"/>
          </p:cNvSpPr>
          <p:nvPr>
            <p:ph type="body" idx="1"/>
          </p:nvPr>
        </p:nvSpPr>
        <p:spPr/>
        <p:txBody>
          <a:bodyPr/>
          <a:lstStyle/>
          <a:p>
            <a:pPr marL="171450" indent="-171450">
              <a:buFont typeface="Arial"/>
              <a:buChar char="•"/>
            </a:pPr>
            <a:r>
              <a:rPr lang="en-US">
                <a:ea typeface="Calibri" panose="020F0502020204030204"/>
                <a:cs typeface="Calibri" panose="020F0502020204030204"/>
              </a:rPr>
              <a:t>We have 4 asks – you will not get a chance to discuss all of them in a 30 minute meeting.</a:t>
            </a:r>
          </a:p>
          <a:p>
            <a:pPr marL="171450" indent="-171450">
              <a:buFont typeface="Arial"/>
              <a:buChar char="•"/>
            </a:pPr>
            <a:r>
              <a:rPr lang="en-US">
                <a:ea typeface="Calibri" panose="020F0502020204030204"/>
                <a:cs typeface="Calibri" panose="020F0502020204030204"/>
              </a:rPr>
              <a:t>When you meet w your Team Huddle at end of the day, you can decide what you want to focus on.</a:t>
            </a:r>
          </a:p>
          <a:p>
            <a:pPr marL="171450" indent="-171450">
              <a:buFont typeface="Arial"/>
              <a:buChar char="•"/>
            </a:pPr>
            <a:r>
              <a:rPr lang="en-US"/>
              <a:t>The Ask is really the point of the meeting. You’re not just telling your story—you’re asking the Member of Congress to do something. </a:t>
            </a:r>
            <a:endParaRPr lang="en-US">
              <a:ea typeface="Calibri"/>
              <a:cs typeface="Calibri"/>
            </a:endParaRPr>
          </a:p>
          <a:p>
            <a:pPr marL="171450" indent="-171450">
              <a:buFont typeface="Arial"/>
              <a:buChar char="•"/>
            </a:pPr>
            <a:r>
              <a:rPr lang="en-US"/>
              <a:t>Your story is what makes the Ask powerful. Explain why the issue matters to you, and then give them a specific action they can take. Putting a real face and voice to the issue is what propels Congress to act.</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2DEA6522-E66D-8060-8171-58B764AA72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92493-621A-465B-B79D-F3A7AFCB7C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76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Will go through this quickly </a:t>
            </a:r>
            <a:r>
              <a:rPr lang="en-US" err="1">
                <a:ea typeface="Calibri"/>
                <a:cs typeface="Calibri"/>
              </a:rPr>
              <a:t>bc</a:t>
            </a:r>
            <a:r>
              <a:rPr lang="en-US">
                <a:ea typeface="Calibri"/>
                <a:cs typeface="Calibri"/>
              </a:rPr>
              <a:t> you will get much more information about this issue in this afternoon's breakouts</a:t>
            </a:r>
          </a:p>
          <a:p>
            <a:pPr marL="171450" indent="-171450">
              <a:buFont typeface="Arial"/>
              <a:buChar char="•"/>
            </a:pPr>
            <a:r>
              <a:rPr lang="en-US">
                <a:ea typeface="Calibri"/>
                <a:cs typeface="Calibri"/>
              </a:rPr>
              <a:t>There are many more problems with SSI, especially the income limitation. All of these need to be addressed, but Congress is not going to do it in a single bill (will cost too much).</a:t>
            </a:r>
          </a:p>
          <a:p>
            <a:pPr marL="171450" indent="-171450">
              <a:buFont typeface="Arial"/>
              <a:buChar char="•"/>
            </a:pPr>
            <a:r>
              <a:rPr lang="en-US">
                <a:ea typeface="Calibri"/>
                <a:cs typeface="Calibri"/>
              </a:rPr>
              <a:t>We are hoping to come back next session and work on a bill to increase the income limit.</a:t>
            </a:r>
          </a:p>
        </p:txBody>
      </p:sp>
      <p:sp>
        <p:nvSpPr>
          <p:cNvPr id="4" name="Slide Number Placeholder 3"/>
          <p:cNvSpPr>
            <a:spLocks noGrp="1"/>
          </p:cNvSpPr>
          <p:nvPr>
            <p:ph type="sldNum" sz="quarter" idx="5"/>
          </p:nvPr>
        </p:nvSpPr>
        <p:spPr/>
        <p:txBody>
          <a:bodyPr/>
          <a:lstStyle/>
          <a:p>
            <a:fld id="{41D92493-621A-465B-B79D-F3A7AFCB7C4F}" type="slidenum">
              <a:rPr lang="en-US"/>
              <a:t>6</a:t>
            </a:fld>
            <a:endParaRPr lang="en-US"/>
          </a:p>
        </p:txBody>
      </p:sp>
    </p:spTree>
    <p:extLst>
      <p:ext uri="{BB962C8B-B14F-4D97-AF65-F5344CB8AC3E}">
        <p14:creationId xmlns:p14="http://schemas.microsoft.com/office/powerpoint/2010/main" val="3837577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bill is extremely bipartisan. 17 Senate cosponsors range from Sen. Ted Cruz (TX) to Sen. Durbin (IL); and House (37) - 19 R, 18D.</a:t>
            </a:r>
            <a:endParaRPr lang="en-US"/>
          </a:p>
          <a:p>
            <a:r>
              <a:rPr lang="en-US">
                <a:ea typeface="Calibri"/>
                <a:cs typeface="Calibri"/>
              </a:rPr>
              <a:t>Of all of our asks, we estimate this one has the best chance of passage this session.  </a:t>
            </a:r>
            <a:endParaRPr lang="en-US"/>
          </a:p>
        </p:txBody>
      </p:sp>
      <p:sp>
        <p:nvSpPr>
          <p:cNvPr id="4" name="Slide Number Placeholder 3"/>
          <p:cNvSpPr>
            <a:spLocks noGrp="1"/>
          </p:cNvSpPr>
          <p:nvPr>
            <p:ph type="sldNum" sz="quarter" idx="5"/>
          </p:nvPr>
        </p:nvSpPr>
        <p:spPr/>
        <p:txBody>
          <a:bodyPr/>
          <a:lstStyle/>
          <a:p>
            <a:fld id="{41D92493-621A-465B-B79D-F3A7AFCB7C4F}" type="slidenum">
              <a:rPr lang="en-US"/>
              <a:t>7</a:t>
            </a:fld>
            <a:endParaRPr lang="en-US"/>
          </a:p>
        </p:txBody>
      </p:sp>
    </p:spTree>
    <p:extLst>
      <p:ext uri="{BB962C8B-B14F-4D97-AF65-F5344CB8AC3E}">
        <p14:creationId xmlns:p14="http://schemas.microsoft.com/office/powerpoint/2010/main" val="1873960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The $2,000 limit was set in 1989 and Congress simply never updated it. </a:t>
            </a:r>
            <a:endParaRPr lang="en-US">
              <a:ea typeface="Calibri"/>
              <a:cs typeface="Calibri"/>
            </a:endParaRPr>
          </a:p>
          <a:p>
            <a:pPr marL="285750" indent="-285750">
              <a:buFont typeface="Arial"/>
              <a:buChar char="•"/>
            </a:pPr>
            <a:r>
              <a:rPr lang="en-US"/>
              <a:t>$2000 isn’t enough for an emergency fund today. A car repair, medical expense, or other unexpected bill can wipe that out very quickly. </a:t>
            </a:r>
            <a:endParaRPr lang="en-US">
              <a:ea typeface="Calibri"/>
              <a:cs typeface="Calibri"/>
            </a:endParaRPr>
          </a:p>
          <a:p>
            <a:pPr marL="285750" indent="-285750">
              <a:buFont typeface="Arial"/>
              <a:buChar char="•"/>
            </a:pPr>
            <a:r>
              <a:rPr lang="en-US"/>
              <a:t>SSI actually penalizes marriage. Two individuals can each have $2,000, but if they marry, they can only have $3,000 combined. </a:t>
            </a:r>
            <a:endParaRPr lang="en-US">
              <a:ea typeface="Calibri"/>
              <a:cs typeface="Calibri"/>
            </a:endParaRPr>
          </a:p>
          <a:p>
            <a:pPr marL="742950" lvl="1" indent="-285750">
              <a:buFont typeface="Courier New"/>
              <a:buChar char="o"/>
            </a:pPr>
            <a:r>
              <a:rPr lang="en-US">
                <a:ea typeface="Calibri"/>
                <a:cs typeface="Calibri"/>
              </a:rPr>
              <a:t>Note that this only addresses the marriage penalty in the asset limitation. There are also marriage penalties in the SSI income limitation and the actual SSI monthly payment, as well as in other gov't benefits programs e.g. SNAP</a:t>
            </a:r>
          </a:p>
          <a:p>
            <a:pPr marL="285750" indent="-285750">
              <a:buFont typeface="Arial"/>
              <a:buChar char="•"/>
            </a:pPr>
            <a:r>
              <a:rPr lang="en-US"/>
              <a:t>This bill fixes that by raising the limits to $10,000 for an individual and $20,000 for a couple—and indexing them so we don't end up in this situation again. </a:t>
            </a:r>
            <a:endParaRPr lang="en-US">
              <a:ea typeface="Calibri"/>
              <a:cs typeface="Calibri"/>
            </a:endParaRPr>
          </a:p>
          <a:p>
            <a:pPr marL="285750" indent="-285750">
              <a:buFont typeface="Arial"/>
              <a:buChar char="•"/>
            </a:pPr>
            <a:r>
              <a:rPr lang="en-US"/>
              <a:t>This is also a bipartisan issue. It’s about letting people with disabilities save a reasonable amount of money without losing essential benefits.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1D92493-621A-465B-B79D-F3A7AFCB7C4F}" type="slidenum">
              <a:rPr lang="en-US"/>
              <a:t>8</a:t>
            </a:fld>
            <a:endParaRPr lang="en-US"/>
          </a:p>
        </p:txBody>
      </p:sp>
    </p:spTree>
    <p:extLst>
      <p:ext uri="{BB962C8B-B14F-4D97-AF65-F5344CB8AC3E}">
        <p14:creationId xmlns:p14="http://schemas.microsoft.com/office/powerpoint/2010/main" val="908393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Go through this quickly </a:t>
            </a:r>
            <a:r>
              <a:rPr lang="en-US" err="1"/>
              <a:t>bc</a:t>
            </a:r>
            <a:r>
              <a:rPr lang="en-US"/>
              <a:t> you will get much more information about this issue in this afternoon's breakouts</a:t>
            </a:r>
          </a:p>
          <a:p>
            <a:pPr>
              <a:buFont typeface="Arial"/>
              <a:buChar char="•"/>
            </a:pPr>
            <a:r>
              <a:rPr lang="en-US"/>
              <a:t>This law dates all the way back to 1938. Section 14(c) still allows certified employers to pay some workers with disabilities less than the federal minimum wage. </a:t>
            </a:r>
            <a:endParaRPr lang="en-US">
              <a:ea typeface="Calibri"/>
              <a:cs typeface="Calibri"/>
            </a:endParaRPr>
          </a:p>
          <a:p>
            <a:pPr>
              <a:buFont typeface="Arial"/>
              <a:buChar char="•"/>
            </a:pPr>
            <a:r>
              <a:rPr lang="en-US"/>
              <a:t>We’ve learned that disability does not mean someone can’t work in a regular job. With the right supports, people with significant disabilities can work successfully in their communities.</a:t>
            </a:r>
            <a:endParaRPr lang="en-US">
              <a:ea typeface="Calibri"/>
              <a:cs typeface="Calibri"/>
            </a:endParaRPr>
          </a:p>
          <a:p>
            <a:pPr>
              <a:buFont typeface="Arial"/>
              <a:buChar char="•"/>
            </a:pPr>
            <a:r>
              <a:rPr lang="en-US"/>
              <a:t>This isn’t just about a paycheck. Work provides independence, relationships, skills, and a chance to build a career.</a:t>
            </a:r>
            <a:endParaRPr lang="en-US">
              <a:ea typeface="Calibri"/>
              <a:cs typeface="Calibri"/>
            </a:endParaRPr>
          </a:p>
          <a:p>
            <a:pPr marL="171450" indent="-171450">
              <a:buFont typeface="Arial,Sans-Serif"/>
              <a:buChar char="•"/>
            </a:pPr>
            <a:r>
              <a:rPr lang="en-US"/>
              <a:t>Competitive integrated employment is about having the same opportunities as everyone else. That means at least minimum wage, working alongside people without disabilities, and having opportunities to advance. </a:t>
            </a:r>
            <a:endParaRPr lang="en-US">
              <a:solidFill>
                <a:srgbClr val="444444"/>
              </a:solidFill>
            </a:endParaRPr>
          </a:p>
          <a:p>
            <a:pPr marL="171450" indent="-171450">
              <a:buFont typeface="Arial"/>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1D92493-621A-465B-B79D-F3A7AFCB7C4F}" type="slidenum">
              <a:rPr lang="en-US"/>
              <a:t>9</a:t>
            </a:fld>
            <a:endParaRPr lang="en-US"/>
          </a:p>
        </p:txBody>
      </p:sp>
    </p:spTree>
    <p:extLst>
      <p:ext uri="{BB962C8B-B14F-4D97-AF65-F5344CB8AC3E}">
        <p14:creationId xmlns:p14="http://schemas.microsoft.com/office/powerpoint/2010/main" val="1086843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Bipartisan but not ripe for passage in this Congress. </a:t>
            </a:r>
          </a:p>
          <a:p>
            <a:pPr marL="171450" indent="-171450">
              <a:buFont typeface="Arial"/>
              <a:buChar char="•"/>
            </a:pPr>
            <a:r>
              <a:rPr lang="en-US"/>
              <a:t>This is a longer-term advocacy effort. The current Administration has taken a different approach to 14(c).</a:t>
            </a:r>
          </a:p>
          <a:p>
            <a:pPr lvl="1" indent="-171450">
              <a:buFont typeface="Courier New"/>
              <a:buChar char="o"/>
            </a:pPr>
            <a:r>
              <a:rPr lang="en-US"/>
              <a:t>In July 2025, the Department of Labor withdrew the previous Administration’s proposed rule that would have phased out 14(c) certificates, and DOL continues to process 14(c) certificates today.</a:t>
            </a:r>
            <a:endParaRPr lang="en-US">
              <a:ea typeface="Calibri"/>
              <a:cs typeface="Calibri"/>
            </a:endParaRPr>
          </a:p>
          <a:p>
            <a:pPr marL="171450" indent="-171450">
              <a:buFont typeface="Arial"/>
              <a:buChar char="•"/>
            </a:pPr>
            <a:r>
              <a:rPr lang="en-US">
                <a:ea typeface="Calibri"/>
                <a:cs typeface="Calibri"/>
              </a:rPr>
              <a:t>For this bill, we are EDUCATING about the issue and getting ready for next Congress if there is a change in leadership in one or both chambers.</a:t>
            </a:r>
            <a:endParaRPr lang="en-US"/>
          </a:p>
        </p:txBody>
      </p:sp>
      <p:sp>
        <p:nvSpPr>
          <p:cNvPr id="4" name="Slide Number Placeholder 3"/>
          <p:cNvSpPr>
            <a:spLocks noGrp="1"/>
          </p:cNvSpPr>
          <p:nvPr>
            <p:ph type="sldNum" sz="quarter" idx="5"/>
          </p:nvPr>
        </p:nvSpPr>
        <p:spPr/>
        <p:txBody>
          <a:bodyPr/>
          <a:lstStyle/>
          <a:p>
            <a:fld id="{41D92493-621A-465B-B79D-F3A7AFCB7C4F}" type="slidenum">
              <a:rPr lang="en-US"/>
              <a:t>10</a:t>
            </a:fld>
            <a:endParaRPr lang="en-US"/>
          </a:p>
        </p:txBody>
      </p:sp>
    </p:spTree>
    <p:extLst>
      <p:ext uri="{BB962C8B-B14F-4D97-AF65-F5344CB8AC3E}">
        <p14:creationId xmlns:p14="http://schemas.microsoft.com/office/powerpoint/2010/main" val="1788608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a:t>The important point is that we know this transition can be done. A number of states have already moved away from 14(c), while nationally the number of people working under 14(c) certificates has fallen dramatically—from about 424,000 in 2001 to about 40,600 in 2024. </a:t>
            </a:r>
            <a:endParaRPr lang="en-US">
              <a:ea typeface="Calibri"/>
              <a:cs typeface="Calibri"/>
            </a:endParaRPr>
          </a:p>
          <a:p>
            <a:pPr marL="285750" indent="-285750">
              <a:buFont typeface="Arial"/>
              <a:buChar char="•"/>
            </a:pPr>
            <a:r>
              <a:rPr lang="en-US"/>
              <a:t>But states can only go so far on their own. Section 14(c) is part of federal law, so eliminating it nationwide ultimately requires federal action. </a:t>
            </a:r>
            <a:endParaRPr lang="en-US">
              <a:ea typeface="Calibri"/>
              <a:cs typeface="Calibri"/>
            </a:endParaRPr>
          </a:p>
          <a:p>
            <a:pPr marL="285750" indent="-285750">
              <a:buFont typeface="Arial"/>
              <a:buChar char="•"/>
            </a:pPr>
            <a:r>
              <a:rPr lang="en-US"/>
              <a:t>We’re not suggesting that we just shut programs down and leave people without supports.</a:t>
            </a:r>
            <a:endParaRPr lang="en-US">
              <a:ea typeface="Calibri"/>
              <a:cs typeface="Calibri"/>
            </a:endParaRPr>
          </a:p>
          <a:p>
            <a:pPr marL="571500" lvl="1" indent="-285750">
              <a:buFont typeface="Courier New"/>
              <a:buChar char="o"/>
            </a:pPr>
            <a:r>
              <a:rPr lang="en-US"/>
              <a:t> TCIEA creates a five-year transition with grants and technical assistance to help states and providers build better employment and integrated-service options, including for people with significant disabilities. </a:t>
            </a:r>
            <a:endParaRPr lang="en-US">
              <a:ea typeface="Calibri"/>
              <a:cs typeface="Calibri"/>
            </a:endParaRPr>
          </a:p>
          <a:p>
            <a:pPr marL="285750" indent="-285750">
              <a:buFont typeface="Arial"/>
              <a:buChar char="•"/>
            </a:pPr>
            <a:r>
              <a:rPr lang="en-US"/>
              <a:t>The goal is not just to eliminate something—it’s to build something better. </a:t>
            </a:r>
            <a:endParaRPr lang="en-US">
              <a:ea typeface="Calibri"/>
              <a:cs typeface="Calibri"/>
            </a:endParaRPr>
          </a:p>
          <a:p>
            <a:pPr marL="571500" lvl="1" indent="-285750">
              <a:buFont typeface="Courier New"/>
              <a:buChar char="o"/>
            </a:pPr>
            <a:r>
              <a:rPr lang="en-US"/>
              <a:t>More opportunities for people with disabilities to earn fair wages and work alongside people without disabilities.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1D92493-621A-465B-B79D-F3A7AFCB7C4F}" type="slidenum">
              <a:rPr lang="en-US"/>
              <a:t>11</a:t>
            </a:fld>
            <a:endParaRPr lang="en-US"/>
          </a:p>
        </p:txBody>
      </p:sp>
    </p:spTree>
    <p:extLst>
      <p:ext uri="{BB962C8B-B14F-4D97-AF65-F5344CB8AC3E}">
        <p14:creationId xmlns:p14="http://schemas.microsoft.com/office/powerpoint/2010/main" val="2438309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054E0-032A-BDF0-14AB-D6BDD7AC1B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6BE8A4-BC9F-AFEB-01D1-F8C3260244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9105E-8116-F36F-DDC0-4ED29D83CA73}"/>
              </a:ext>
            </a:extLst>
          </p:cNvPr>
          <p:cNvSpPr>
            <a:spLocks noGrp="1"/>
          </p:cNvSpPr>
          <p:nvPr>
            <p:ph type="body" idx="1"/>
          </p:nvPr>
        </p:nvSpPr>
        <p:spPr/>
        <p:txBody>
          <a:bodyPr/>
          <a:lstStyle/>
          <a:p>
            <a:pPr marL="171450" indent="-171450">
              <a:buFont typeface="Arial,Sans-Serif"/>
              <a:buChar char="•"/>
            </a:pPr>
            <a:r>
              <a:rPr lang="en-US"/>
              <a:t>Many people don't realize that they are using HCBS when we hear the term "waiver services."</a:t>
            </a:r>
            <a:endParaRPr lang="en-US">
              <a:solidFill>
                <a:srgbClr val="444444"/>
              </a:solidFill>
            </a:endParaRPr>
          </a:p>
          <a:p>
            <a:pPr marL="171450" indent="-171450">
              <a:buFont typeface="Arial"/>
              <a:buChar char="•"/>
            </a:pPr>
            <a:r>
              <a:rPr lang="en-US"/>
              <a:t>HCBS is really the support that makes community living possible. It’s not one particular service—it’s the range of supports someone may need to live an everyday life in their community. </a:t>
            </a:r>
            <a:endParaRPr lang="en-US">
              <a:ea typeface="Calibri"/>
              <a:cs typeface="Calibri"/>
            </a:endParaRPr>
          </a:p>
          <a:p>
            <a:pPr marL="171450" indent="-171450">
              <a:buFont typeface="Arial"/>
              <a:buChar char="•"/>
            </a:pPr>
            <a:r>
              <a:rPr lang="en-US"/>
              <a:t>Think about all the things most of us do every day. Getting ready in the morning, going to work, getting out into the community, shopping, seeing friends. HCBS can provide the support a person with a disability needs to do those same things. </a:t>
            </a:r>
            <a:endParaRPr lang="en-US">
              <a:ea typeface="Calibri"/>
              <a:cs typeface="Calibri"/>
            </a:endParaRPr>
          </a:p>
          <a:p>
            <a:pPr marL="171450" indent="-171450">
              <a:buFont typeface="Arial"/>
              <a:buChar char="•"/>
            </a:pPr>
            <a:r>
              <a:rPr lang="en-US"/>
              <a:t>And HCBS doesn’t just support the person with a disability—it supports the whole family. </a:t>
            </a:r>
          </a:p>
          <a:p>
            <a:pPr lvl="1" indent="-171450">
              <a:buFont typeface="Courier New"/>
              <a:buChar char="o"/>
            </a:pPr>
            <a:r>
              <a:rPr lang="en-US"/>
              <a:t>Without adequate services, families often end up filling the gaps themselves, sometimes providing significant amounts of unpaid care, sacrifice their jobs, </a:t>
            </a:r>
            <a:r>
              <a:rPr lang="en-US" err="1"/>
              <a:t>etc</a:t>
            </a:r>
            <a:endParaRPr lang="en-US" err="1">
              <a:ea typeface="Calibri"/>
              <a:cs typeface="Calibri"/>
            </a:endParaRPr>
          </a:p>
          <a:p>
            <a:pPr marL="171450" indent="-171450">
              <a:buFont typeface="Arial"/>
              <a:buChar char="•"/>
            </a:pPr>
            <a:r>
              <a:rPr lang="en-US"/>
              <a:t>Now that we know what HCBS are and why they matter, let’s talk about how we actually pay for them—because that’s where Medicaid comes in.</a:t>
            </a:r>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6861D13-E403-7161-B74C-62E6D9171A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92493-621A-465B-B79D-F3A7AFCB7C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700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DF4A6-2740-9F6D-199B-1101EED2F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CC98F-214A-3C2B-2932-A24136E8F6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0C25CF-DE13-8A7D-A7B3-0CE8AE745B78}"/>
              </a:ext>
            </a:extLst>
          </p:cNvPr>
          <p:cNvSpPr>
            <a:spLocks noGrp="1"/>
          </p:cNvSpPr>
          <p:nvPr>
            <p:ph type="body" idx="1"/>
          </p:nvPr>
        </p:nvSpPr>
        <p:spPr/>
        <p:txBody>
          <a:bodyPr/>
          <a:lstStyle/>
          <a:p>
            <a:pPr marL="171450" indent="-171450">
              <a:buFont typeface="Arial"/>
              <a:buChar char="•"/>
            </a:pPr>
            <a:r>
              <a:rPr lang="en-US"/>
              <a:t>Federal government sets broad rules, but states have a lot of control over what their HCBS systems look like. </a:t>
            </a:r>
          </a:p>
          <a:p>
            <a:pPr marL="171450" indent="-171450">
              <a:buFont typeface="Arial"/>
              <a:buChar char="•"/>
            </a:pPr>
            <a:r>
              <a:rPr lang="en-US"/>
              <a:t>That’s why services can look completely different depending on where you live. Someone with the same disability and the same support needs may have access to very different services in Maryland than they would in another state. </a:t>
            </a:r>
            <a:endParaRPr lang="en-US">
              <a:ea typeface="Calibri"/>
              <a:cs typeface="Calibri"/>
            </a:endParaRPr>
          </a:p>
          <a:p>
            <a:pPr lvl="1" indent="-171450">
              <a:buFont typeface="Courier New"/>
              <a:buChar char="o"/>
            </a:pPr>
            <a:r>
              <a:rPr lang="en-US">
                <a:ea typeface="Calibri"/>
                <a:cs typeface="Calibri"/>
              </a:rPr>
              <a:t>All states MUST cover things like doctor appts, hospital services, transportation to medical services</a:t>
            </a:r>
          </a:p>
          <a:p>
            <a:pPr lvl="1" indent="-171450">
              <a:buFont typeface="Courier New"/>
              <a:buChar char="o"/>
            </a:pPr>
            <a:r>
              <a:rPr lang="en-US">
                <a:ea typeface="Calibri"/>
                <a:cs typeface="Calibri"/>
              </a:rPr>
              <a:t>States MAY cover things like dental, vision, speech therapy, PT, respite, personal care</a:t>
            </a:r>
          </a:p>
          <a:p>
            <a:pPr marL="171450" indent="-171450">
              <a:buFont typeface="Arial"/>
              <a:buChar char="•"/>
            </a:pPr>
            <a:r>
              <a:rPr lang="en-US">
                <a:ea typeface="Calibri"/>
                <a:cs typeface="Calibri"/>
              </a:rPr>
              <a:t>What are you waiving? Your right to receive services in an institution (called the "institutional bias")</a:t>
            </a:r>
          </a:p>
          <a:p>
            <a:pPr marL="171450" indent="-171450">
              <a:buFont typeface="Arial"/>
              <a:buChar char="•"/>
            </a:pPr>
            <a:r>
              <a:rPr lang="en-US">
                <a:ea typeface="Calibri"/>
                <a:cs typeface="Calibri"/>
              </a:rPr>
              <a:t>The Center for Medicare &amp; Medicaid Services (CMS) is also letting a state "waive" regular Medicaid rules so it </a:t>
            </a:r>
            <a:r>
              <a:rPr lang="en-US"/>
              <a:t>can provide a particular package of community-based services. </a:t>
            </a:r>
            <a:endParaRPr lang="en-US">
              <a:ea typeface="Calibri"/>
              <a:cs typeface="Calibri"/>
            </a:endParaRPr>
          </a:p>
          <a:p>
            <a:pPr marL="171450" indent="-171450">
              <a:buFont typeface="Arial"/>
              <a:buChar char="•"/>
            </a:pPr>
            <a:r>
              <a:rPr lang="en-US"/>
              <a:t>There is an entitlement to certain institutional services under Medicaid, meaning the state MUST serve you...but it will do so in an institutional setting like a nursing home., but there generally isn’t the same entitlement to HCBS. </a:t>
            </a:r>
            <a:endParaRPr lang="en-US">
              <a:ea typeface="Calibri"/>
              <a:cs typeface="Calibri"/>
            </a:endParaRPr>
          </a:p>
          <a:p>
            <a:pPr lvl="1" indent="-171450">
              <a:buFont typeface="Courier New"/>
              <a:buChar char="o"/>
            </a:pPr>
            <a:r>
              <a:rPr lang="en-US"/>
              <a:t>States can cap waiver enrollment, which is one reason people can end up on waiting lists for years. </a:t>
            </a:r>
            <a:endParaRPr lang="en-US">
              <a:ea typeface="Calibri"/>
              <a:cs typeface="Calibri"/>
            </a:endParaRPr>
          </a:p>
          <a:p>
            <a:pPr marL="171450" indent="-171450">
              <a:buFont typeface="Arial"/>
              <a:buChar char="•"/>
            </a:pPr>
            <a:r>
              <a:rPr lang="en-US"/>
              <a:t>So we have a system where, in many circumstances, Medicaid has to pay for institutional care—but it doesn’t necessarily have to provide the services that allow someone to stay in their own home and community. (this is called the "institutional bias")</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A3DA9474-E125-856B-E023-181D81DA7E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92493-621A-465B-B79D-F3A7AFCB7C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2617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73263-A7F4-04A2-1A88-EC57B7800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DE4C21-7E60-9C04-C098-FB189D23E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02ACD-EA65-1030-3BC8-FDDFDB81A9F8}"/>
              </a:ext>
            </a:extLst>
          </p:cNvPr>
          <p:cNvSpPr>
            <a:spLocks noGrp="1"/>
          </p:cNvSpPr>
          <p:nvPr>
            <p:ph type="body" idx="1"/>
          </p:nvPr>
        </p:nvSpPr>
        <p:spPr/>
        <p:txBody>
          <a:bodyPr/>
          <a:lstStyle/>
          <a:p>
            <a:pPr marL="171450" indent="-171450">
              <a:buFont typeface="Arial"/>
              <a:buChar char="•"/>
            </a:pPr>
            <a:r>
              <a:rPr lang="en-US"/>
              <a:t>When the federal government spends less on Medicaid, the need for services doesn’t disappear. States still have to figure out how to operate their programs with the resources available. Medicaid is jointly financed, while states administer their programs within federal requirements. </a:t>
            </a:r>
            <a:endParaRPr lang="en-US">
              <a:ea typeface="Calibri"/>
              <a:cs typeface="Calibri"/>
            </a:endParaRPr>
          </a:p>
          <a:p>
            <a:pPr marL="171450" indent="-171450">
              <a:buFont typeface="Arial"/>
              <a:buChar char="•"/>
            </a:pPr>
            <a:r>
              <a:rPr lang="en-US"/>
              <a:t>States have choices about how they respond. Changes can affect eligibility and enrollment, what optional services are offered, and how providers are paid. </a:t>
            </a:r>
            <a:endParaRPr lang="en-US">
              <a:ea typeface="Calibri"/>
              <a:cs typeface="Calibri"/>
            </a:endParaRPr>
          </a:p>
          <a:p>
            <a:pPr lvl="1" indent="-171450">
              <a:buFont typeface="Courier New"/>
              <a:buChar char="o"/>
            </a:pPr>
            <a:r>
              <a:rPr lang="en-US">
                <a:ea typeface="Calibri"/>
                <a:cs typeface="Calibri"/>
              </a:rPr>
              <a:t>Studies have shown that nationwide, HCBS services are one of the first things states cut from their budgets</a:t>
            </a:r>
          </a:p>
          <a:p>
            <a:pPr marL="171450" indent="-171450">
              <a:buFont typeface="Arial"/>
              <a:buChar char="•"/>
            </a:pPr>
            <a:r>
              <a:rPr lang="en-US"/>
              <a:t>The federal changes are not small! CBO now projects that the 2025 reconciliation law will reduce federal Medicaid outlays by about $1.2 trillion from 2026–2035 compared with its prior baseline</a:t>
            </a:r>
            <a:endParaRPr lang="en-US">
              <a:ea typeface="Calibri"/>
              <a:cs typeface="Calibri"/>
            </a:endParaRPr>
          </a:p>
          <a:p>
            <a:pPr lvl="1" indent="-171450">
              <a:buFont typeface="Courier New"/>
              <a:buChar char="o"/>
            </a:pPr>
            <a:r>
              <a:rPr lang="en-US">
                <a:ea typeface="Calibri"/>
                <a:cs typeface="Calibri"/>
              </a:rPr>
              <a:t>Less federal funding = states must make up the gap</a:t>
            </a:r>
          </a:p>
          <a:p>
            <a:endParaRPr lang="en-US">
              <a:ea typeface="Calibri"/>
              <a:cs typeface="Calibri"/>
            </a:endParaRPr>
          </a:p>
        </p:txBody>
      </p:sp>
      <p:sp>
        <p:nvSpPr>
          <p:cNvPr id="4" name="Slide Number Placeholder 3">
            <a:extLst>
              <a:ext uri="{FF2B5EF4-FFF2-40B4-BE49-F238E27FC236}">
                <a16:creationId xmlns:a16="http://schemas.microsoft.com/office/drawing/2014/main" id="{1C15F654-75D5-0DD4-E40C-4BABD2CD25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92493-621A-465B-B79D-F3A7AFCB7C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8889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9E6C3-5BF0-2206-AFC9-DA6CA0C692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9637D-FD1F-5220-7B67-8BBBC7573D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F334B4-E009-DF89-70AA-971250D8494B}"/>
              </a:ext>
            </a:extLst>
          </p:cNvPr>
          <p:cNvSpPr>
            <a:spLocks noGrp="1"/>
          </p:cNvSpPr>
          <p:nvPr>
            <p:ph type="body" idx="1"/>
          </p:nvPr>
        </p:nvSpPr>
        <p:spPr/>
        <p:txBody>
          <a:bodyPr/>
          <a:lstStyle/>
          <a:p>
            <a:pPr marL="171450" indent="-171450">
              <a:buFont typeface="Arial"/>
              <a:buChar char="•"/>
            </a:pPr>
            <a:r>
              <a:rPr lang="en-US"/>
              <a:t>At its heart, Olmstead was about two women (Lois Curtis and Elaine Wilson) who were capable of living in the community but were kept in an institution anyway. </a:t>
            </a:r>
          </a:p>
          <a:p>
            <a:pPr lvl="1" indent="-171450">
              <a:buFont typeface="Courier New"/>
              <a:buChar char="o"/>
            </a:pPr>
            <a:r>
              <a:rPr lang="en-US"/>
              <a:t>They fought for the right to live in the community—and the Supreme Court said unnecessary institutionalization can be disability discrimination under the Americans w Disabilities Act and Section 504 of the Rehabilitation Act.</a:t>
            </a:r>
            <a:endParaRPr lang="en-US">
              <a:ea typeface="Calibri"/>
              <a:cs typeface="Calibri"/>
            </a:endParaRPr>
          </a:p>
          <a:p>
            <a:pPr marL="171450" indent="-171450">
              <a:buFont typeface="Arial"/>
              <a:buChar char="•"/>
            </a:pPr>
            <a:r>
              <a:rPr lang="en-US"/>
              <a:t>What’s changed is not the underlying statutes or the Olmstead decision—it’s the federal government’s interpretation and some of the regulations supporting enforcement. </a:t>
            </a:r>
          </a:p>
          <a:p>
            <a:pPr lvl="1" indent="-171450">
              <a:buFont typeface="Courier New"/>
              <a:buChar char="o"/>
            </a:pPr>
            <a:r>
              <a:rPr lang="en-US"/>
              <a:t>DOJ’s June 2026 legal opinion took the position that the ADA and Section 504 themselves do not impose an integration mandate</a:t>
            </a:r>
            <a:endParaRPr lang="en-US">
              <a:ea typeface="Calibri"/>
              <a:cs typeface="Calibri"/>
            </a:endParaRPr>
          </a:p>
          <a:p>
            <a:pPr marL="171450" indent="-171450">
              <a:buFont typeface="Arial"/>
              <a:buChar char="•"/>
            </a:pPr>
            <a:r>
              <a:rPr lang="en-US"/>
              <a:t>We may see much less federal enforcement when states fail to provide the services people need to live in the community.</a:t>
            </a:r>
            <a:endParaRPr lang="en-US">
              <a:ea typeface="Calibri"/>
              <a:cs typeface="Calibri"/>
            </a:endParaRPr>
          </a:p>
          <a:p>
            <a:pPr lvl="1" indent="-171450">
              <a:buFont typeface="Courier New"/>
              <a:buChar char="o"/>
            </a:pPr>
            <a:r>
              <a:rPr lang="en-US"/>
              <a:t>DOJ has already started withdrawing from Olmstead enforcement cases. That means private disability advocates may increasingly have to bring these cases without the federal government standing beside them</a:t>
            </a:r>
            <a:endParaRPr lang="en-US">
              <a:ea typeface="Calibri"/>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7C60A434-91E0-DF00-F211-004585A8D4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92493-621A-465B-B79D-F3A7AFCB7C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2519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F5854-D5A4-CC97-8051-5B04EF2F4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B71B3-1600-DBE7-15A5-85C1C9D62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2424CC-F728-76A5-D839-59BBE7E3808A}"/>
              </a:ext>
            </a:extLst>
          </p:cNvPr>
          <p:cNvSpPr>
            <a:spLocks noGrp="1"/>
          </p:cNvSpPr>
          <p:nvPr>
            <p:ph type="body" idx="1"/>
          </p:nvPr>
        </p:nvSpPr>
        <p:spPr/>
        <p:txBody>
          <a:bodyPr/>
          <a:lstStyle/>
          <a:p>
            <a:pPr marL="171450" indent="-171450">
              <a:buFont typeface="Arial"/>
              <a:buChar char="•"/>
            </a:pPr>
            <a:r>
              <a:rPr lang="en-US"/>
              <a:t>This bill really gets at the problem we just talked about: HCBS are optional while institutional care is mandatory.</a:t>
            </a:r>
          </a:p>
          <a:p>
            <a:pPr marL="171450" indent="-171450">
              <a:buFont typeface="Arial"/>
              <a:buChar char="•"/>
            </a:pPr>
            <a:r>
              <a:rPr lang="en-US"/>
              <a:t> The bill would make HCBS a mandatory Medicaid benefit, giving eligible people a meaningful option to receive services at home and in the community. </a:t>
            </a:r>
            <a:endParaRPr lang="en-US">
              <a:ea typeface="Calibri"/>
              <a:cs typeface="Calibri"/>
            </a:endParaRPr>
          </a:p>
          <a:p>
            <a:pPr marL="171450" indent="-171450">
              <a:buFont typeface="Arial"/>
              <a:buChar char="•"/>
            </a:pPr>
            <a:r>
              <a:rPr lang="en-US"/>
              <a:t>It’s not enough to say people have a right to live in the community if they sit on a waiting list for years. </a:t>
            </a:r>
          </a:p>
          <a:p>
            <a:pPr lvl="1" indent="-171450">
              <a:buFont typeface="Courier New"/>
              <a:buChar char="o"/>
            </a:pPr>
            <a:r>
              <a:rPr lang="en-US"/>
              <a:t>The bill is designed to expand access and address waiting lists. </a:t>
            </a:r>
            <a:endParaRPr lang="en-US">
              <a:ea typeface="Calibri"/>
              <a:cs typeface="Calibri"/>
            </a:endParaRPr>
          </a:p>
          <a:p>
            <a:pPr marL="171450" indent="-171450">
              <a:buFont typeface="Arial"/>
              <a:buChar char="•"/>
            </a:pPr>
            <a:r>
              <a:rPr lang="en-US"/>
              <a:t>Services only exist if we have workers to provide them. That’s why strengthening the direct-care workforce is an important part of the proposal. </a:t>
            </a:r>
            <a:endParaRPr lang="en-US">
              <a:ea typeface="Calibri"/>
              <a:cs typeface="Calibri"/>
            </a:endParaRPr>
          </a:p>
          <a:p>
            <a:pPr marL="171450" indent="-171450">
              <a:buFont typeface="Arial"/>
              <a:buChar char="•"/>
            </a:pPr>
            <a:r>
              <a:rPr lang="en-US"/>
              <a:t>This is also a family issue. When services aren’t available, families often become the default caregivers. </a:t>
            </a:r>
            <a:endParaRPr lang="en-US">
              <a:ea typeface="Calibri"/>
              <a:cs typeface="Calibri"/>
            </a:endParaRPr>
          </a:p>
          <a:p>
            <a:pPr marL="171450" indent="-171450">
              <a:buFont typeface="Arial"/>
              <a:buChar char="•"/>
            </a:pPr>
            <a:r>
              <a:rPr lang="en-US">
                <a:ea typeface="Calibri"/>
                <a:cs typeface="Calibri"/>
              </a:rPr>
              <a:t>Unfortunately the bill is </a:t>
            </a:r>
          </a:p>
          <a:p>
            <a:endParaRPr lang="en-US">
              <a:ea typeface="Calibri"/>
              <a:cs typeface="Calibri"/>
            </a:endParaRPr>
          </a:p>
        </p:txBody>
      </p:sp>
      <p:sp>
        <p:nvSpPr>
          <p:cNvPr id="4" name="Slide Number Placeholder 3">
            <a:extLst>
              <a:ext uri="{FF2B5EF4-FFF2-40B4-BE49-F238E27FC236}">
                <a16:creationId xmlns:a16="http://schemas.microsoft.com/office/drawing/2014/main" id="{D0530036-6B21-D9A7-4F6A-5A22EAE641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92493-621A-465B-B79D-F3A7AFCB7C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0941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08A28-23F2-61FB-6801-1B90CD9F0BD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576F8B-F784-B087-624E-B287D6DDCC0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B42412AD-E3EE-A447-24C6-FF18E9F290E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396CEBCA-81DE-B68D-B123-437BA1FED08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253053B-B15A-20D8-ADC4-45B18582B02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ea typeface="Calibri"/>
                <a:cs typeface="Calibri"/>
              </a:rPr>
              <a:t>Stephanie</a:t>
            </a:r>
            <a:endParaRPr lang="en-US"/>
          </a:p>
        </p:txBody>
      </p:sp>
      <p:sp>
        <p:nvSpPr>
          <p:cNvPr id="6" name="Footer Placeholder 5">
            <a:extLst>
              <a:ext uri="{FF2B5EF4-FFF2-40B4-BE49-F238E27FC236}">
                <a16:creationId xmlns:a16="http://schemas.microsoft.com/office/drawing/2014/main" id="{F0E0B4BB-0B3A-F5E7-E52C-423C403B0EB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2248A288-4AB8-5691-2F71-1A7B12DF9B3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464043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ea typeface="Calibri"/>
                <a:cs typeface="Calibri"/>
              </a:rPr>
              <a:t>Stephanie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cs-C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19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86790-7166-6A59-A8C7-04CA3F62E3A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7B9887-FE76-419A-EA1A-8A6F0A86A86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1A14671C-4FAE-0BB7-D263-7433BBA0FDE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20CC5A43-C513-382A-C124-B876FEF018C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C43CB1C-5058-E96B-1689-0CB6554BE11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VALERIE</a:t>
            </a:r>
            <a:endParaRPr lang="en-US">
              <a:solidFill>
                <a:srgbClr val="444444"/>
              </a:solidFill>
            </a:endParaRPr>
          </a:p>
          <a:p>
            <a:endParaRPr lang="en-US">
              <a:solidFill>
                <a:srgbClr val="444444"/>
              </a:solidFill>
            </a:endParaRPr>
          </a:p>
          <a:p>
            <a:r>
              <a:rPr lang="en-US"/>
              <a:t>SWD are general education students first.</a:t>
            </a:r>
            <a:endParaRPr lang="en-US">
              <a:solidFill>
                <a:srgbClr val="444444"/>
              </a:solidFill>
            </a:endParaRPr>
          </a:p>
          <a:p>
            <a:endParaRPr lang="en-US">
              <a:ea typeface="Calibri"/>
              <a:cs typeface="Calibri"/>
            </a:endParaRPr>
          </a:p>
        </p:txBody>
      </p:sp>
      <p:sp>
        <p:nvSpPr>
          <p:cNvPr id="6" name="Footer Placeholder 5">
            <a:extLst>
              <a:ext uri="{FF2B5EF4-FFF2-40B4-BE49-F238E27FC236}">
                <a16:creationId xmlns:a16="http://schemas.microsoft.com/office/drawing/2014/main" id="{E0451DC7-059C-58B2-1A12-4C7DA247D7B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6F5FBAFF-5DFF-AD9A-B677-8904675D25C0}"/>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480729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2256F-FC3C-5CE7-6464-4292DF02176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1BC40-80E0-5FBD-775C-398679B7603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37EB98CE-3F0F-07D7-108B-0317051AC50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62608D3A-F92B-0935-EB0E-3A885A3A77D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DC974F1-2873-B384-AED2-5AA214ECC91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VALERIE</a:t>
            </a:r>
            <a:br>
              <a:rPr lang="en-US">
                <a:cs typeface="+mn-lt"/>
              </a:rPr>
            </a:br>
            <a:r>
              <a:rPr lang="en-US"/>
              <a:t> </a:t>
            </a:r>
            <a:br>
              <a:rPr lang="en-US">
                <a:cs typeface="+mn-lt"/>
              </a:rPr>
            </a:br>
            <a:r>
              <a:rPr lang="en-US"/>
              <a:t>OSEP reviews state reports each year.</a:t>
            </a:r>
            <a:br>
              <a:rPr lang="en-US">
                <a:cs typeface="+mn-lt"/>
              </a:rPr>
            </a:br>
            <a:r>
              <a:rPr lang="en-US"/>
              <a:t> </a:t>
            </a:r>
            <a:br>
              <a:rPr lang="en-US">
                <a:cs typeface="+mn-lt"/>
              </a:rPr>
            </a:br>
            <a:r>
              <a:rPr lang="en-US"/>
              <a:t>OSEP sends each state a letter saying if it met IDEA requirements or needs help.</a:t>
            </a:r>
            <a:br>
              <a:rPr lang="en-US">
                <a:cs typeface="+mn-lt"/>
              </a:rPr>
            </a:br>
            <a:r>
              <a:rPr lang="en-US"/>
              <a:t> </a:t>
            </a:r>
            <a:br>
              <a:rPr lang="en-US">
                <a:cs typeface="+mn-lt"/>
              </a:rPr>
            </a:br>
            <a:r>
              <a:rPr lang="en-US"/>
              <a:t>When a state has repeated or serious problems, the Department must take action.</a:t>
            </a:r>
            <a:br>
              <a:rPr lang="en-US">
                <a:cs typeface="+mn-lt"/>
              </a:rPr>
            </a:br>
            <a:r>
              <a:rPr lang="en-US"/>
              <a:t> </a:t>
            </a:r>
            <a:br>
              <a:rPr lang="en-US">
                <a:cs typeface="+mn-lt"/>
              </a:rPr>
            </a:br>
            <a:r>
              <a:rPr lang="en-US"/>
              <a:t>OSEP checks state fix-it plans and helps states solve problems.</a:t>
            </a:r>
            <a:endParaRPr lang="en-US">
              <a:solidFill>
                <a:srgbClr val="444444"/>
              </a:solidFill>
            </a:endParaRPr>
          </a:p>
          <a:p>
            <a:r>
              <a:rPr lang="en-US"/>
              <a:t>-----------------------------------MODIFY</a:t>
            </a:r>
            <a:endParaRPr lang="en-US">
              <a:solidFill>
                <a:srgbClr val="444444"/>
              </a:solidFill>
            </a:endParaRPr>
          </a:p>
          <a:p>
            <a:endParaRPr lang="en-US">
              <a:solidFill>
                <a:srgbClr val="444444"/>
              </a:solidFill>
            </a:endParaRPr>
          </a:p>
          <a:p>
            <a:pPr marL="474345" lvl="1" indent="-236855">
              <a:lnSpc>
                <a:spcPts val="3079"/>
              </a:lnSpc>
              <a:buFont typeface="Arial,Sans-Serif"/>
              <a:buChar char="•"/>
            </a:pPr>
            <a:r>
              <a:rPr lang="en-US"/>
              <a:t>Monitoring/Enforcement - States submit annual performance reports (APRs). </a:t>
            </a:r>
            <a:endParaRPr lang="en-US">
              <a:solidFill>
                <a:srgbClr val="444444"/>
              </a:solidFill>
            </a:endParaRPr>
          </a:p>
          <a:p>
            <a:pPr marL="474345" lvl="1" indent="-236855">
              <a:lnSpc>
                <a:spcPts val="3079"/>
              </a:lnSpc>
              <a:buFont typeface="Arial,Sans-Serif"/>
              <a:buChar char="•"/>
            </a:pPr>
            <a:endParaRPr lang="en-US">
              <a:solidFill>
                <a:srgbClr val="444444"/>
              </a:solidFill>
            </a:endParaRPr>
          </a:p>
          <a:p>
            <a:pPr marL="474345" lvl="1" indent="-236855">
              <a:lnSpc>
                <a:spcPts val="3079"/>
              </a:lnSpc>
              <a:buFont typeface="Arial,Sans-Serif"/>
              <a:buChar char="•"/>
            </a:pPr>
            <a:r>
              <a:rPr lang="en-US"/>
              <a:t>OSEP determination letters tell states whether they have met IDEA requirements, need assistance or need intervention </a:t>
            </a:r>
            <a:endParaRPr lang="en-US">
              <a:solidFill>
                <a:srgbClr val="444444"/>
              </a:solidFill>
            </a:endParaRPr>
          </a:p>
          <a:p>
            <a:pPr marL="474345" lvl="1" indent="-236855">
              <a:lnSpc>
                <a:spcPts val="3079"/>
              </a:lnSpc>
              <a:buFont typeface="Arial,Sans-Serif"/>
              <a:buChar char="•"/>
            </a:pPr>
            <a:endParaRPr lang="en-US">
              <a:solidFill>
                <a:srgbClr val="444444"/>
              </a:solidFill>
            </a:endParaRPr>
          </a:p>
          <a:p>
            <a:pPr marL="474345" lvl="1" indent="-236855">
              <a:lnSpc>
                <a:spcPts val="3079"/>
              </a:lnSpc>
              <a:buFont typeface="Arial,Sans-Serif"/>
              <a:buChar char="•"/>
            </a:pPr>
            <a:r>
              <a:rPr lang="en-US"/>
              <a:t>If  in the “needs assistance” category for 2 or more </a:t>
            </a:r>
            <a:r>
              <a:rPr lang="en-US" err="1"/>
              <a:t>consecutiveyears</a:t>
            </a:r>
            <a:r>
              <a:rPr lang="en-US"/>
              <a:t> or “needs intervention,” ED must take enforcement actions </a:t>
            </a:r>
            <a:endParaRPr lang="en-US">
              <a:solidFill>
                <a:srgbClr val="444444"/>
              </a:solidFill>
            </a:endParaRPr>
          </a:p>
          <a:p>
            <a:pPr marL="474345" lvl="1" indent="-236855">
              <a:lnSpc>
                <a:spcPts val="3079"/>
              </a:lnSpc>
              <a:buFont typeface="Arial,Sans-Serif"/>
              <a:buChar char="•"/>
            </a:pPr>
            <a:endParaRPr lang="en-US">
              <a:solidFill>
                <a:srgbClr val="444444"/>
              </a:solidFill>
            </a:endParaRPr>
          </a:p>
          <a:p>
            <a:pPr marL="474345" lvl="1" indent="-236855">
              <a:lnSpc>
                <a:spcPts val="3079"/>
              </a:lnSpc>
              <a:buFont typeface="Arial,Sans-Serif"/>
              <a:buChar char="•"/>
            </a:pPr>
            <a:r>
              <a:rPr lang="en-US"/>
              <a:t>OSEP must monitor the states to make sure states comply with their Corrective Action Plans (CAPs), and provide technical assistance to the states</a:t>
            </a:r>
            <a:endParaRPr lang="en-US">
              <a:solidFill>
                <a:srgbClr val="444444"/>
              </a:solidFill>
            </a:endParaRPr>
          </a:p>
          <a:p>
            <a:pPr marL="474345" lvl="1" indent="-236855">
              <a:lnSpc>
                <a:spcPts val="3079"/>
              </a:lnSpc>
              <a:buFont typeface="Arial,Sans-Serif"/>
              <a:buChar char="•"/>
            </a:pPr>
            <a:endParaRPr lang="en-US">
              <a:solidFill>
                <a:srgbClr val="444444"/>
              </a:solidFill>
            </a:endParaRPr>
          </a:p>
          <a:p>
            <a:pPr marL="474345" lvl="1" indent="-236855">
              <a:lnSpc>
                <a:spcPts val="3079"/>
              </a:lnSpc>
              <a:buFont typeface="Arial,Sans-Serif"/>
              <a:buChar char="•"/>
            </a:pPr>
            <a:r>
              <a:rPr lang="en-US"/>
              <a:t>OSEP distributes the formula grants and funds technical assistance centers, teacher preparation grants, and other grants.</a:t>
            </a:r>
            <a:endParaRPr lang="en-US">
              <a:solidFill>
                <a:srgbClr val="444444"/>
              </a:solidFill>
            </a:endParaRPr>
          </a:p>
          <a:p>
            <a:endParaRPr lang="en-US">
              <a:solidFill>
                <a:srgbClr val="444444"/>
              </a:solidFill>
            </a:endParaRPr>
          </a:p>
          <a:p>
            <a:endParaRPr lang="en-US">
              <a:solidFill>
                <a:srgbClr val="444444"/>
              </a:solidFill>
            </a:endParaRPr>
          </a:p>
          <a:p>
            <a:endParaRPr lang="en-US">
              <a:ea typeface="Calibri"/>
              <a:cs typeface="Calibri"/>
            </a:endParaRPr>
          </a:p>
        </p:txBody>
      </p:sp>
      <p:sp>
        <p:nvSpPr>
          <p:cNvPr id="6" name="Footer Placeholder 5">
            <a:extLst>
              <a:ext uri="{FF2B5EF4-FFF2-40B4-BE49-F238E27FC236}">
                <a16:creationId xmlns:a16="http://schemas.microsoft.com/office/drawing/2014/main" id="{02C673C2-B72F-4CE9-9921-654CECA2E52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B2A4A8B6-F2FF-5396-AC38-B06447CCDE3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612150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51263-26A4-8267-2E53-807C0DB9248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810918-5C4D-5549-F1BC-DD1B08FEBD2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29418443-6684-C4FC-3610-36D2D00564C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65519384-2AEB-1BFA-BAF9-C5D650E80F5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EDCAE75-45A5-B307-F203-9432B7265B3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Valerie</a:t>
            </a:r>
            <a:endParaRPr lang="en-US">
              <a:solidFill>
                <a:srgbClr val="444444"/>
              </a:solidFill>
            </a:endParaRPr>
          </a:p>
          <a:p>
            <a:pPr marL="342900" indent="-342900">
              <a:lnSpc>
                <a:spcPts val="3359"/>
              </a:lnSpc>
              <a:buFont typeface="Arial,Sans-Serif"/>
              <a:buChar char="•"/>
            </a:pPr>
            <a:r>
              <a:rPr lang="en-US"/>
              <a:t>June 2026 ED Office of Inspector General Report: </a:t>
            </a:r>
            <a:endParaRPr lang="en-US">
              <a:solidFill>
                <a:srgbClr val="444444"/>
              </a:solidFill>
            </a:endParaRPr>
          </a:p>
          <a:p>
            <a:pPr marL="800100" lvl="1" indent="-342900">
              <a:lnSpc>
                <a:spcPts val="3359"/>
              </a:lnSpc>
              <a:buFont typeface="Arial,Sans-Serif"/>
              <a:buChar char="•"/>
            </a:pPr>
            <a:r>
              <a:rPr lang="en-US"/>
              <a:t>ED reduced workforce by 40% (3,902 to 1579). Cancelled contracts of $1.3B and grants of $504M. May impact statutory responsibilities, monitoring and enforcement. </a:t>
            </a:r>
            <a:endParaRPr lang="en-US">
              <a:solidFill>
                <a:srgbClr val="444444"/>
              </a:solidFill>
            </a:endParaRPr>
          </a:p>
          <a:p>
            <a:pPr>
              <a:lnSpc>
                <a:spcPts val="3359"/>
              </a:lnSpc>
            </a:pPr>
            <a:endParaRPr lang="en-US">
              <a:solidFill>
                <a:srgbClr val="444444"/>
              </a:solidFill>
            </a:endParaRPr>
          </a:p>
          <a:p>
            <a:pPr marL="342900" indent="-342900">
              <a:lnSpc>
                <a:spcPts val="3359"/>
              </a:lnSpc>
              <a:buFont typeface="Arial,Sans-Serif"/>
              <a:buChar char="•"/>
            </a:pPr>
            <a:r>
              <a:rPr lang="en-US"/>
              <a:t>14 Interagency Agreements (IAAs) transfer programs to 6 agencies, including </a:t>
            </a:r>
            <a:endParaRPr lang="en-US">
              <a:solidFill>
                <a:srgbClr val="444444"/>
              </a:solidFill>
            </a:endParaRPr>
          </a:p>
          <a:p>
            <a:pPr marL="800100" lvl="1" indent="-342900">
              <a:lnSpc>
                <a:spcPts val="3359"/>
              </a:lnSpc>
              <a:buFont typeface="Courier New,monospace"/>
              <a:buChar char="o"/>
            </a:pPr>
            <a:r>
              <a:rPr lang="en-US"/>
              <a:t>OESE to DOL</a:t>
            </a:r>
            <a:endParaRPr lang="en-US">
              <a:solidFill>
                <a:srgbClr val="444444"/>
              </a:solidFill>
            </a:endParaRPr>
          </a:p>
          <a:p>
            <a:pPr marL="800100" lvl="1" indent="-342900">
              <a:lnSpc>
                <a:spcPts val="3359"/>
              </a:lnSpc>
              <a:buFont typeface="Courier New,monospace"/>
              <a:buChar char="o"/>
            </a:pPr>
            <a:r>
              <a:rPr lang="en-US"/>
              <a:t>OSERS (including Office of Special Education Programs and Rehabilitation Services Administration) to HHS, and</a:t>
            </a:r>
            <a:endParaRPr lang="en-US">
              <a:solidFill>
                <a:srgbClr val="444444"/>
              </a:solidFill>
            </a:endParaRPr>
          </a:p>
          <a:p>
            <a:pPr marL="800100" lvl="1" indent="-342900">
              <a:lnSpc>
                <a:spcPts val="3359"/>
              </a:lnSpc>
              <a:buFont typeface="Courier New,monospace"/>
              <a:buChar char="o"/>
            </a:pPr>
            <a:r>
              <a:rPr lang="en-US"/>
              <a:t>Office of Civil Rights (OCR) to DOJ</a:t>
            </a:r>
            <a:endParaRPr lang="en-US">
              <a:solidFill>
                <a:srgbClr val="444444"/>
              </a:solidFill>
            </a:endParaRPr>
          </a:p>
          <a:p>
            <a:endParaRPr lang="en-US">
              <a:solidFill>
                <a:srgbClr val="444444"/>
              </a:solidFill>
            </a:endParaRPr>
          </a:p>
          <a:p>
            <a:endParaRPr lang="en-US">
              <a:ea typeface="Calibri"/>
              <a:cs typeface="Calibri"/>
            </a:endParaRPr>
          </a:p>
        </p:txBody>
      </p:sp>
      <p:sp>
        <p:nvSpPr>
          <p:cNvPr id="6" name="Footer Placeholder 5">
            <a:extLst>
              <a:ext uri="{FF2B5EF4-FFF2-40B4-BE49-F238E27FC236}">
                <a16:creationId xmlns:a16="http://schemas.microsoft.com/office/drawing/2014/main" id="{AF7E75FC-F9E4-14CE-1D6C-2EE2E9FCFFA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8E2953D8-7824-17DE-B6FB-C7FAD4E78EE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236720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6274F-D868-9061-6825-AFF8E393945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44DC41-DA8E-59C9-FACD-24DDF8A8A84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002B02FE-E251-617A-8185-D1CEDEE2091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E24A208D-4163-6A9A-FAF3-0A146D7F784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3EAC514-3F2C-729B-1B2A-A77B91612CB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183515" lvl="1">
              <a:lnSpc>
                <a:spcPts val="2379"/>
              </a:lnSpc>
            </a:pPr>
            <a:r>
              <a:rPr lang="en-US">
                <a:solidFill>
                  <a:srgbClr val="383F7F"/>
                </a:solidFill>
              </a:rPr>
              <a:t>VALERIE</a:t>
            </a:r>
            <a:endParaRPr lang="en-US">
              <a:solidFill>
                <a:srgbClr val="444444"/>
              </a:solidFill>
            </a:endParaRPr>
          </a:p>
          <a:p>
            <a:pPr marL="366395" lvl="1" indent="-182880">
              <a:lnSpc>
                <a:spcPts val="2379"/>
              </a:lnSpc>
              <a:buFont typeface="Arial,Sans-Serif"/>
              <a:buChar char="•"/>
            </a:pPr>
            <a:endParaRPr lang="en-US">
              <a:solidFill>
                <a:srgbClr val="444444"/>
              </a:solidFill>
            </a:endParaRPr>
          </a:p>
          <a:p>
            <a:pPr marL="366395" lvl="1" indent="-182880">
              <a:lnSpc>
                <a:spcPts val="2379"/>
              </a:lnSpc>
              <a:buFont typeface="Arial,Sans-Serif"/>
              <a:buChar char="•"/>
            </a:pPr>
            <a:r>
              <a:rPr lang="en-US">
                <a:solidFill>
                  <a:srgbClr val="383F7F"/>
                </a:solidFill>
              </a:rPr>
              <a:t>Civil rights enforcement collapsed</a:t>
            </a:r>
            <a:endParaRPr lang="en-US">
              <a:solidFill>
                <a:srgbClr val="444444"/>
              </a:solidFill>
            </a:endParaRPr>
          </a:p>
          <a:p>
            <a:pPr marL="733425" lvl="2" indent="-244475">
              <a:lnSpc>
                <a:spcPts val="2379"/>
              </a:lnSpc>
              <a:buFont typeface="Arial,Sans-Serif"/>
              <a:buChar char="•"/>
            </a:pPr>
            <a:r>
              <a:rPr lang="en-US">
                <a:solidFill>
                  <a:srgbClr val="383F7F"/>
                </a:solidFill>
              </a:rPr>
              <a:t>OCR investigations stalled or stopped, leaving discrimination </a:t>
            </a:r>
            <a:r>
              <a:rPr lang="en-US" err="1">
                <a:solidFill>
                  <a:srgbClr val="383F7F"/>
                </a:solidFill>
              </a:rPr>
              <a:t>complainsunresolved</a:t>
            </a:r>
            <a:r>
              <a:rPr lang="en-US">
                <a:solidFill>
                  <a:srgbClr val="383F7F"/>
                </a:solidFill>
              </a:rPr>
              <a:t> and illegal practices in schools uncorrected</a:t>
            </a:r>
            <a:endParaRPr lang="en-US">
              <a:solidFill>
                <a:srgbClr val="444444"/>
              </a:solidFill>
            </a:endParaRPr>
          </a:p>
          <a:p>
            <a:pPr marL="366395" lvl="1" indent="-182880">
              <a:lnSpc>
                <a:spcPts val="2379"/>
              </a:lnSpc>
              <a:buFont typeface="Arial,Sans-Serif"/>
              <a:buChar char="•"/>
            </a:pPr>
            <a:r>
              <a:rPr lang="en-US">
                <a:solidFill>
                  <a:srgbClr val="383F7F"/>
                </a:solidFill>
              </a:rPr>
              <a:t>IDEA oversight weakened</a:t>
            </a:r>
            <a:endParaRPr lang="en-US">
              <a:solidFill>
                <a:srgbClr val="444444"/>
              </a:solidFill>
            </a:endParaRPr>
          </a:p>
          <a:p>
            <a:pPr marL="733425" lvl="2" indent="-244475">
              <a:lnSpc>
                <a:spcPts val="2379"/>
              </a:lnSpc>
              <a:buFont typeface="Arial,Sans-Serif"/>
              <a:buChar char="•"/>
            </a:pPr>
            <a:r>
              <a:rPr lang="en-US">
                <a:solidFill>
                  <a:srgbClr val="383F7F"/>
                </a:solidFill>
              </a:rPr>
              <a:t>Loss of critical staff who monitor state compliance, provide </a:t>
            </a:r>
            <a:r>
              <a:rPr lang="en-US" err="1">
                <a:solidFill>
                  <a:srgbClr val="383F7F"/>
                </a:solidFill>
              </a:rPr>
              <a:t>technicalassistance</a:t>
            </a:r>
            <a:r>
              <a:rPr lang="en-US">
                <a:solidFill>
                  <a:srgbClr val="383F7F"/>
                </a:solidFill>
              </a:rPr>
              <a:t>, and intervene when special education services are denied =fewer federal safeguards for </a:t>
            </a:r>
            <a:r>
              <a:rPr lang="en-US" err="1">
                <a:solidFill>
                  <a:srgbClr val="383F7F"/>
                </a:solidFill>
              </a:rPr>
              <a:t>SwD</a:t>
            </a:r>
            <a:endParaRPr lang="en-US" err="1">
              <a:solidFill>
                <a:srgbClr val="444444"/>
              </a:solidFill>
            </a:endParaRPr>
          </a:p>
          <a:p>
            <a:pPr marL="366395" lvl="1" indent="-182880">
              <a:lnSpc>
                <a:spcPts val="2379"/>
              </a:lnSpc>
              <a:buFont typeface="Arial,Sans-Serif"/>
              <a:buChar char="•"/>
            </a:pPr>
            <a:r>
              <a:rPr lang="en-US">
                <a:solidFill>
                  <a:srgbClr val="383F7F"/>
                </a:solidFill>
              </a:rPr>
              <a:t>Grant delays and cancellations increased</a:t>
            </a:r>
            <a:endParaRPr lang="en-US">
              <a:solidFill>
                <a:srgbClr val="444444"/>
              </a:solidFill>
            </a:endParaRPr>
          </a:p>
          <a:p>
            <a:pPr marL="733425" lvl="2" indent="-244475">
              <a:lnSpc>
                <a:spcPts val="2379"/>
              </a:lnSpc>
              <a:buFont typeface="Arial,Sans-Serif"/>
              <a:buChar char="•"/>
            </a:pPr>
            <a:r>
              <a:rPr lang="en-US">
                <a:solidFill>
                  <a:srgbClr val="383F7F"/>
                </a:solidFill>
              </a:rPr>
              <a:t>Schools and nonprofits experienced delayed payments, </a:t>
            </a:r>
            <a:r>
              <a:rPr lang="en-US" err="1">
                <a:solidFill>
                  <a:srgbClr val="383F7F"/>
                </a:solidFill>
              </a:rPr>
              <a:t>canceledcompetitions</a:t>
            </a:r>
            <a:r>
              <a:rPr lang="en-US">
                <a:solidFill>
                  <a:srgbClr val="383F7F"/>
                </a:solidFill>
              </a:rPr>
              <a:t>, and sudden grant terminations - triggered local </a:t>
            </a:r>
            <a:r>
              <a:rPr lang="en-US" err="1">
                <a:solidFill>
                  <a:srgbClr val="383F7F"/>
                </a:solidFill>
              </a:rPr>
              <a:t>stafflayoffs</a:t>
            </a:r>
            <a:r>
              <a:rPr lang="en-US">
                <a:solidFill>
                  <a:srgbClr val="383F7F"/>
                </a:solidFill>
              </a:rPr>
              <a:t> and service cuts</a:t>
            </a:r>
            <a:endParaRPr lang="en-US">
              <a:solidFill>
                <a:srgbClr val="444444"/>
              </a:solidFill>
            </a:endParaRPr>
          </a:p>
          <a:p>
            <a:pPr marL="366395" lvl="1" indent="-182880">
              <a:lnSpc>
                <a:spcPts val="2379"/>
              </a:lnSpc>
              <a:buFont typeface="Arial,Sans-Serif"/>
              <a:buChar char="•"/>
            </a:pPr>
            <a:r>
              <a:rPr lang="en-US">
                <a:solidFill>
                  <a:srgbClr val="383F7F"/>
                </a:solidFill>
              </a:rPr>
              <a:t>States lost federal guidance</a:t>
            </a:r>
            <a:endParaRPr lang="en-US">
              <a:solidFill>
                <a:srgbClr val="444444"/>
              </a:solidFill>
            </a:endParaRPr>
          </a:p>
          <a:p>
            <a:pPr marL="366395" lvl="1" indent="-182880">
              <a:lnSpc>
                <a:spcPts val="2379"/>
              </a:lnSpc>
              <a:buFont typeface="Arial,Sans-Serif"/>
              <a:buChar char="•"/>
            </a:pPr>
            <a:r>
              <a:rPr lang="en-US">
                <a:solidFill>
                  <a:srgbClr val="383F7F"/>
                </a:solidFill>
              </a:rPr>
              <a:t>School systems left without training, monitoring, and compliance support</a:t>
            </a:r>
            <a:endParaRPr lang="en-US">
              <a:solidFill>
                <a:srgbClr val="444444"/>
              </a:solidFill>
            </a:endParaRPr>
          </a:p>
          <a:p>
            <a:endParaRPr lang="en-US">
              <a:solidFill>
                <a:srgbClr val="444444"/>
              </a:solidFill>
            </a:endParaRPr>
          </a:p>
          <a:p>
            <a:endParaRPr lang="en-US">
              <a:ea typeface="Calibri"/>
              <a:cs typeface="Calibri"/>
            </a:endParaRPr>
          </a:p>
        </p:txBody>
      </p:sp>
      <p:sp>
        <p:nvSpPr>
          <p:cNvPr id="6" name="Footer Placeholder 5">
            <a:extLst>
              <a:ext uri="{FF2B5EF4-FFF2-40B4-BE49-F238E27FC236}">
                <a16:creationId xmlns:a16="http://schemas.microsoft.com/office/drawing/2014/main" id="{BA3B277B-6645-5ABE-8BCB-024F8393B04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F63B2B85-2B1D-D1CC-8E8B-B665A3A1340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670277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AE3D9-F3EE-E73D-50D4-44BC1120340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A95334-F23E-9070-5352-42E8823ED8B5}"/>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CFB984E0-961E-DEC6-7228-0905B650B05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1A87A9AD-C6C4-68BC-AF95-5C10CD7E245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F7C7776-D496-ED4A-EEB9-07C825CF144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ts val="2444"/>
              </a:lnSpc>
            </a:pPr>
            <a:r>
              <a:rPr lang="en-US" b="1">
                <a:solidFill>
                  <a:srgbClr val="000383"/>
                </a:solidFill>
              </a:rPr>
              <a:t>STEPHANIE</a:t>
            </a:r>
            <a:endParaRPr lang="en-US">
              <a:solidFill>
                <a:srgbClr val="444444"/>
              </a:solidFill>
            </a:endParaRPr>
          </a:p>
          <a:p>
            <a:pPr>
              <a:lnSpc>
                <a:spcPts val="2444"/>
              </a:lnSpc>
            </a:pPr>
            <a:endParaRPr lang="en-US">
              <a:solidFill>
                <a:srgbClr val="444444"/>
              </a:solidFill>
            </a:endParaRPr>
          </a:p>
          <a:p>
            <a:pPr>
              <a:lnSpc>
                <a:spcPts val="2444"/>
              </a:lnSpc>
            </a:pPr>
            <a:r>
              <a:rPr lang="en-US" b="1">
                <a:solidFill>
                  <a:srgbClr val="000383"/>
                </a:solidFill>
              </a:rPr>
              <a:t>House: </a:t>
            </a:r>
            <a:r>
              <a:rPr lang="en-US">
                <a:solidFill>
                  <a:srgbClr val="000383"/>
                </a:solidFill>
              </a:rPr>
              <a:t>On July 15, the House Education and Workforce Committee voted on party lines to </a:t>
            </a:r>
            <a:r>
              <a:rPr lang="en-US">
                <a:solidFill>
                  <a:srgbClr val="444444"/>
                </a:solidFill>
                <a:hlinkClick r:id="rId3"/>
              </a:rPr>
              <a:t>advance bills </a:t>
            </a:r>
            <a:r>
              <a:rPr lang="en-US">
                <a:solidFill>
                  <a:srgbClr val="000383"/>
                </a:solidFill>
              </a:rPr>
              <a:t>that would put into law the efforts by ED to move programs to other agencies. OSERS and OCR were not included in these bills. </a:t>
            </a:r>
            <a:endParaRPr lang="en-US">
              <a:solidFill>
                <a:srgbClr val="444444"/>
              </a:solidFill>
            </a:endParaRPr>
          </a:p>
          <a:p>
            <a:pPr>
              <a:lnSpc>
                <a:spcPts val="2444"/>
              </a:lnSpc>
            </a:pPr>
            <a:endParaRPr lang="en-US">
              <a:solidFill>
                <a:srgbClr val="444444"/>
              </a:solidFill>
            </a:endParaRPr>
          </a:p>
          <a:p>
            <a:pPr>
              <a:lnSpc>
                <a:spcPts val="2444"/>
              </a:lnSpc>
            </a:pPr>
            <a:r>
              <a:rPr lang="en-US" b="1">
                <a:solidFill>
                  <a:srgbClr val="000383"/>
                </a:solidFill>
              </a:rPr>
              <a:t>Senate: </a:t>
            </a:r>
            <a:r>
              <a:rPr lang="en-US">
                <a:solidFill>
                  <a:srgbClr val="000383"/>
                </a:solidFill>
              </a:rPr>
              <a:t>Bipartisan bill </a:t>
            </a:r>
            <a:r>
              <a:rPr lang="en-US">
                <a:solidFill>
                  <a:srgbClr val="444444"/>
                </a:solidFill>
                <a:hlinkClick r:id="rId4"/>
              </a:rPr>
              <a:t>S. 5046</a:t>
            </a:r>
            <a:r>
              <a:rPr lang="en-US">
                <a:solidFill>
                  <a:srgbClr val="000383"/>
                </a:solidFill>
              </a:rPr>
              <a:t> introduced by Sens. Tim Kaine (D-Virginia), Susan Collins (R-Maine), and Lisa Murkowski (R-Alaska):</a:t>
            </a:r>
            <a:endParaRPr lang="en-US">
              <a:solidFill>
                <a:srgbClr val="444444"/>
              </a:solidFill>
            </a:endParaRPr>
          </a:p>
          <a:p>
            <a:pPr marL="731520" lvl="1" indent="-365760">
              <a:lnSpc>
                <a:spcPts val="2444"/>
              </a:lnSpc>
              <a:buFont typeface="Arial,Sans-Serif"/>
              <a:buChar char="•"/>
            </a:pPr>
            <a:r>
              <a:rPr lang="en-US">
                <a:solidFill>
                  <a:srgbClr val="000383"/>
                </a:solidFill>
              </a:rPr>
              <a:t>Would block ED from using IAAs, or other means, to move core functions of certain education programs out of ED.</a:t>
            </a:r>
            <a:endParaRPr lang="en-US">
              <a:solidFill>
                <a:srgbClr val="444444"/>
              </a:solidFill>
            </a:endParaRPr>
          </a:p>
          <a:p>
            <a:pPr marL="731520" lvl="1" indent="-365760">
              <a:lnSpc>
                <a:spcPts val="2444"/>
              </a:lnSpc>
              <a:buFont typeface="Arial,Sans-Serif"/>
              <a:buChar char="•"/>
            </a:pPr>
            <a:r>
              <a:rPr lang="en-US">
                <a:solidFill>
                  <a:srgbClr val="000383"/>
                </a:solidFill>
              </a:rPr>
              <a:t>On </a:t>
            </a:r>
            <a:r>
              <a:rPr lang="en-US">
                <a:solidFill>
                  <a:srgbClr val="444444"/>
                </a:solidFill>
                <a:hlinkClick r:id="rId5"/>
              </a:rPr>
              <a:t>July 30</a:t>
            </a:r>
            <a:r>
              <a:rPr lang="en-US">
                <a:solidFill>
                  <a:srgbClr val="000383"/>
                </a:solidFill>
              </a:rPr>
              <a:t>, with a 13-9 vote, the bill advanced out of committee.</a:t>
            </a:r>
            <a:endParaRPr lang="en-US">
              <a:solidFill>
                <a:srgbClr val="444444"/>
              </a:solidFill>
            </a:endParaRPr>
          </a:p>
          <a:p>
            <a:pPr marL="731520" lvl="1" indent="-365760">
              <a:lnSpc>
                <a:spcPts val="2444"/>
              </a:lnSpc>
              <a:buFont typeface="Arial,Sans-Serif"/>
              <a:buChar char="•"/>
            </a:pPr>
            <a:r>
              <a:rPr lang="en-US">
                <a:solidFill>
                  <a:srgbClr val="000383"/>
                </a:solidFill>
              </a:rPr>
              <a:t>The programs this bill would keep at ED: OSERS, OESE, OPE , and OIE (an amendment to add OCR was defeated).</a:t>
            </a:r>
            <a:endParaRPr lang="en-US">
              <a:solidFill>
                <a:srgbClr val="444444"/>
              </a:solidFill>
            </a:endParaRPr>
          </a:p>
          <a:p>
            <a:endParaRPr lang="en-US">
              <a:solidFill>
                <a:srgbClr val="444444"/>
              </a:solidFill>
            </a:endParaRPr>
          </a:p>
          <a:p>
            <a:endParaRPr lang="en-US">
              <a:ea typeface="Calibri"/>
              <a:cs typeface="Calibri"/>
            </a:endParaRPr>
          </a:p>
        </p:txBody>
      </p:sp>
      <p:sp>
        <p:nvSpPr>
          <p:cNvPr id="6" name="Footer Placeholder 5">
            <a:extLst>
              <a:ext uri="{FF2B5EF4-FFF2-40B4-BE49-F238E27FC236}">
                <a16:creationId xmlns:a16="http://schemas.microsoft.com/office/drawing/2014/main" id="{8DC42C19-A300-83D4-F895-1E06AC2161A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CE5BF90-2C9A-09B5-7863-125670660DA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924137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B3CB1-D49C-151C-DFAC-730B3FB87F9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A9B0371-1527-3D84-A9F0-BE891E6BF25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6461671B-DF21-C041-5D31-E4409FC67A6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773CDB88-A9B7-B6A5-D1D1-4305609817F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929908C-E8F6-818B-7968-537302D6360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STEPHANIE</a:t>
            </a:r>
          </a:p>
          <a:p>
            <a:endParaRPr lang="en-US">
              <a:ea typeface="Calibri"/>
              <a:cs typeface="Calibri"/>
            </a:endParaRPr>
          </a:p>
        </p:txBody>
      </p:sp>
      <p:sp>
        <p:nvSpPr>
          <p:cNvPr id="6" name="Footer Placeholder 5">
            <a:extLst>
              <a:ext uri="{FF2B5EF4-FFF2-40B4-BE49-F238E27FC236}">
                <a16:creationId xmlns:a16="http://schemas.microsoft.com/office/drawing/2014/main" id="{9826BFAB-3FD6-801B-6C03-CDAA9C3311E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AE7A20EC-18A6-D53C-7D6B-0910301B3F7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851707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DE3A0-83E2-9B41-2E8D-2C67912960F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8CEE1F-DECC-FF65-23DD-46EFD322982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Date Placeholder 2">
            <a:extLst>
              <a:ext uri="{FF2B5EF4-FFF2-40B4-BE49-F238E27FC236}">
                <a16:creationId xmlns:a16="http://schemas.microsoft.com/office/drawing/2014/main" id="{605CE652-CEBA-A363-308E-F48B2B26D88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1.7.2013</a:t>
            </a:r>
          </a:p>
        </p:txBody>
      </p:sp>
      <p:sp>
        <p:nvSpPr>
          <p:cNvPr id="4" name="Slide Image Placeholder 3">
            <a:extLst>
              <a:ext uri="{FF2B5EF4-FFF2-40B4-BE49-F238E27FC236}">
                <a16:creationId xmlns:a16="http://schemas.microsoft.com/office/drawing/2014/main" id="{FE61FA99-E169-4364-6822-071171688A9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4C12EA3-1BD5-5138-4EFA-2FC8E072CBF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STEPHANIE</a:t>
            </a:r>
          </a:p>
          <a:p>
            <a:endParaRPr lang="en-US">
              <a:ea typeface="Calibri"/>
              <a:cs typeface="Calibri"/>
            </a:endParaRPr>
          </a:p>
        </p:txBody>
      </p:sp>
      <p:sp>
        <p:nvSpPr>
          <p:cNvPr id="6" name="Footer Placeholder 5">
            <a:extLst>
              <a:ext uri="{FF2B5EF4-FFF2-40B4-BE49-F238E27FC236}">
                <a16:creationId xmlns:a16="http://schemas.microsoft.com/office/drawing/2014/main" id="{F983C6C9-C9CB-70E5-E2B8-22171F75050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018382D-09A8-9B6F-265F-E5CEC1BB8DC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10289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9160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9369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4686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24759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7897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59411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1969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684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6086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70249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7569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1777907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www.congress.gov/bill/119th-congress/house-bill/2540?hl=H.R.+2540&amp;s=1&amp;r=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congress.gov/bill/119th-congress/senate-bill/123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s://www.congress.gov/bill/119th-congress/house-bill/4771"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congress.gov/bill/119th-congress/senate-bill/2438?hl=transformation+to+competitive+integrated+employment+act&amp;s=2&amp;r=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hyperlink" Target="https://www.congress.gov/bill/119th-congress/house-bill/854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congress.gov/bill/119th-congress/senate-bill/532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0.sv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www.congress.gov/bill/119th-congress/senate-bill/5046?hl=s5046&amp;s=1&amp;r=1" TargetMode="External"/><Relationship Id="rId5" Type="http://schemas.openxmlformats.org/officeDocument/2006/relationships/hyperlink" Target="https://www.congress.gov/bill/119th-congress/house-bill/10232?hl=H.R.+10232&amp;s=1&amp;r=1" TargetMode="Externa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hyperlink" Target="https://www.congress.gov/bill/119th-congress/senate-bill/5046?hl=s5046&amp;s=1&amp;r=1"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www.congress.gov/bill/119th-congress/house-bill/10232?hl=H.R.+10232&amp;s=1&amp;r=1"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pPr defTabSz="609630"/>
            <a:endParaRPr lang="en-US" sz="1200">
              <a:solidFill>
                <a:prstClr val="black"/>
              </a:solidFill>
              <a:latin typeface="Calibri"/>
            </a:endParaRPr>
          </a:p>
        </p:txBody>
      </p:sp>
      <p:grpSp>
        <p:nvGrpSpPr>
          <p:cNvPr id="3" name="Group 3"/>
          <p:cNvGrpSpPr/>
          <p:nvPr/>
        </p:nvGrpSpPr>
        <p:grpSpPr>
          <a:xfrm>
            <a:off x="454430" y="2091942"/>
            <a:ext cx="3585330" cy="4080258"/>
            <a:chOff x="0" y="0"/>
            <a:chExt cx="1320635" cy="1502939"/>
          </a:xfrm>
        </p:grpSpPr>
        <p:sp>
          <p:nvSpPr>
            <p:cNvPr id="4" name="Freeform 4"/>
            <p:cNvSpPr/>
            <p:nvPr/>
          </p:nvSpPr>
          <p:spPr>
            <a:xfrm>
              <a:off x="0" y="0"/>
              <a:ext cx="1320635" cy="1502939"/>
            </a:xfrm>
            <a:custGeom>
              <a:avLst/>
              <a:gdLst/>
              <a:ahLst/>
              <a:cxnLst/>
              <a:rect l="l" t="t" r="r" b="b"/>
              <a:pathLst>
                <a:path w="1320635" h="1502939">
                  <a:moveTo>
                    <a:pt x="66220" y="0"/>
                  </a:moveTo>
                  <a:lnTo>
                    <a:pt x="1254416" y="0"/>
                  </a:lnTo>
                  <a:cubicBezTo>
                    <a:pt x="1271978" y="0"/>
                    <a:pt x="1288821" y="6977"/>
                    <a:pt x="1301240" y="19395"/>
                  </a:cubicBezTo>
                  <a:cubicBezTo>
                    <a:pt x="1313659" y="31814"/>
                    <a:pt x="1320635" y="48657"/>
                    <a:pt x="1320635" y="66220"/>
                  </a:cubicBezTo>
                  <a:lnTo>
                    <a:pt x="1320635" y="1436720"/>
                  </a:lnTo>
                  <a:cubicBezTo>
                    <a:pt x="1320635" y="1454282"/>
                    <a:pt x="1313659" y="1471125"/>
                    <a:pt x="1301240" y="1483544"/>
                  </a:cubicBezTo>
                  <a:cubicBezTo>
                    <a:pt x="1288821" y="1495962"/>
                    <a:pt x="1271978" y="1502939"/>
                    <a:pt x="1254416" y="1502939"/>
                  </a:cubicBezTo>
                  <a:lnTo>
                    <a:pt x="66220" y="1502939"/>
                  </a:lnTo>
                  <a:cubicBezTo>
                    <a:pt x="29647" y="1502939"/>
                    <a:pt x="0" y="1473292"/>
                    <a:pt x="0" y="1436720"/>
                  </a:cubicBezTo>
                  <a:lnTo>
                    <a:pt x="0" y="66220"/>
                  </a:lnTo>
                  <a:cubicBezTo>
                    <a:pt x="0" y="48657"/>
                    <a:pt x="6977" y="31814"/>
                    <a:pt x="19395" y="19395"/>
                  </a:cubicBezTo>
                  <a:cubicBezTo>
                    <a:pt x="31814" y="6977"/>
                    <a:pt x="48657" y="0"/>
                    <a:pt x="66220" y="0"/>
                  </a:cubicBezTo>
                  <a:close/>
                </a:path>
              </a:pathLst>
            </a:custGeom>
            <a:blipFill>
              <a:blip r:embed="rId3"/>
              <a:stretch>
                <a:fillRect t="-16660" b="-16660"/>
              </a:stretch>
            </a:blipFill>
            <a:ln w="95250" cap="rnd">
              <a:solidFill>
                <a:srgbClr val="FFFFFF"/>
              </a:solidFill>
              <a:prstDash val="solid"/>
              <a:round/>
            </a:ln>
          </p:spPr>
          <p:txBody>
            <a:bodyPr/>
            <a:lstStyle/>
            <a:p>
              <a:pPr defTabSz="609630"/>
              <a:endParaRPr lang="en-US" sz="1200">
                <a:solidFill>
                  <a:prstClr val="black"/>
                </a:solidFill>
                <a:latin typeface="Calibri"/>
              </a:endParaRPr>
            </a:p>
          </p:txBody>
        </p:sp>
      </p:grpSp>
      <p:grpSp>
        <p:nvGrpSpPr>
          <p:cNvPr id="5" name="Group 5"/>
          <p:cNvGrpSpPr/>
          <p:nvPr/>
        </p:nvGrpSpPr>
        <p:grpSpPr>
          <a:xfrm>
            <a:off x="4301340" y="2091942"/>
            <a:ext cx="3585330" cy="4080258"/>
            <a:chOff x="0" y="0"/>
            <a:chExt cx="1320635" cy="1502939"/>
          </a:xfrm>
        </p:grpSpPr>
        <p:sp>
          <p:nvSpPr>
            <p:cNvPr id="6" name="Freeform 6"/>
            <p:cNvSpPr/>
            <p:nvPr/>
          </p:nvSpPr>
          <p:spPr>
            <a:xfrm>
              <a:off x="0" y="0"/>
              <a:ext cx="1320635" cy="1502939"/>
            </a:xfrm>
            <a:custGeom>
              <a:avLst/>
              <a:gdLst/>
              <a:ahLst/>
              <a:cxnLst/>
              <a:rect l="l" t="t" r="r" b="b"/>
              <a:pathLst>
                <a:path w="1320635" h="1502939">
                  <a:moveTo>
                    <a:pt x="66220" y="0"/>
                  </a:moveTo>
                  <a:lnTo>
                    <a:pt x="1254416" y="0"/>
                  </a:lnTo>
                  <a:cubicBezTo>
                    <a:pt x="1271978" y="0"/>
                    <a:pt x="1288821" y="6977"/>
                    <a:pt x="1301240" y="19395"/>
                  </a:cubicBezTo>
                  <a:cubicBezTo>
                    <a:pt x="1313659" y="31814"/>
                    <a:pt x="1320635" y="48657"/>
                    <a:pt x="1320635" y="66220"/>
                  </a:cubicBezTo>
                  <a:lnTo>
                    <a:pt x="1320635" y="1436720"/>
                  </a:lnTo>
                  <a:cubicBezTo>
                    <a:pt x="1320635" y="1454282"/>
                    <a:pt x="1313659" y="1471125"/>
                    <a:pt x="1301240" y="1483544"/>
                  </a:cubicBezTo>
                  <a:cubicBezTo>
                    <a:pt x="1288821" y="1495962"/>
                    <a:pt x="1271978" y="1502939"/>
                    <a:pt x="1254416" y="1502939"/>
                  </a:cubicBezTo>
                  <a:lnTo>
                    <a:pt x="66220" y="1502939"/>
                  </a:lnTo>
                  <a:cubicBezTo>
                    <a:pt x="29647" y="1502939"/>
                    <a:pt x="0" y="1473292"/>
                    <a:pt x="0" y="1436720"/>
                  </a:cubicBezTo>
                  <a:lnTo>
                    <a:pt x="0" y="66220"/>
                  </a:lnTo>
                  <a:cubicBezTo>
                    <a:pt x="0" y="48657"/>
                    <a:pt x="6977" y="31814"/>
                    <a:pt x="19395" y="19395"/>
                  </a:cubicBezTo>
                  <a:cubicBezTo>
                    <a:pt x="31814" y="6977"/>
                    <a:pt x="48657" y="0"/>
                    <a:pt x="66220" y="0"/>
                  </a:cubicBezTo>
                  <a:close/>
                </a:path>
              </a:pathLst>
            </a:custGeom>
            <a:blipFill>
              <a:blip r:embed="rId4"/>
              <a:stretch>
                <a:fillRect l="-891" r="-7844"/>
              </a:stretch>
            </a:blipFill>
            <a:ln w="95250" cap="rnd">
              <a:solidFill>
                <a:srgbClr val="FFFFFF"/>
              </a:solidFill>
              <a:prstDash val="solid"/>
              <a:round/>
            </a:ln>
          </p:spPr>
          <p:txBody>
            <a:bodyPr/>
            <a:lstStyle/>
            <a:p>
              <a:pPr defTabSz="609630"/>
              <a:endParaRPr lang="en-US" sz="1200">
                <a:solidFill>
                  <a:prstClr val="black"/>
                </a:solidFill>
                <a:latin typeface="Calibri"/>
              </a:endParaRPr>
            </a:p>
          </p:txBody>
        </p:sp>
      </p:grpSp>
      <p:grpSp>
        <p:nvGrpSpPr>
          <p:cNvPr id="7" name="Group 7"/>
          <p:cNvGrpSpPr/>
          <p:nvPr/>
        </p:nvGrpSpPr>
        <p:grpSpPr>
          <a:xfrm>
            <a:off x="8152242" y="2091942"/>
            <a:ext cx="3585330" cy="4080258"/>
            <a:chOff x="0" y="0"/>
            <a:chExt cx="1320635" cy="1502939"/>
          </a:xfrm>
        </p:grpSpPr>
        <p:sp>
          <p:nvSpPr>
            <p:cNvPr id="8" name="Freeform 8"/>
            <p:cNvSpPr/>
            <p:nvPr/>
          </p:nvSpPr>
          <p:spPr>
            <a:xfrm>
              <a:off x="0" y="0"/>
              <a:ext cx="1320635" cy="1502939"/>
            </a:xfrm>
            <a:custGeom>
              <a:avLst/>
              <a:gdLst/>
              <a:ahLst/>
              <a:cxnLst/>
              <a:rect l="l" t="t" r="r" b="b"/>
              <a:pathLst>
                <a:path w="1320635" h="1502939">
                  <a:moveTo>
                    <a:pt x="66220" y="0"/>
                  </a:moveTo>
                  <a:lnTo>
                    <a:pt x="1254416" y="0"/>
                  </a:lnTo>
                  <a:cubicBezTo>
                    <a:pt x="1271978" y="0"/>
                    <a:pt x="1288821" y="6977"/>
                    <a:pt x="1301240" y="19395"/>
                  </a:cubicBezTo>
                  <a:cubicBezTo>
                    <a:pt x="1313659" y="31814"/>
                    <a:pt x="1320635" y="48657"/>
                    <a:pt x="1320635" y="66220"/>
                  </a:cubicBezTo>
                  <a:lnTo>
                    <a:pt x="1320635" y="1436720"/>
                  </a:lnTo>
                  <a:cubicBezTo>
                    <a:pt x="1320635" y="1454282"/>
                    <a:pt x="1313659" y="1471125"/>
                    <a:pt x="1301240" y="1483544"/>
                  </a:cubicBezTo>
                  <a:cubicBezTo>
                    <a:pt x="1288821" y="1495962"/>
                    <a:pt x="1271978" y="1502939"/>
                    <a:pt x="1254416" y="1502939"/>
                  </a:cubicBezTo>
                  <a:lnTo>
                    <a:pt x="66220" y="1502939"/>
                  </a:lnTo>
                  <a:cubicBezTo>
                    <a:pt x="29647" y="1502939"/>
                    <a:pt x="0" y="1473292"/>
                    <a:pt x="0" y="1436720"/>
                  </a:cubicBezTo>
                  <a:lnTo>
                    <a:pt x="0" y="66220"/>
                  </a:lnTo>
                  <a:cubicBezTo>
                    <a:pt x="0" y="48657"/>
                    <a:pt x="6977" y="31814"/>
                    <a:pt x="19395" y="19395"/>
                  </a:cubicBezTo>
                  <a:cubicBezTo>
                    <a:pt x="31814" y="6977"/>
                    <a:pt x="48657" y="0"/>
                    <a:pt x="66220" y="0"/>
                  </a:cubicBezTo>
                  <a:close/>
                </a:path>
              </a:pathLst>
            </a:custGeom>
            <a:blipFill>
              <a:blip r:embed="rId5"/>
              <a:stretch>
                <a:fillRect l="-5326" r="-5326"/>
              </a:stretch>
            </a:blipFill>
            <a:ln w="95250" cap="rnd">
              <a:solidFill>
                <a:srgbClr val="FFFFFF"/>
              </a:solidFill>
              <a:prstDash val="solid"/>
              <a:round/>
            </a:ln>
          </p:spPr>
          <p:txBody>
            <a:bodyPr/>
            <a:lstStyle/>
            <a:p>
              <a:pPr defTabSz="609630"/>
              <a:endParaRPr lang="en-US" sz="1200">
                <a:solidFill>
                  <a:prstClr val="black"/>
                </a:solidFill>
                <a:latin typeface="Calibri"/>
              </a:endParaRPr>
            </a:p>
          </p:txBody>
        </p:sp>
      </p:grpSp>
      <p:grpSp>
        <p:nvGrpSpPr>
          <p:cNvPr id="9" name="Group 9"/>
          <p:cNvGrpSpPr/>
          <p:nvPr/>
        </p:nvGrpSpPr>
        <p:grpSpPr>
          <a:xfrm>
            <a:off x="106849" y="267972"/>
            <a:ext cx="11978302" cy="1707641"/>
            <a:chOff x="0" y="0"/>
            <a:chExt cx="4732169" cy="674624"/>
          </a:xfrm>
        </p:grpSpPr>
        <p:sp>
          <p:nvSpPr>
            <p:cNvPr id="10" name="Freeform 10"/>
            <p:cNvSpPr/>
            <p:nvPr/>
          </p:nvSpPr>
          <p:spPr>
            <a:xfrm>
              <a:off x="0" y="0"/>
              <a:ext cx="4732169" cy="674624"/>
            </a:xfrm>
            <a:custGeom>
              <a:avLst/>
              <a:gdLst/>
              <a:ahLst/>
              <a:cxnLst/>
              <a:rect l="l" t="t" r="r" b="b"/>
              <a:pathLst>
                <a:path w="4732169" h="674624">
                  <a:moveTo>
                    <a:pt x="13788" y="0"/>
                  </a:moveTo>
                  <a:lnTo>
                    <a:pt x="4718381" y="0"/>
                  </a:lnTo>
                  <a:cubicBezTo>
                    <a:pt x="4725996" y="0"/>
                    <a:pt x="4732169" y="6173"/>
                    <a:pt x="4732169" y="13788"/>
                  </a:cubicBezTo>
                  <a:lnTo>
                    <a:pt x="4732169" y="660835"/>
                  </a:lnTo>
                  <a:cubicBezTo>
                    <a:pt x="4732169" y="668451"/>
                    <a:pt x="4725996" y="674624"/>
                    <a:pt x="4718381" y="674624"/>
                  </a:cubicBezTo>
                  <a:lnTo>
                    <a:pt x="13788" y="674624"/>
                  </a:lnTo>
                  <a:cubicBezTo>
                    <a:pt x="6173" y="674624"/>
                    <a:pt x="0" y="668451"/>
                    <a:pt x="0" y="660835"/>
                  </a:cubicBezTo>
                  <a:lnTo>
                    <a:pt x="0" y="13788"/>
                  </a:lnTo>
                  <a:cubicBezTo>
                    <a:pt x="0" y="6173"/>
                    <a:pt x="6173" y="0"/>
                    <a:pt x="13788" y="0"/>
                  </a:cubicBezTo>
                  <a:close/>
                </a:path>
              </a:pathLst>
            </a:custGeom>
            <a:solidFill>
              <a:srgbClr val="383F7F"/>
            </a:solidFill>
          </p:spPr>
          <p:txBody>
            <a:bodyPr/>
            <a:lstStyle/>
            <a:p>
              <a:pPr defTabSz="609630"/>
              <a:endParaRPr lang="en-US" sz="1200">
                <a:solidFill>
                  <a:prstClr val="black"/>
                </a:solidFill>
                <a:latin typeface="Calibri"/>
              </a:endParaRPr>
            </a:p>
          </p:txBody>
        </p:sp>
        <p:sp>
          <p:nvSpPr>
            <p:cNvPr id="11" name="TextBox 11"/>
            <p:cNvSpPr txBox="1"/>
            <p:nvPr/>
          </p:nvSpPr>
          <p:spPr>
            <a:xfrm>
              <a:off x="0" y="-38100"/>
              <a:ext cx="4732169" cy="712724"/>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sp>
        <p:nvSpPr>
          <p:cNvPr id="12" name="TextBox 12"/>
          <p:cNvSpPr txBox="1"/>
          <p:nvPr/>
        </p:nvSpPr>
        <p:spPr>
          <a:xfrm>
            <a:off x="1325828" y="327979"/>
            <a:ext cx="9540345" cy="1481431"/>
          </a:xfrm>
          <a:prstGeom prst="rect">
            <a:avLst/>
          </a:prstGeom>
        </p:spPr>
        <p:txBody>
          <a:bodyPr lIns="0" tIns="0" rIns="0" bIns="0" rtlCol="0" anchor="t">
            <a:spAutoFit/>
          </a:bodyPr>
          <a:lstStyle/>
          <a:p>
            <a:pPr algn="ctr" defTabSz="609630">
              <a:lnSpc>
                <a:spcPts val="5973"/>
              </a:lnSpc>
            </a:pPr>
            <a:r>
              <a:rPr lang="en-US" sz="4266" b="1">
                <a:solidFill>
                  <a:srgbClr val="FFFFFF"/>
                </a:solidFill>
                <a:latin typeface="Roboto Slab" pitchFamily="2" charset="0"/>
                <a:ea typeface="Roboto Slab" pitchFamily="2" charset="0"/>
                <a:cs typeface="Roboto Slab" pitchFamily="2" charset="0"/>
                <a:sym typeface="Roboto Slab Bold"/>
              </a:rPr>
              <a:t>The Big Asks: What We’re Taking to Capitol Hill</a:t>
            </a:r>
          </a:p>
        </p:txBody>
      </p:sp>
      <p:grpSp>
        <p:nvGrpSpPr>
          <p:cNvPr id="13" name="Group 13"/>
          <p:cNvGrpSpPr/>
          <p:nvPr/>
        </p:nvGrpSpPr>
        <p:grpSpPr>
          <a:xfrm>
            <a:off x="8230916" y="5649796"/>
            <a:ext cx="3427980" cy="1044809"/>
            <a:chOff x="0" y="0"/>
            <a:chExt cx="1354264" cy="412764"/>
          </a:xfrm>
        </p:grpSpPr>
        <p:sp>
          <p:nvSpPr>
            <p:cNvPr id="14" name="Freeform 14"/>
            <p:cNvSpPr/>
            <p:nvPr/>
          </p:nvSpPr>
          <p:spPr>
            <a:xfrm>
              <a:off x="0" y="0"/>
              <a:ext cx="1354264" cy="412764"/>
            </a:xfrm>
            <a:custGeom>
              <a:avLst/>
              <a:gdLst/>
              <a:ahLst/>
              <a:cxnLst/>
              <a:rect l="l" t="t" r="r" b="b"/>
              <a:pathLst>
                <a:path w="1354264" h="412764">
                  <a:moveTo>
                    <a:pt x="48180" y="0"/>
                  </a:moveTo>
                  <a:lnTo>
                    <a:pt x="1306083" y="0"/>
                  </a:lnTo>
                  <a:cubicBezTo>
                    <a:pt x="1332692" y="0"/>
                    <a:pt x="1354264" y="21571"/>
                    <a:pt x="1354264" y="48180"/>
                  </a:cubicBezTo>
                  <a:lnTo>
                    <a:pt x="1354264" y="364584"/>
                  </a:lnTo>
                  <a:cubicBezTo>
                    <a:pt x="1354264" y="377362"/>
                    <a:pt x="1349187" y="389617"/>
                    <a:pt x="1340152" y="398653"/>
                  </a:cubicBezTo>
                  <a:cubicBezTo>
                    <a:pt x="1331116" y="407688"/>
                    <a:pt x="1318861" y="412764"/>
                    <a:pt x="1306083" y="412764"/>
                  </a:cubicBezTo>
                  <a:lnTo>
                    <a:pt x="48180" y="412764"/>
                  </a:lnTo>
                  <a:cubicBezTo>
                    <a:pt x="35402" y="412764"/>
                    <a:pt x="23147" y="407688"/>
                    <a:pt x="14112" y="398653"/>
                  </a:cubicBezTo>
                  <a:cubicBezTo>
                    <a:pt x="5076" y="389617"/>
                    <a:pt x="0" y="377362"/>
                    <a:pt x="0" y="364584"/>
                  </a:cubicBezTo>
                  <a:lnTo>
                    <a:pt x="0" y="48180"/>
                  </a:lnTo>
                  <a:cubicBezTo>
                    <a:pt x="0" y="21571"/>
                    <a:pt x="21571" y="0"/>
                    <a:pt x="48180" y="0"/>
                  </a:cubicBezTo>
                  <a:close/>
                </a:path>
              </a:pathLst>
            </a:custGeom>
            <a:solidFill>
              <a:srgbClr val="383F7F"/>
            </a:solidFill>
          </p:spPr>
          <p:txBody>
            <a:bodyPr/>
            <a:lstStyle/>
            <a:p>
              <a:pPr defTabSz="609630"/>
              <a:endParaRPr lang="en-US" sz="1200">
                <a:solidFill>
                  <a:prstClr val="black"/>
                </a:solidFill>
                <a:latin typeface="Calibri"/>
              </a:endParaRPr>
            </a:p>
          </p:txBody>
        </p:sp>
        <p:sp>
          <p:nvSpPr>
            <p:cNvPr id="15" name="TextBox 15"/>
            <p:cNvSpPr txBox="1"/>
            <p:nvPr/>
          </p:nvSpPr>
          <p:spPr>
            <a:xfrm>
              <a:off x="0" y="-38100"/>
              <a:ext cx="1354264" cy="450864"/>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grpSp>
        <p:nvGrpSpPr>
          <p:cNvPr id="16" name="Group 16"/>
          <p:cNvGrpSpPr/>
          <p:nvPr/>
        </p:nvGrpSpPr>
        <p:grpSpPr>
          <a:xfrm>
            <a:off x="573585" y="5673856"/>
            <a:ext cx="3347019" cy="1044809"/>
            <a:chOff x="0" y="0"/>
            <a:chExt cx="1322279" cy="412764"/>
          </a:xfrm>
        </p:grpSpPr>
        <p:sp>
          <p:nvSpPr>
            <p:cNvPr id="17" name="Freeform 17"/>
            <p:cNvSpPr/>
            <p:nvPr/>
          </p:nvSpPr>
          <p:spPr>
            <a:xfrm>
              <a:off x="0" y="0"/>
              <a:ext cx="1322279" cy="412764"/>
            </a:xfrm>
            <a:custGeom>
              <a:avLst/>
              <a:gdLst/>
              <a:ahLst/>
              <a:cxnLst/>
              <a:rect l="l" t="t" r="r" b="b"/>
              <a:pathLst>
                <a:path w="1322279" h="412764">
                  <a:moveTo>
                    <a:pt x="49346" y="0"/>
                  </a:moveTo>
                  <a:lnTo>
                    <a:pt x="1272933" y="0"/>
                  </a:lnTo>
                  <a:cubicBezTo>
                    <a:pt x="1286020" y="0"/>
                    <a:pt x="1298572" y="5199"/>
                    <a:pt x="1307826" y="14453"/>
                  </a:cubicBezTo>
                  <a:cubicBezTo>
                    <a:pt x="1317080" y="23707"/>
                    <a:pt x="1322279" y="36258"/>
                    <a:pt x="1322279" y="49346"/>
                  </a:cubicBezTo>
                  <a:lnTo>
                    <a:pt x="1322279" y="363419"/>
                  </a:lnTo>
                  <a:cubicBezTo>
                    <a:pt x="1322279" y="390671"/>
                    <a:pt x="1300186" y="412764"/>
                    <a:pt x="1272933" y="412764"/>
                  </a:cubicBezTo>
                  <a:lnTo>
                    <a:pt x="49346" y="412764"/>
                  </a:lnTo>
                  <a:cubicBezTo>
                    <a:pt x="22093" y="412764"/>
                    <a:pt x="0" y="390671"/>
                    <a:pt x="0" y="363419"/>
                  </a:cubicBezTo>
                  <a:lnTo>
                    <a:pt x="0" y="49346"/>
                  </a:lnTo>
                  <a:cubicBezTo>
                    <a:pt x="0" y="22093"/>
                    <a:pt x="22093" y="0"/>
                    <a:pt x="49346" y="0"/>
                  </a:cubicBezTo>
                  <a:close/>
                </a:path>
              </a:pathLst>
            </a:custGeom>
            <a:solidFill>
              <a:srgbClr val="383F7F"/>
            </a:solidFill>
          </p:spPr>
          <p:txBody>
            <a:bodyPr/>
            <a:lstStyle/>
            <a:p>
              <a:pPr defTabSz="609630"/>
              <a:endParaRPr lang="en-US" sz="1200">
                <a:solidFill>
                  <a:prstClr val="black"/>
                </a:solidFill>
                <a:latin typeface="Calibri"/>
              </a:endParaRPr>
            </a:p>
          </p:txBody>
        </p:sp>
        <p:sp>
          <p:nvSpPr>
            <p:cNvPr id="18" name="TextBox 18"/>
            <p:cNvSpPr txBox="1"/>
            <p:nvPr/>
          </p:nvSpPr>
          <p:spPr>
            <a:xfrm>
              <a:off x="0" y="-38100"/>
              <a:ext cx="1322279" cy="450864"/>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grpSp>
        <p:nvGrpSpPr>
          <p:cNvPr id="19" name="Group 19"/>
          <p:cNvGrpSpPr/>
          <p:nvPr/>
        </p:nvGrpSpPr>
        <p:grpSpPr>
          <a:xfrm>
            <a:off x="4683755" y="5673856"/>
            <a:ext cx="2844901" cy="1044809"/>
            <a:chOff x="0" y="0"/>
            <a:chExt cx="1123911" cy="412764"/>
          </a:xfrm>
        </p:grpSpPr>
        <p:sp>
          <p:nvSpPr>
            <p:cNvPr id="20" name="Freeform 20"/>
            <p:cNvSpPr/>
            <p:nvPr/>
          </p:nvSpPr>
          <p:spPr>
            <a:xfrm>
              <a:off x="0" y="0"/>
              <a:ext cx="1123911" cy="412764"/>
            </a:xfrm>
            <a:custGeom>
              <a:avLst/>
              <a:gdLst/>
              <a:ahLst/>
              <a:cxnLst/>
              <a:rect l="l" t="t" r="r" b="b"/>
              <a:pathLst>
                <a:path w="1123911" h="412764">
                  <a:moveTo>
                    <a:pt x="58055" y="0"/>
                  </a:moveTo>
                  <a:lnTo>
                    <a:pt x="1065856" y="0"/>
                  </a:lnTo>
                  <a:cubicBezTo>
                    <a:pt x="1097919" y="0"/>
                    <a:pt x="1123911" y="25992"/>
                    <a:pt x="1123911" y="58055"/>
                  </a:cubicBezTo>
                  <a:lnTo>
                    <a:pt x="1123911" y="354709"/>
                  </a:lnTo>
                  <a:cubicBezTo>
                    <a:pt x="1123911" y="386772"/>
                    <a:pt x="1097919" y="412764"/>
                    <a:pt x="1065856" y="412764"/>
                  </a:cubicBezTo>
                  <a:lnTo>
                    <a:pt x="58055" y="412764"/>
                  </a:lnTo>
                  <a:cubicBezTo>
                    <a:pt x="25992" y="412764"/>
                    <a:pt x="0" y="386772"/>
                    <a:pt x="0" y="354709"/>
                  </a:cubicBezTo>
                  <a:lnTo>
                    <a:pt x="0" y="58055"/>
                  </a:lnTo>
                  <a:cubicBezTo>
                    <a:pt x="0" y="25992"/>
                    <a:pt x="25992" y="0"/>
                    <a:pt x="58055" y="0"/>
                  </a:cubicBezTo>
                  <a:close/>
                </a:path>
              </a:pathLst>
            </a:custGeom>
            <a:solidFill>
              <a:srgbClr val="383F7F"/>
            </a:solidFill>
          </p:spPr>
          <p:txBody>
            <a:bodyPr/>
            <a:lstStyle/>
            <a:p>
              <a:pPr defTabSz="609630"/>
              <a:endParaRPr lang="en-US" sz="1200">
                <a:solidFill>
                  <a:prstClr val="black"/>
                </a:solidFill>
                <a:latin typeface="Calibri"/>
              </a:endParaRPr>
            </a:p>
          </p:txBody>
        </p:sp>
        <p:sp>
          <p:nvSpPr>
            <p:cNvPr id="21" name="TextBox 21"/>
            <p:cNvSpPr txBox="1"/>
            <p:nvPr/>
          </p:nvSpPr>
          <p:spPr>
            <a:xfrm>
              <a:off x="0" y="-38100"/>
              <a:ext cx="1123911" cy="450864"/>
            </a:xfrm>
            <a:prstGeom prst="rect">
              <a:avLst/>
            </a:prstGeom>
          </p:spPr>
          <p:txBody>
            <a:bodyPr lIns="33867" tIns="33867" rIns="33867" bIns="33867" rtlCol="0" anchor="ctr"/>
            <a:lstStyle/>
            <a:p>
              <a:pPr algn="ctr" defTabSz="609630">
                <a:lnSpc>
                  <a:spcPts val="2233"/>
                </a:lnSpc>
              </a:pPr>
              <a:endParaRPr sz="1200">
                <a:solidFill>
                  <a:prstClr val="black"/>
                </a:solidFill>
                <a:latin typeface="Calibri"/>
              </a:endParaRPr>
            </a:p>
          </p:txBody>
        </p:sp>
      </p:grpSp>
      <p:sp>
        <p:nvSpPr>
          <p:cNvPr id="22" name="TextBox 22"/>
          <p:cNvSpPr txBox="1"/>
          <p:nvPr/>
        </p:nvSpPr>
        <p:spPr>
          <a:xfrm>
            <a:off x="859024" y="5720730"/>
            <a:ext cx="2776140" cy="965329"/>
          </a:xfrm>
          <a:prstGeom prst="rect">
            <a:avLst/>
          </a:prstGeom>
        </p:spPr>
        <p:txBody>
          <a:bodyPr lIns="0" tIns="0" rIns="0" bIns="0" rtlCol="0" anchor="t">
            <a:spAutoFit/>
          </a:bodyPr>
          <a:lstStyle/>
          <a:p>
            <a:pPr algn="ctr" defTabSz="609630">
              <a:lnSpc>
                <a:spcPts val="3050"/>
              </a:lnSpc>
            </a:pPr>
            <a:r>
              <a:rPr lang="en-US" sz="2179" b="1">
                <a:solidFill>
                  <a:srgbClr val="FFFFFF"/>
                </a:solidFill>
                <a:latin typeface="Roboto Slab" pitchFamily="2" charset="0"/>
                <a:ea typeface="Roboto Slab" pitchFamily="2" charset="0"/>
                <a:cs typeface="Roboto Slab" pitchFamily="2" charset="0"/>
                <a:sym typeface="Roboto Slab Bold"/>
              </a:rPr>
              <a:t>Stephanie Smith Lee</a:t>
            </a:r>
          </a:p>
          <a:p>
            <a:pPr algn="ctr" defTabSz="609630">
              <a:lnSpc>
                <a:spcPts val="2286"/>
              </a:lnSpc>
            </a:pPr>
            <a:r>
              <a:rPr lang="en-US" sz="1633">
                <a:solidFill>
                  <a:srgbClr val="FFFFFF"/>
                </a:solidFill>
                <a:latin typeface="Roboto Slab" pitchFamily="2" charset="0"/>
                <a:ea typeface="Roboto Slab" pitchFamily="2" charset="0"/>
                <a:cs typeface="Roboto Slab" pitchFamily="2" charset="0"/>
                <a:sym typeface="Roboto Slab"/>
              </a:rPr>
              <a:t>NDSC Policy &amp; Advocacy Co-Director</a:t>
            </a:r>
          </a:p>
        </p:txBody>
      </p:sp>
      <p:sp>
        <p:nvSpPr>
          <p:cNvPr id="23" name="TextBox 23"/>
          <p:cNvSpPr txBox="1"/>
          <p:nvPr/>
        </p:nvSpPr>
        <p:spPr>
          <a:xfrm>
            <a:off x="4705934" y="5714380"/>
            <a:ext cx="2776140" cy="978153"/>
          </a:xfrm>
          <a:prstGeom prst="rect">
            <a:avLst/>
          </a:prstGeom>
        </p:spPr>
        <p:txBody>
          <a:bodyPr lIns="0" tIns="0" rIns="0" bIns="0" rtlCol="0" anchor="t">
            <a:spAutoFit/>
          </a:bodyPr>
          <a:lstStyle/>
          <a:p>
            <a:pPr algn="ctr" defTabSz="609630">
              <a:lnSpc>
                <a:spcPts val="3221"/>
              </a:lnSpc>
            </a:pPr>
            <a:r>
              <a:rPr lang="en-US" sz="2301" b="1">
                <a:solidFill>
                  <a:srgbClr val="FFFFFF"/>
                </a:solidFill>
                <a:latin typeface="Roboto Slab" pitchFamily="2" charset="0"/>
                <a:ea typeface="Roboto Slab" pitchFamily="2" charset="0"/>
                <a:cs typeface="Roboto Slab" pitchFamily="2" charset="0"/>
                <a:sym typeface="Roboto Slab Bold"/>
              </a:rPr>
              <a:t>Heather Sachs</a:t>
            </a:r>
          </a:p>
          <a:p>
            <a:pPr algn="ctr" defTabSz="609630">
              <a:lnSpc>
                <a:spcPts val="2286"/>
              </a:lnSpc>
            </a:pPr>
            <a:r>
              <a:rPr lang="en-US" sz="1633">
                <a:solidFill>
                  <a:srgbClr val="FFFFFF"/>
                </a:solidFill>
                <a:latin typeface="Roboto Slab" pitchFamily="2" charset="0"/>
                <a:ea typeface="Roboto Slab" pitchFamily="2" charset="0"/>
                <a:cs typeface="Roboto Slab" pitchFamily="2" charset="0"/>
                <a:sym typeface="Roboto Slab"/>
              </a:rPr>
              <a:t>NDSC Policy &amp; Advocacy Co-Director</a:t>
            </a:r>
          </a:p>
        </p:txBody>
      </p:sp>
      <p:sp>
        <p:nvSpPr>
          <p:cNvPr id="24" name="TextBox 24"/>
          <p:cNvSpPr txBox="1"/>
          <p:nvPr/>
        </p:nvSpPr>
        <p:spPr>
          <a:xfrm>
            <a:off x="8556836" y="5661156"/>
            <a:ext cx="2776140" cy="978025"/>
          </a:xfrm>
          <a:prstGeom prst="rect">
            <a:avLst/>
          </a:prstGeom>
        </p:spPr>
        <p:txBody>
          <a:bodyPr lIns="0" tIns="0" rIns="0" bIns="0" rtlCol="0" anchor="t">
            <a:spAutoFit/>
          </a:bodyPr>
          <a:lstStyle/>
          <a:p>
            <a:pPr algn="ctr" defTabSz="609630">
              <a:lnSpc>
                <a:spcPts val="3221"/>
              </a:lnSpc>
            </a:pPr>
            <a:r>
              <a:rPr lang="en-US" sz="2301" b="1">
                <a:solidFill>
                  <a:srgbClr val="FFFFFF"/>
                </a:solidFill>
                <a:latin typeface="Roboto Slab" pitchFamily="2" charset="0"/>
                <a:ea typeface="Roboto Slab" pitchFamily="2" charset="0"/>
                <a:cs typeface="Roboto Slab" pitchFamily="2" charset="0"/>
                <a:sym typeface="Roboto Slab Bold"/>
              </a:rPr>
              <a:t>Valerie C. Williams</a:t>
            </a:r>
          </a:p>
          <a:p>
            <a:pPr algn="ctr" defTabSz="609630">
              <a:lnSpc>
                <a:spcPts val="2281"/>
              </a:lnSpc>
            </a:pPr>
            <a:r>
              <a:rPr lang="en-US" sz="1629">
                <a:solidFill>
                  <a:srgbClr val="FFFFFF"/>
                </a:solidFill>
                <a:latin typeface="Roboto Slab" pitchFamily="2" charset="0"/>
                <a:ea typeface="Roboto Slab" pitchFamily="2" charset="0"/>
                <a:cs typeface="Roboto Slab" pitchFamily="2" charset="0"/>
                <a:sym typeface="Roboto Slab"/>
              </a:rPr>
              <a:t>Co-Founder &amp; CEO, Apokrisis Consultants,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AutoShape 2"/>
          <p:cNvSpPr/>
          <p:nvPr/>
        </p:nvSpPr>
        <p:spPr>
          <a:xfrm flipV="1">
            <a:off x="2678335" y="2374071"/>
            <a:ext cx="6835328" cy="2071"/>
          </a:xfrm>
          <a:prstGeom prst="line">
            <a:avLst/>
          </a:prstGeom>
          <a:ln w="47625" cap="flat">
            <a:solidFill>
              <a:srgbClr val="C79D4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3" name="Freeform 3"/>
          <p:cNvSpPr/>
          <p:nvPr/>
        </p:nvSpPr>
        <p:spPr>
          <a:xfrm>
            <a:off x="3068084" y="134285"/>
            <a:ext cx="6078575" cy="2247332"/>
          </a:xfrm>
          <a:custGeom>
            <a:avLst/>
            <a:gdLst/>
            <a:ahLst/>
            <a:cxnLst/>
            <a:rect l="l" t="t" r="r" b="b"/>
            <a:pathLst>
              <a:path w="6844728" h="2530589">
                <a:moveTo>
                  <a:pt x="0" y="0"/>
                </a:moveTo>
                <a:lnTo>
                  <a:pt x="6844728" y="0"/>
                </a:lnTo>
                <a:lnTo>
                  <a:pt x="6844728" y="2530588"/>
                </a:lnTo>
                <a:lnTo>
                  <a:pt x="0" y="2530588"/>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4" name="TextBox 4"/>
          <p:cNvSpPr txBox="1"/>
          <p:nvPr/>
        </p:nvSpPr>
        <p:spPr>
          <a:xfrm>
            <a:off x="1348170" y="2593382"/>
            <a:ext cx="9519053" cy="1666097"/>
          </a:xfrm>
          <a:prstGeom prst="rect">
            <a:avLst/>
          </a:prstGeom>
        </p:spPr>
        <p:txBody>
          <a:bodyPr wrap="square" lIns="0" tIns="0" rIns="0" bIns="0" rtlCol="0" anchor="t">
            <a:spAutoFit/>
          </a:bodyPr>
          <a:lstStyle/>
          <a:p>
            <a:pPr marL="0" marR="0" lvl="0" indent="0" algn="ctr" defTabSz="914400" rtl="0" eaLnBrk="1" fontAlgn="auto" latinLnBrk="0" hangingPunct="1">
              <a:lnSpc>
                <a:spcPts val="6745"/>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a:ea typeface="Calibri"/>
                <a:cs typeface="Calibri"/>
                <a:sym typeface="Roboto Slab"/>
              </a:rPr>
              <a:t>The Big Asks:</a:t>
            </a:r>
          </a:p>
          <a:p>
            <a:pPr marL="0" marR="0" lvl="0" indent="0" algn="ctr" defTabSz="914400" rtl="0" eaLnBrk="1" fontAlgn="auto" latinLnBrk="0" hangingPunct="1">
              <a:lnSpc>
                <a:spcPts val="6745"/>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a:ea typeface="Calibri"/>
                <a:cs typeface="Calibri"/>
              </a:rPr>
              <a:t>What We're Taking to Capitol Hill</a:t>
            </a:r>
          </a:p>
        </p:txBody>
      </p:sp>
      <p:sp>
        <p:nvSpPr>
          <p:cNvPr id="6" name="TextBox 6"/>
          <p:cNvSpPr txBox="1"/>
          <p:nvPr/>
        </p:nvSpPr>
        <p:spPr>
          <a:xfrm>
            <a:off x="610428" y="4429419"/>
            <a:ext cx="10990996" cy="923330"/>
          </a:xfrm>
          <a:prstGeom prst="rect">
            <a:avLst/>
          </a:prstGeom>
        </p:spPr>
        <p:txBody>
          <a:bodyPr wrap="square" lIns="0" tIns="0" rIns="0" bIns="0" rtlCol="0" anchor="t">
            <a:spAutoFit/>
          </a:bodyPr>
          <a:lstStyle/>
          <a:p>
            <a:pPr marL="0" marR="0" lvl="0" indent="0" algn="ctr" defTabSz="914400" rtl="0" eaLnBrk="1" fontAlgn="auto" latinLnBrk="0" hangingPunct="1">
              <a:lnSpc>
                <a:spcPts val="3567"/>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a:ea typeface="Calibri"/>
                <a:cs typeface="Calibri"/>
                <a:sym typeface="Roboto Slab"/>
              </a:rPr>
              <a:t>Heather Sachs, Valerie C. Williams &amp; Stephanie Smith Lee</a:t>
            </a:r>
            <a:endParaRPr kumimoji="0" lang="en-US" sz="32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ctr" defTabSz="914400" rtl="0" eaLnBrk="1" fontAlgn="auto" latinLnBrk="0" hangingPunct="1">
              <a:lnSpc>
                <a:spcPts val="3567"/>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a:ea typeface="Calibri"/>
                <a:cs typeface="Calibri"/>
                <a:sym typeface="Roboto Slab"/>
              </a:rPr>
              <a:t>September 29, 2026</a:t>
            </a:r>
            <a:endParaRPr kumimoji="0" lang="en-US" sz="3200" b="0" i="0" u="none" strike="noStrike" kern="1200" cap="none" spc="0" normalizeH="0" baseline="0" noProof="0">
              <a:ln>
                <a:noFill/>
              </a:ln>
              <a:solidFill>
                <a:prstClr val="black"/>
              </a:solidFill>
              <a:effectLst/>
              <a:uLnTx/>
              <a:uFillTx/>
              <a:latin typeface="Calibri"/>
              <a:ea typeface="Calibri"/>
              <a:cs typeface="Calibri"/>
            </a:endParaRPr>
          </a:p>
        </p:txBody>
      </p:sp>
      <p:grpSp>
        <p:nvGrpSpPr>
          <p:cNvPr id="9" name="Group 8">
            <a:extLst>
              <a:ext uri="{FF2B5EF4-FFF2-40B4-BE49-F238E27FC236}">
                <a16:creationId xmlns:a16="http://schemas.microsoft.com/office/drawing/2014/main" id="{D39CFA46-F087-F06E-7C0F-1081083577D0}"/>
              </a:ext>
            </a:extLst>
          </p:cNvPr>
          <p:cNvGrpSpPr/>
          <p:nvPr/>
        </p:nvGrpSpPr>
        <p:grpSpPr>
          <a:xfrm>
            <a:off x="0" y="5974235"/>
            <a:ext cx="12192000" cy="888448"/>
            <a:chOff x="0" y="5974235"/>
            <a:chExt cx="12192000" cy="888448"/>
          </a:xfrm>
        </p:grpSpPr>
        <p:sp>
          <p:nvSpPr>
            <p:cNvPr id="7" name="Freeform 7"/>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4"/>
              <a:stretch>
                <a:fillRect l="-66801" r="-799201" b="-48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Freeform 8"/>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grpSp>
    </p:spTree>
    <p:extLst>
      <p:ext uri="{BB962C8B-B14F-4D97-AF65-F5344CB8AC3E}">
        <p14:creationId xmlns:p14="http://schemas.microsoft.com/office/powerpoint/2010/main" val="2439850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4"/>
          <p:cNvSpPr txBox="1"/>
          <p:nvPr/>
        </p:nvSpPr>
        <p:spPr>
          <a:xfrm>
            <a:off x="2259508" y="414097"/>
            <a:ext cx="7671556" cy="701539"/>
          </a:xfrm>
          <a:prstGeom prst="rect">
            <a:avLst/>
          </a:prstGeom>
        </p:spPr>
        <p:txBody>
          <a:bodyPr wrap="square" lIns="0" tIns="0" rIns="0" bIns="0" rtlCol="0" anchor="t">
            <a:spAutoFit/>
          </a:bodyPr>
          <a:lstStyle>
            <a:defPPr>
              <a:defRPr lang="en-US"/>
            </a:defPPr>
            <a:lvl1pPr marL="0" algn="l" defTabSz="1057869" rtl="0" eaLnBrk="1" latinLnBrk="0" hangingPunct="1">
              <a:defRPr sz="2082" kern="1200">
                <a:solidFill>
                  <a:schemeClr val="tx1"/>
                </a:solidFill>
                <a:latin typeface="+mn-lt"/>
                <a:ea typeface="+mn-ea"/>
                <a:cs typeface="+mn-cs"/>
              </a:defRPr>
            </a:lvl1pPr>
            <a:lvl2pPr marL="528935" algn="l" defTabSz="1057869" rtl="0" eaLnBrk="1" latinLnBrk="0" hangingPunct="1">
              <a:defRPr sz="2082" kern="1200">
                <a:solidFill>
                  <a:schemeClr val="tx1"/>
                </a:solidFill>
                <a:latin typeface="+mn-lt"/>
                <a:ea typeface="+mn-ea"/>
                <a:cs typeface="+mn-cs"/>
              </a:defRPr>
            </a:lvl2pPr>
            <a:lvl3pPr marL="1057869" algn="l" defTabSz="1057869" rtl="0" eaLnBrk="1" latinLnBrk="0" hangingPunct="1">
              <a:defRPr sz="2082" kern="1200">
                <a:solidFill>
                  <a:schemeClr val="tx1"/>
                </a:solidFill>
                <a:latin typeface="+mn-lt"/>
                <a:ea typeface="+mn-ea"/>
                <a:cs typeface="+mn-cs"/>
              </a:defRPr>
            </a:lvl3pPr>
            <a:lvl4pPr marL="1586804" algn="l" defTabSz="1057869" rtl="0" eaLnBrk="1" latinLnBrk="0" hangingPunct="1">
              <a:defRPr sz="2082" kern="1200">
                <a:solidFill>
                  <a:schemeClr val="tx1"/>
                </a:solidFill>
                <a:latin typeface="+mn-lt"/>
                <a:ea typeface="+mn-ea"/>
                <a:cs typeface="+mn-cs"/>
              </a:defRPr>
            </a:lvl4pPr>
            <a:lvl5pPr marL="2115739" algn="l" defTabSz="1057869" rtl="0" eaLnBrk="1" latinLnBrk="0" hangingPunct="1">
              <a:defRPr sz="2082" kern="1200">
                <a:solidFill>
                  <a:schemeClr val="tx1"/>
                </a:solidFill>
                <a:latin typeface="+mn-lt"/>
                <a:ea typeface="+mn-ea"/>
                <a:cs typeface="+mn-cs"/>
              </a:defRPr>
            </a:lvl5pPr>
            <a:lvl6pPr marL="2644673" algn="l" defTabSz="1057869" rtl="0" eaLnBrk="1" latinLnBrk="0" hangingPunct="1">
              <a:defRPr sz="2082" kern="1200">
                <a:solidFill>
                  <a:schemeClr val="tx1"/>
                </a:solidFill>
                <a:latin typeface="+mn-lt"/>
                <a:ea typeface="+mn-ea"/>
                <a:cs typeface="+mn-cs"/>
              </a:defRPr>
            </a:lvl6pPr>
            <a:lvl7pPr marL="3173608" algn="l" defTabSz="1057869" rtl="0" eaLnBrk="1" latinLnBrk="0" hangingPunct="1">
              <a:defRPr sz="2082" kern="1200">
                <a:solidFill>
                  <a:schemeClr val="tx1"/>
                </a:solidFill>
                <a:latin typeface="+mn-lt"/>
                <a:ea typeface="+mn-ea"/>
                <a:cs typeface="+mn-cs"/>
              </a:defRPr>
            </a:lvl7pPr>
            <a:lvl8pPr marL="3702543" algn="l" defTabSz="1057869" rtl="0" eaLnBrk="1" latinLnBrk="0" hangingPunct="1">
              <a:defRPr sz="2082" kern="1200">
                <a:solidFill>
                  <a:schemeClr val="tx1"/>
                </a:solidFill>
                <a:latin typeface="+mn-lt"/>
                <a:ea typeface="+mn-ea"/>
                <a:cs typeface="+mn-cs"/>
              </a:defRPr>
            </a:lvl8pPr>
            <a:lvl9pPr marL="4231477" algn="l" defTabSz="1057869" rtl="0" eaLnBrk="1" latinLnBrk="0" hangingPunct="1">
              <a:defRPr sz="2082" kern="1200">
                <a:solidFill>
                  <a:schemeClr val="tx1"/>
                </a:solidFill>
                <a:latin typeface="+mn-lt"/>
                <a:ea typeface="+mn-ea"/>
                <a:cs typeface="+mn-cs"/>
              </a:defRPr>
            </a:lvl9pPr>
          </a:lstStyle>
          <a:p>
            <a:pPr marL="0" marR="0" lvl="0" indent="0" algn="ctr" defTabSz="1057869" rtl="0" eaLnBrk="1" fontAlgn="auto" latinLnBrk="0" hangingPunct="1">
              <a:lnSpc>
                <a:spcPts val="5348"/>
              </a:lnSpc>
              <a:spcBef>
                <a:spcPts val="0"/>
              </a:spcBef>
              <a:spcAft>
                <a:spcPts val="0"/>
              </a:spcAft>
              <a:buClrTx/>
              <a:buSzTx/>
              <a:buFontTx/>
              <a:buNone/>
              <a:tabLst/>
              <a:defRPr/>
            </a:pPr>
            <a:r>
              <a:rPr kumimoji="0" lang="en-US" sz="5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sym typeface="Roboto Slab"/>
              </a:rPr>
              <a:t>Agenda</a:t>
            </a:r>
            <a:endParaRPr kumimoji="0" lang="en-US" sz="5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5" name="TextBox 35"/>
          <p:cNvSpPr txBox="1"/>
          <p:nvPr/>
        </p:nvSpPr>
        <p:spPr>
          <a:xfrm>
            <a:off x="284784" y="1459934"/>
            <a:ext cx="7148721" cy="3939540"/>
          </a:xfrm>
          <a:prstGeom prst="rect">
            <a:avLst/>
          </a:prstGeom>
        </p:spPr>
        <p:txBody>
          <a:bodyPr wrap="square" lIns="0" tIns="0" rIns="0" bIns="0" rtlCol="0" anchor="t">
            <a:spAutoFit/>
          </a:bodyPr>
          <a:lstStyle>
            <a:defPPr>
              <a:defRPr lang="en-US"/>
            </a:defPPr>
            <a:lvl1pPr marL="0" algn="l" defTabSz="1057869" rtl="0" eaLnBrk="1" latinLnBrk="0" hangingPunct="1">
              <a:defRPr sz="2082" kern="1200">
                <a:solidFill>
                  <a:schemeClr val="tx1"/>
                </a:solidFill>
                <a:latin typeface="+mn-lt"/>
                <a:ea typeface="+mn-ea"/>
                <a:cs typeface="+mn-cs"/>
              </a:defRPr>
            </a:lvl1pPr>
            <a:lvl2pPr marL="528935" algn="l" defTabSz="1057869" rtl="0" eaLnBrk="1" latinLnBrk="0" hangingPunct="1">
              <a:defRPr sz="2082" kern="1200">
                <a:solidFill>
                  <a:schemeClr val="tx1"/>
                </a:solidFill>
                <a:latin typeface="+mn-lt"/>
                <a:ea typeface="+mn-ea"/>
                <a:cs typeface="+mn-cs"/>
              </a:defRPr>
            </a:lvl2pPr>
            <a:lvl3pPr marL="1057869" algn="l" defTabSz="1057869" rtl="0" eaLnBrk="1" latinLnBrk="0" hangingPunct="1">
              <a:defRPr sz="2082" kern="1200">
                <a:solidFill>
                  <a:schemeClr val="tx1"/>
                </a:solidFill>
                <a:latin typeface="+mn-lt"/>
                <a:ea typeface="+mn-ea"/>
                <a:cs typeface="+mn-cs"/>
              </a:defRPr>
            </a:lvl3pPr>
            <a:lvl4pPr marL="1586804" algn="l" defTabSz="1057869" rtl="0" eaLnBrk="1" latinLnBrk="0" hangingPunct="1">
              <a:defRPr sz="2082" kern="1200">
                <a:solidFill>
                  <a:schemeClr val="tx1"/>
                </a:solidFill>
                <a:latin typeface="+mn-lt"/>
                <a:ea typeface="+mn-ea"/>
                <a:cs typeface="+mn-cs"/>
              </a:defRPr>
            </a:lvl4pPr>
            <a:lvl5pPr marL="2115739" algn="l" defTabSz="1057869" rtl="0" eaLnBrk="1" latinLnBrk="0" hangingPunct="1">
              <a:defRPr sz="2082" kern="1200">
                <a:solidFill>
                  <a:schemeClr val="tx1"/>
                </a:solidFill>
                <a:latin typeface="+mn-lt"/>
                <a:ea typeface="+mn-ea"/>
                <a:cs typeface="+mn-cs"/>
              </a:defRPr>
            </a:lvl5pPr>
            <a:lvl6pPr marL="2644673" algn="l" defTabSz="1057869" rtl="0" eaLnBrk="1" latinLnBrk="0" hangingPunct="1">
              <a:defRPr sz="2082" kern="1200">
                <a:solidFill>
                  <a:schemeClr val="tx1"/>
                </a:solidFill>
                <a:latin typeface="+mn-lt"/>
                <a:ea typeface="+mn-ea"/>
                <a:cs typeface="+mn-cs"/>
              </a:defRPr>
            </a:lvl6pPr>
            <a:lvl7pPr marL="3173608" algn="l" defTabSz="1057869" rtl="0" eaLnBrk="1" latinLnBrk="0" hangingPunct="1">
              <a:defRPr sz="2082" kern="1200">
                <a:solidFill>
                  <a:schemeClr val="tx1"/>
                </a:solidFill>
                <a:latin typeface="+mn-lt"/>
                <a:ea typeface="+mn-ea"/>
                <a:cs typeface="+mn-cs"/>
              </a:defRPr>
            </a:lvl7pPr>
            <a:lvl8pPr marL="3702543" algn="l" defTabSz="1057869" rtl="0" eaLnBrk="1" latinLnBrk="0" hangingPunct="1">
              <a:defRPr sz="2082" kern="1200">
                <a:solidFill>
                  <a:schemeClr val="tx1"/>
                </a:solidFill>
                <a:latin typeface="+mn-lt"/>
                <a:ea typeface="+mn-ea"/>
                <a:cs typeface="+mn-cs"/>
              </a:defRPr>
            </a:lvl8pPr>
            <a:lvl9pPr marL="4231477" algn="l" defTabSz="1057869" rtl="0" eaLnBrk="1" latinLnBrk="0" hangingPunct="1">
              <a:defRPr sz="2082" kern="1200">
                <a:solidFill>
                  <a:schemeClr val="tx1"/>
                </a:solidFill>
                <a:latin typeface="+mn-lt"/>
                <a:ea typeface="+mn-ea"/>
                <a:cs typeface="+mn-cs"/>
              </a:defRPr>
            </a:lvl9pPr>
          </a:lstStyle>
          <a:p>
            <a:pPr marL="685800" marR="0" lvl="0" indent="-457200" algn="l" defTabSz="105786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Calibri"/>
                <a:ea typeface="Calibri"/>
                <a:cs typeface="Calibri"/>
              </a:rPr>
              <a:t>What is an "Ask"?</a:t>
            </a:r>
          </a:p>
          <a:p>
            <a:pPr marL="685800" marR="0" lvl="0" indent="-457200" algn="l" defTabSz="105786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Calibri"/>
                <a:ea typeface="Calibri"/>
                <a:cs typeface="Calibri"/>
              </a:rPr>
              <a:t>Supplemental Security Income (SSI) Savings Penalty Elimination Act</a:t>
            </a:r>
          </a:p>
          <a:p>
            <a:pPr marL="685800" marR="0" lvl="0" indent="-457200" algn="l" defTabSz="105786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Calibri"/>
                <a:ea typeface="Calibri"/>
                <a:cs typeface="Calibri"/>
              </a:rPr>
              <a:t>Transformation to Competitive Integrated Employment Act (TCIEA)</a:t>
            </a:r>
          </a:p>
          <a:p>
            <a:pPr marL="685800" marR="0" lvl="0" indent="-457200" algn="l" defTabSz="105786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Calibri"/>
                <a:ea typeface="Calibri"/>
                <a:cs typeface="Calibri"/>
              </a:rPr>
              <a:t>HCBS Access Act</a:t>
            </a:r>
          </a:p>
          <a:p>
            <a:pPr marL="685800" marR="0" lvl="0" indent="-457200" algn="l" defTabSz="105786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Calibri"/>
                <a:ea typeface="Calibri"/>
                <a:cs typeface="Calibri"/>
              </a:rPr>
              <a:t>Save the Department of Education</a:t>
            </a:r>
          </a:p>
          <a:p>
            <a:pPr marL="685800" marR="0" lvl="0" indent="-457200" algn="l" defTabSz="105786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prstClr val="black"/>
              </a:solidFill>
              <a:effectLst/>
              <a:uLnTx/>
              <a:uFillTx/>
              <a:latin typeface="Calibri"/>
              <a:ea typeface="Calibri"/>
              <a:cs typeface="Calibri"/>
            </a:endParaRPr>
          </a:p>
        </p:txBody>
      </p:sp>
      <p:grpSp>
        <p:nvGrpSpPr>
          <p:cNvPr id="2" name="Group 1">
            <a:extLst>
              <a:ext uri="{FF2B5EF4-FFF2-40B4-BE49-F238E27FC236}">
                <a16:creationId xmlns:a16="http://schemas.microsoft.com/office/drawing/2014/main" id="{6F1D0C02-C107-E073-A717-C7A8157387A8}"/>
              </a:ext>
            </a:extLst>
          </p:cNvPr>
          <p:cNvGrpSpPr/>
          <p:nvPr/>
        </p:nvGrpSpPr>
        <p:grpSpPr>
          <a:xfrm>
            <a:off x="0" y="5974235"/>
            <a:ext cx="12192000" cy="888448"/>
            <a:chOff x="0" y="5974235"/>
            <a:chExt cx="12192000" cy="888448"/>
          </a:xfrm>
        </p:grpSpPr>
        <p:sp>
          <p:nvSpPr>
            <p:cNvPr id="3" name="Freeform 7">
              <a:extLst>
                <a:ext uri="{FF2B5EF4-FFF2-40B4-BE49-F238E27FC236}">
                  <a16:creationId xmlns:a16="http://schemas.microsoft.com/office/drawing/2014/main" id="{6DA94E7F-D624-26C9-7414-9156EEE5CDD2}"/>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4" name="Freeform 8">
              <a:extLst>
                <a:ext uri="{FF2B5EF4-FFF2-40B4-BE49-F238E27FC236}">
                  <a16:creationId xmlns:a16="http://schemas.microsoft.com/office/drawing/2014/main" id="{5E822F72-6110-93D4-0BF9-F2EB2BFD6433}"/>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grpSp>
      <p:pic>
        <p:nvPicPr>
          <p:cNvPr id="7" name="Picture 6">
            <a:extLst>
              <a:ext uri="{FF2B5EF4-FFF2-40B4-BE49-F238E27FC236}">
                <a16:creationId xmlns:a16="http://schemas.microsoft.com/office/drawing/2014/main" id="{3F82DAC2-9613-F773-3588-5CAC6C604EE2}"/>
              </a:ext>
            </a:extLst>
          </p:cNvPr>
          <p:cNvPicPr>
            <a:picLocks noChangeAspect="1"/>
          </p:cNvPicPr>
          <p:nvPr/>
        </p:nvPicPr>
        <p:blipFill>
          <a:blip r:embed="rId5"/>
          <a:srcRect t="-4310" r="-1550" b="2586"/>
          <a:stretch>
            <a:fillRect/>
          </a:stretch>
        </p:blipFill>
        <p:spPr>
          <a:xfrm>
            <a:off x="7440009" y="1306123"/>
            <a:ext cx="4517219" cy="4078711"/>
          </a:xfrm>
          <a:prstGeom prst="rect">
            <a:avLst/>
          </a:prstGeom>
        </p:spPr>
      </p:pic>
    </p:spTree>
    <p:extLst>
      <p:ext uri="{BB962C8B-B14F-4D97-AF65-F5344CB8AC3E}">
        <p14:creationId xmlns:p14="http://schemas.microsoft.com/office/powerpoint/2010/main" val="4070392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22BF0-9BBF-9C07-74CF-011921582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D52ED8-D9B3-0DE7-5CE2-754F58AA5A6E}"/>
              </a:ext>
            </a:extLst>
          </p:cNvPr>
          <p:cNvSpPr>
            <a:spLocks noGrp="1"/>
          </p:cNvSpPr>
          <p:nvPr>
            <p:ph type="title"/>
          </p:nvPr>
        </p:nvSpPr>
        <p:spPr>
          <a:xfrm>
            <a:off x="838199" y="-109717"/>
            <a:ext cx="10515600" cy="1325563"/>
          </a:xfrm>
        </p:spPr>
        <p:txBody>
          <a:bodyPr/>
          <a:lstStyle/>
          <a:p>
            <a:pPr algn="ctr"/>
            <a:r>
              <a:rPr lang="en-US">
                <a:latin typeface="Calibri"/>
                <a:ea typeface="Calibri"/>
                <a:cs typeface="Calibri"/>
              </a:rPr>
              <a:t>What is an "Ask"?</a:t>
            </a:r>
          </a:p>
        </p:txBody>
      </p:sp>
      <p:sp>
        <p:nvSpPr>
          <p:cNvPr id="3" name="Content Placeholder 2">
            <a:extLst>
              <a:ext uri="{FF2B5EF4-FFF2-40B4-BE49-F238E27FC236}">
                <a16:creationId xmlns:a16="http://schemas.microsoft.com/office/drawing/2014/main" id="{2C4ECC16-ED89-C992-0E3C-3A38AEED9687}"/>
              </a:ext>
            </a:extLst>
          </p:cNvPr>
          <p:cNvSpPr>
            <a:spLocks noGrp="1"/>
          </p:cNvSpPr>
          <p:nvPr>
            <p:ph idx="1"/>
          </p:nvPr>
        </p:nvSpPr>
        <p:spPr>
          <a:xfrm>
            <a:off x="378124" y="1220330"/>
            <a:ext cx="11529396" cy="4753904"/>
          </a:xfrm>
        </p:spPr>
        <p:txBody>
          <a:bodyPr vert="horz" lIns="91440" tIns="45720" rIns="91440" bIns="45720" rtlCol="0" anchor="t">
            <a:normAutofit/>
          </a:bodyPr>
          <a:lstStyle/>
          <a:p>
            <a:r>
              <a:rPr lang="en-US">
                <a:latin typeface="Calibri"/>
                <a:ea typeface="Calibri"/>
                <a:cs typeface="Calibri"/>
              </a:rPr>
              <a:t>An </a:t>
            </a:r>
            <a:r>
              <a:rPr lang="en-US" b="1">
                <a:latin typeface="Calibri"/>
                <a:ea typeface="Calibri"/>
                <a:cs typeface="Calibri"/>
              </a:rPr>
              <a:t>Ask</a:t>
            </a:r>
            <a:r>
              <a:rPr lang="en-US">
                <a:latin typeface="Calibri"/>
                <a:ea typeface="Calibri"/>
                <a:cs typeface="Calibri"/>
              </a:rPr>
              <a:t> is what we want Congress to do </a:t>
            </a:r>
          </a:p>
          <a:p>
            <a:r>
              <a:rPr lang="en-US">
                <a:latin typeface="Calibri"/>
                <a:ea typeface="Calibri"/>
                <a:cs typeface="Calibri"/>
              </a:rPr>
              <a:t>It gives your meeting a </a:t>
            </a:r>
            <a:r>
              <a:rPr lang="en-US" b="1">
                <a:latin typeface="Calibri"/>
                <a:ea typeface="Calibri"/>
                <a:cs typeface="Calibri"/>
              </a:rPr>
              <a:t>clear goal</a:t>
            </a:r>
            <a:r>
              <a:rPr lang="en-US">
                <a:latin typeface="Calibri"/>
                <a:ea typeface="Calibri"/>
                <a:cs typeface="Calibri"/>
              </a:rPr>
              <a:t> </a:t>
            </a:r>
          </a:p>
          <a:p>
            <a:r>
              <a:rPr lang="en-US">
                <a:latin typeface="Calibri"/>
                <a:ea typeface="Calibri"/>
                <a:cs typeface="Calibri"/>
              </a:rPr>
              <a:t>Examples: </a:t>
            </a:r>
            <a:r>
              <a:rPr lang="en-US" b="1">
                <a:latin typeface="Calibri"/>
                <a:ea typeface="Calibri"/>
                <a:cs typeface="Calibri"/>
              </a:rPr>
              <a:t>support a bill, oppose a bill, increase funding, or move a bill forward</a:t>
            </a:r>
            <a:r>
              <a:rPr lang="en-US">
                <a:latin typeface="Calibri"/>
                <a:ea typeface="Calibri"/>
                <a:cs typeface="Calibri"/>
              </a:rPr>
              <a:t> </a:t>
            </a:r>
          </a:p>
          <a:p>
            <a:r>
              <a:rPr lang="en-US">
                <a:latin typeface="Calibri"/>
                <a:ea typeface="Calibri"/>
                <a:cs typeface="Calibri"/>
              </a:rPr>
              <a:t>We chose issues that </a:t>
            </a:r>
            <a:r>
              <a:rPr lang="en-US" b="1">
                <a:latin typeface="Calibri"/>
                <a:ea typeface="Calibri"/>
                <a:cs typeface="Calibri"/>
              </a:rPr>
              <a:t>matter to people with Down syndrome</a:t>
            </a:r>
            <a:r>
              <a:rPr lang="en-US">
                <a:latin typeface="Calibri"/>
                <a:ea typeface="Calibri"/>
                <a:cs typeface="Calibri"/>
              </a:rPr>
              <a:t> </a:t>
            </a:r>
          </a:p>
          <a:p>
            <a:r>
              <a:rPr lang="en-US">
                <a:latin typeface="Calibri"/>
                <a:ea typeface="Calibri"/>
                <a:cs typeface="Calibri"/>
              </a:rPr>
              <a:t>Our Asks cover </a:t>
            </a:r>
            <a:r>
              <a:rPr lang="en-US" b="1">
                <a:latin typeface="Calibri"/>
                <a:ea typeface="Calibri"/>
                <a:cs typeface="Calibri"/>
              </a:rPr>
              <a:t>different ages and stages of life</a:t>
            </a:r>
            <a:r>
              <a:rPr lang="en-US">
                <a:latin typeface="Calibri"/>
                <a:ea typeface="Calibri"/>
                <a:cs typeface="Calibri"/>
              </a:rPr>
              <a:t> </a:t>
            </a:r>
          </a:p>
          <a:p>
            <a:r>
              <a:rPr lang="en-US">
                <a:latin typeface="Calibri"/>
                <a:ea typeface="Calibri"/>
                <a:cs typeface="Calibri"/>
              </a:rPr>
              <a:t>We chose issues where </a:t>
            </a:r>
            <a:r>
              <a:rPr lang="en-US" b="1">
                <a:latin typeface="Calibri"/>
                <a:ea typeface="Calibri"/>
                <a:cs typeface="Calibri"/>
              </a:rPr>
              <a:t>advocacy can make a difference</a:t>
            </a:r>
            <a:r>
              <a:rPr lang="en-US">
                <a:latin typeface="Calibri"/>
                <a:ea typeface="Calibri"/>
                <a:cs typeface="Calibri"/>
              </a:rPr>
              <a:t> </a:t>
            </a:r>
          </a:p>
          <a:p>
            <a:r>
              <a:rPr lang="en-US" b="1">
                <a:latin typeface="Calibri"/>
                <a:ea typeface="Calibri"/>
                <a:cs typeface="Calibri"/>
              </a:rPr>
              <a:t>Pick 1–2 Asks</a:t>
            </a:r>
            <a:r>
              <a:rPr lang="en-US">
                <a:latin typeface="Calibri"/>
                <a:ea typeface="Calibri"/>
                <a:cs typeface="Calibri"/>
              </a:rPr>
              <a:t> that matter most to you </a:t>
            </a:r>
          </a:p>
          <a:p>
            <a:r>
              <a:rPr lang="en-US">
                <a:latin typeface="Calibri"/>
                <a:ea typeface="Calibri"/>
                <a:cs typeface="Calibri"/>
              </a:rPr>
              <a:t>House and Senate Asks may be different, but </a:t>
            </a:r>
            <a:r>
              <a:rPr lang="en-US" b="1">
                <a:latin typeface="Calibri"/>
                <a:ea typeface="Calibri"/>
                <a:cs typeface="Calibri"/>
              </a:rPr>
              <a:t>your story stays the same</a:t>
            </a:r>
            <a:endParaRPr lang="en-US">
              <a:latin typeface="Calibri"/>
              <a:ea typeface="Calibri"/>
              <a:cs typeface="Calibri"/>
            </a:endParaRPr>
          </a:p>
          <a:p>
            <a:endParaRPr lang="en-US">
              <a:latin typeface="Calibri"/>
              <a:ea typeface="Calibri"/>
              <a:cs typeface="Calibri"/>
            </a:endParaRPr>
          </a:p>
        </p:txBody>
      </p:sp>
      <p:grpSp>
        <p:nvGrpSpPr>
          <p:cNvPr id="6" name="Group 5">
            <a:extLst>
              <a:ext uri="{FF2B5EF4-FFF2-40B4-BE49-F238E27FC236}">
                <a16:creationId xmlns:a16="http://schemas.microsoft.com/office/drawing/2014/main" id="{B423F12D-6B1F-3383-1A9B-DCB4EDCE5B12}"/>
              </a:ext>
            </a:extLst>
          </p:cNvPr>
          <p:cNvGrpSpPr/>
          <p:nvPr/>
        </p:nvGrpSpPr>
        <p:grpSpPr>
          <a:xfrm>
            <a:off x="0" y="5974235"/>
            <a:ext cx="12192000" cy="888448"/>
            <a:chOff x="0" y="5974235"/>
            <a:chExt cx="12192000" cy="888448"/>
          </a:xfrm>
        </p:grpSpPr>
        <p:sp>
          <p:nvSpPr>
            <p:cNvPr id="7" name="Freeform 7">
              <a:extLst>
                <a:ext uri="{FF2B5EF4-FFF2-40B4-BE49-F238E27FC236}">
                  <a16:creationId xmlns:a16="http://schemas.microsoft.com/office/drawing/2014/main" id="{E868404F-B6C4-1B1A-B3D4-1F3C337EA1D0}"/>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Freeform 8">
              <a:extLst>
                <a:ext uri="{FF2B5EF4-FFF2-40B4-BE49-F238E27FC236}">
                  <a16:creationId xmlns:a16="http://schemas.microsoft.com/office/drawing/2014/main" id="{868B18E8-EB51-AEBB-CE48-0390A656A28A}"/>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grpSp>
    </p:spTree>
    <p:extLst>
      <p:ext uri="{BB962C8B-B14F-4D97-AF65-F5344CB8AC3E}">
        <p14:creationId xmlns:p14="http://schemas.microsoft.com/office/powerpoint/2010/main" val="2688911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CEE36-FAF2-441D-7ACF-3E60424F87E3}"/>
              </a:ext>
            </a:extLst>
          </p:cNvPr>
          <p:cNvSpPr>
            <a:spLocks noGrp="1"/>
          </p:cNvSpPr>
          <p:nvPr>
            <p:ph type="title"/>
          </p:nvPr>
        </p:nvSpPr>
        <p:spPr>
          <a:xfrm>
            <a:off x="838199" y="123787"/>
            <a:ext cx="10515600" cy="1325563"/>
          </a:xfrm>
        </p:spPr>
        <p:txBody>
          <a:bodyPr/>
          <a:lstStyle/>
          <a:p>
            <a:pPr algn="ctr"/>
            <a:r>
              <a:rPr lang="en-US">
                <a:latin typeface="Calibri"/>
                <a:ea typeface="Calibri"/>
                <a:cs typeface="Calibri"/>
              </a:rPr>
              <a:t>SSI and the Savings Penalty</a:t>
            </a:r>
          </a:p>
        </p:txBody>
      </p:sp>
      <p:sp>
        <p:nvSpPr>
          <p:cNvPr id="3" name="Content Placeholder 2">
            <a:extLst>
              <a:ext uri="{FF2B5EF4-FFF2-40B4-BE49-F238E27FC236}">
                <a16:creationId xmlns:a16="http://schemas.microsoft.com/office/drawing/2014/main" id="{A2C283B9-F76E-C672-51CC-BE5ECCFE2B36}"/>
              </a:ext>
            </a:extLst>
          </p:cNvPr>
          <p:cNvSpPr>
            <a:spLocks noGrp="1"/>
          </p:cNvSpPr>
          <p:nvPr>
            <p:ph idx="1"/>
          </p:nvPr>
        </p:nvSpPr>
        <p:spPr>
          <a:xfrm>
            <a:off x="152400" y="1130425"/>
            <a:ext cx="11755120" cy="4466356"/>
          </a:xfrm>
        </p:spPr>
        <p:txBody>
          <a:bodyPr vert="horz" lIns="91440" tIns="45720" rIns="91440" bIns="45720" rtlCol="0" anchor="t">
            <a:normAutofit/>
          </a:bodyPr>
          <a:lstStyle/>
          <a:p>
            <a:pPr>
              <a:buFont typeface="Arial"/>
              <a:buChar char="•"/>
            </a:pPr>
            <a:r>
              <a:rPr lang="en-US" sz="3200" b="1">
                <a:latin typeface="Calibri"/>
                <a:ea typeface="Calibri"/>
                <a:cs typeface="Calibri"/>
              </a:rPr>
              <a:t>SSI (Supplemental Security Income)</a:t>
            </a:r>
            <a:r>
              <a:rPr lang="en-US" sz="3200">
                <a:latin typeface="Calibri"/>
                <a:ea typeface="Calibri"/>
                <a:cs typeface="Calibri"/>
              </a:rPr>
              <a:t> provides monthly payments to people with disabilities and older adults with very limited income and savings. </a:t>
            </a:r>
          </a:p>
          <a:p>
            <a:pPr>
              <a:buFont typeface="Arial"/>
              <a:buChar char="•"/>
            </a:pPr>
            <a:r>
              <a:rPr lang="en-US" sz="3200">
                <a:latin typeface="Calibri"/>
                <a:ea typeface="Calibri"/>
                <a:cs typeface="Calibri"/>
              </a:rPr>
              <a:t>SSI helps pay for </a:t>
            </a:r>
            <a:r>
              <a:rPr lang="en-US" sz="3200" b="1">
                <a:latin typeface="Calibri"/>
                <a:ea typeface="Calibri"/>
                <a:cs typeface="Calibri"/>
              </a:rPr>
              <a:t>basic needs</a:t>
            </a:r>
            <a:r>
              <a:rPr lang="en-US" sz="3200">
                <a:latin typeface="Calibri"/>
                <a:ea typeface="Calibri"/>
                <a:cs typeface="Calibri"/>
              </a:rPr>
              <a:t> and is an important </a:t>
            </a:r>
            <a:r>
              <a:rPr lang="en-US" sz="3200" b="1">
                <a:latin typeface="Calibri"/>
                <a:ea typeface="Calibri"/>
                <a:cs typeface="Calibri"/>
              </a:rPr>
              <a:t>pathway to Medicaid</a:t>
            </a:r>
            <a:r>
              <a:rPr lang="en-US" sz="3200">
                <a:latin typeface="Calibri"/>
                <a:ea typeface="Calibri"/>
                <a:cs typeface="Calibri"/>
              </a:rPr>
              <a:t> for many people with disabilities. </a:t>
            </a:r>
          </a:p>
          <a:p>
            <a:pPr>
              <a:buFont typeface="Arial"/>
              <a:buChar char="•"/>
            </a:pPr>
            <a:r>
              <a:rPr lang="en-US" sz="3200">
                <a:latin typeface="Calibri"/>
                <a:ea typeface="Calibri"/>
                <a:cs typeface="Calibri"/>
              </a:rPr>
              <a:t>But SSI has an outdated savings limit: </a:t>
            </a:r>
            <a:r>
              <a:rPr lang="en-US" sz="3200" b="1">
                <a:latin typeface="Calibri"/>
                <a:ea typeface="Calibri"/>
                <a:cs typeface="Calibri"/>
              </a:rPr>
              <a:t>$2,000 for an individual and $3,000 for a couple.</a:t>
            </a:r>
            <a:r>
              <a:rPr lang="en-US" sz="3200">
                <a:latin typeface="Calibri"/>
                <a:ea typeface="Calibri"/>
                <a:cs typeface="Calibri"/>
              </a:rPr>
              <a:t> </a:t>
            </a:r>
          </a:p>
          <a:p>
            <a:pPr>
              <a:buFont typeface="Arial"/>
              <a:buChar char="•"/>
            </a:pPr>
            <a:r>
              <a:rPr lang="en-US" sz="3200">
                <a:latin typeface="Calibri"/>
                <a:ea typeface="Calibri"/>
                <a:cs typeface="Calibri"/>
              </a:rPr>
              <a:t>These limits have </a:t>
            </a:r>
            <a:r>
              <a:rPr lang="en-US" sz="3200" b="1">
                <a:latin typeface="Calibri"/>
                <a:ea typeface="Calibri"/>
                <a:cs typeface="Calibri"/>
              </a:rPr>
              <a:t>not increased since 1989</a:t>
            </a:r>
            <a:r>
              <a:rPr lang="en-US" sz="3200">
                <a:latin typeface="Calibri"/>
                <a:ea typeface="Calibri"/>
                <a:cs typeface="Calibri"/>
              </a:rPr>
              <a:t>, making it difficult to </a:t>
            </a:r>
            <a:r>
              <a:rPr lang="en-US" sz="3200" b="1">
                <a:latin typeface="Calibri"/>
                <a:ea typeface="Calibri"/>
                <a:cs typeface="Calibri"/>
              </a:rPr>
              <a:t>save for emergencies and plan for the future.</a:t>
            </a:r>
            <a:r>
              <a:rPr lang="en-US" sz="3200">
                <a:latin typeface="Calibri"/>
                <a:ea typeface="Calibri"/>
                <a:cs typeface="Calibri"/>
              </a:rPr>
              <a:t> </a:t>
            </a:r>
          </a:p>
          <a:p>
            <a:pPr marL="0" indent="0">
              <a:buNone/>
            </a:pPr>
            <a:endParaRPr lang="en-US" sz="2800">
              <a:latin typeface="Calibri" panose="020F0502020204030204" pitchFamily="34" charset="0"/>
              <a:ea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8273CD94-83EB-CC31-4C1F-B72CFC6D23E5}"/>
              </a:ext>
            </a:extLst>
          </p:cNvPr>
          <p:cNvGrpSpPr/>
          <p:nvPr/>
        </p:nvGrpSpPr>
        <p:grpSpPr>
          <a:xfrm>
            <a:off x="0" y="5974235"/>
            <a:ext cx="12192000" cy="888448"/>
            <a:chOff x="0" y="5974235"/>
            <a:chExt cx="12192000" cy="888448"/>
          </a:xfrm>
        </p:grpSpPr>
        <p:sp>
          <p:nvSpPr>
            <p:cNvPr id="5" name="Freeform 7">
              <a:extLst>
                <a:ext uri="{FF2B5EF4-FFF2-40B4-BE49-F238E27FC236}">
                  <a16:creationId xmlns:a16="http://schemas.microsoft.com/office/drawing/2014/main" id="{82B8BE95-F641-FF45-2CF1-1424E1D8B177}"/>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Aptos" panose="02110004020202020204"/>
                <a:ea typeface="Calibri"/>
                <a:cs typeface="Calibri"/>
              </a:endParaRPr>
            </a:p>
          </p:txBody>
        </p:sp>
        <p:sp>
          <p:nvSpPr>
            <p:cNvPr id="6" name="Freeform 8">
              <a:extLst>
                <a:ext uri="{FF2B5EF4-FFF2-40B4-BE49-F238E27FC236}">
                  <a16:creationId xmlns:a16="http://schemas.microsoft.com/office/drawing/2014/main" id="{FC8129B8-CD38-4B74-89F6-B526D9D84AE4}"/>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Aptos" panose="02110004020202020204"/>
                <a:ea typeface="Calibri"/>
                <a:cs typeface="Calibri"/>
              </a:endParaRPr>
            </a:p>
          </p:txBody>
        </p:sp>
      </p:grpSp>
    </p:spTree>
    <p:extLst>
      <p:ext uri="{BB962C8B-B14F-4D97-AF65-F5344CB8AC3E}">
        <p14:creationId xmlns:p14="http://schemas.microsoft.com/office/powerpoint/2010/main" val="3520622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BC920-15B9-EF08-D4D4-0B70A7802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28222C-8D04-84CE-4891-2F8C43BBD4B4}"/>
              </a:ext>
            </a:extLst>
          </p:cNvPr>
          <p:cNvSpPr>
            <a:spLocks noGrp="1"/>
          </p:cNvSpPr>
          <p:nvPr>
            <p:ph type="title"/>
          </p:nvPr>
        </p:nvSpPr>
        <p:spPr/>
        <p:txBody>
          <a:bodyPr/>
          <a:lstStyle/>
          <a:p>
            <a:pPr algn="ctr"/>
            <a:r>
              <a:rPr lang="en-US">
                <a:latin typeface="Calibri"/>
                <a:ea typeface="Calibri"/>
                <a:cs typeface="Calibri"/>
              </a:rPr>
              <a:t>SSI Savings Penalty Elimination Act </a:t>
            </a:r>
            <a:br>
              <a:rPr lang="en-US">
                <a:latin typeface="Calibri"/>
                <a:ea typeface="Calibri"/>
                <a:cs typeface="Calibri"/>
              </a:rPr>
            </a:br>
            <a:r>
              <a:rPr lang="en-US">
                <a:latin typeface="Calibri"/>
                <a:ea typeface="Calibri"/>
                <a:cs typeface="Calibri"/>
              </a:rPr>
              <a:t>(</a:t>
            </a:r>
            <a:r>
              <a:rPr lang="en-US">
                <a:latin typeface="Calibri"/>
                <a:ea typeface="Calibri"/>
                <a:cs typeface="Calibri"/>
                <a:hlinkClick r:id="rId3"/>
              </a:rPr>
              <a:t>H.R. 2540</a:t>
            </a:r>
            <a:r>
              <a:rPr lang="en-US">
                <a:latin typeface="Calibri"/>
                <a:ea typeface="Calibri"/>
                <a:cs typeface="Calibri"/>
              </a:rPr>
              <a:t>/</a:t>
            </a:r>
            <a:r>
              <a:rPr lang="en-US">
                <a:latin typeface="Calibri"/>
                <a:ea typeface="Calibri"/>
                <a:cs typeface="Calibri"/>
                <a:hlinkClick r:id="rId4"/>
              </a:rPr>
              <a:t>S. 1234</a:t>
            </a:r>
            <a:r>
              <a:rPr lang="en-US">
                <a:latin typeface="Calibri"/>
                <a:ea typeface="Calibri"/>
                <a:cs typeface="Calibri"/>
              </a:rPr>
              <a:t>)</a:t>
            </a:r>
          </a:p>
        </p:txBody>
      </p:sp>
      <p:sp>
        <p:nvSpPr>
          <p:cNvPr id="3" name="Content Placeholder 2">
            <a:extLst>
              <a:ext uri="{FF2B5EF4-FFF2-40B4-BE49-F238E27FC236}">
                <a16:creationId xmlns:a16="http://schemas.microsoft.com/office/drawing/2014/main" id="{FDF54C32-FDA1-C51B-1F51-992746197FB0}"/>
              </a:ext>
            </a:extLst>
          </p:cNvPr>
          <p:cNvSpPr>
            <a:spLocks noGrp="1"/>
          </p:cNvSpPr>
          <p:nvPr>
            <p:ph idx="1"/>
          </p:nvPr>
        </p:nvSpPr>
        <p:spPr/>
        <p:txBody>
          <a:bodyPr vert="horz" lIns="91440" tIns="45720" rIns="91440" bIns="45720" rtlCol="0" anchor="t">
            <a:normAutofit/>
          </a:bodyPr>
          <a:lstStyle/>
          <a:p>
            <a:pPr>
              <a:buNone/>
            </a:pPr>
            <a:r>
              <a:rPr lang="en-US" sz="3200">
                <a:latin typeface="Calibri"/>
                <a:ea typeface="Calibri"/>
                <a:cs typeface="Calibri"/>
              </a:rPr>
              <a:t>This bipartisan bill would:</a:t>
            </a:r>
            <a:endParaRPr lang="en-US">
              <a:latin typeface="Calibri"/>
              <a:ea typeface="Calibri"/>
              <a:cs typeface="Calibri"/>
            </a:endParaRPr>
          </a:p>
          <a:p>
            <a:pPr>
              <a:buFont typeface="Arial"/>
              <a:buChar char="•"/>
            </a:pPr>
            <a:r>
              <a:rPr lang="en-US" sz="3200">
                <a:latin typeface="Calibri"/>
                <a:ea typeface="Calibri"/>
                <a:cs typeface="Calibri"/>
              </a:rPr>
              <a:t>Raise the savings limit to </a:t>
            </a:r>
            <a:r>
              <a:rPr lang="en-US" sz="3200" b="1">
                <a:latin typeface="Calibri"/>
                <a:ea typeface="Calibri"/>
                <a:cs typeface="Calibri"/>
              </a:rPr>
              <a:t>$10,000 for an individual</a:t>
            </a:r>
            <a:r>
              <a:rPr lang="en-US" sz="3200">
                <a:latin typeface="Calibri"/>
                <a:ea typeface="Calibri"/>
                <a:cs typeface="Calibri"/>
              </a:rPr>
              <a:t> </a:t>
            </a:r>
            <a:endParaRPr lang="en-US">
              <a:latin typeface="Calibri"/>
              <a:ea typeface="Calibri"/>
              <a:cs typeface="Calibri"/>
            </a:endParaRPr>
          </a:p>
          <a:p>
            <a:pPr>
              <a:buFont typeface="Arial"/>
              <a:buChar char="•"/>
            </a:pPr>
            <a:r>
              <a:rPr lang="en-US" sz="3200">
                <a:latin typeface="Calibri"/>
                <a:ea typeface="Calibri"/>
                <a:cs typeface="Calibri"/>
              </a:rPr>
              <a:t>Raise it to </a:t>
            </a:r>
            <a:r>
              <a:rPr lang="en-US" sz="3200" b="1">
                <a:latin typeface="Calibri"/>
                <a:ea typeface="Calibri"/>
                <a:cs typeface="Calibri"/>
              </a:rPr>
              <a:t>$20,000 for a couple</a:t>
            </a:r>
            <a:r>
              <a:rPr lang="en-US" sz="3200">
                <a:latin typeface="Calibri"/>
                <a:ea typeface="Calibri"/>
                <a:cs typeface="Calibri"/>
              </a:rPr>
              <a:t> </a:t>
            </a:r>
            <a:endParaRPr lang="en-US">
              <a:latin typeface="Calibri"/>
              <a:ea typeface="Calibri"/>
              <a:cs typeface="Calibri"/>
            </a:endParaRPr>
          </a:p>
          <a:p>
            <a:pPr>
              <a:buFont typeface="Arial"/>
              <a:buChar char="•"/>
            </a:pPr>
            <a:r>
              <a:rPr lang="en-US" sz="3200" b="1">
                <a:latin typeface="Calibri"/>
                <a:ea typeface="Calibri"/>
                <a:cs typeface="Calibri"/>
              </a:rPr>
              <a:t>Index the limits to inflation</a:t>
            </a:r>
            <a:r>
              <a:rPr lang="en-US" sz="3200">
                <a:latin typeface="Calibri"/>
                <a:ea typeface="Calibri"/>
                <a:cs typeface="Calibri"/>
              </a:rPr>
              <a:t> so they keep up over time </a:t>
            </a:r>
            <a:endParaRPr lang="en-US">
              <a:latin typeface="Calibri"/>
              <a:ea typeface="Calibri"/>
              <a:cs typeface="Calibri"/>
            </a:endParaRPr>
          </a:p>
          <a:p>
            <a:pPr>
              <a:buFont typeface="Arial"/>
              <a:buChar char="•"/>
            </a:pPr>
            <a:r>
              <a:rPr lang="en-US" sz="3200">
                <a:latin typeface="Calibri"/>
                <a:ea typeface="Calibri"/>
                <a:cs typeface="Calibri"/>
              </a:rPr>
              <a:t>Address the </a:t>
            </a:r>
            <a:r>
              <a:rPr lang="en-US" sz="3200" b="1">
                <a:latin typeface="Calibri"/>
                <a:ea typeface="Calibri"/>
                <a:cs typeface="Calibri"/>
              </a:rPr>
              <a:t>marriage penalty</a:t>
            </a:r>
            <a:r>
              <a:rPr lang="en-US" sz="3200">
                <a:latin typeface="Calibri"/>
                <a:ea typeface="Calibri"/>
                <a:cs typeface="Calibri"/>
              </a:rPr>
              <a:t> in SSI’s savings rules </a:t>
            </a:r>
            <a:endParaRPr lang="en-US">
              <a:latin typeface="Calibri"/>
              <a:ea typeface="Calibri"/>
              <a:cs typeface="Calibri"/>
            </a:endParaRPr>
          </a:p>
          <a:p>
            <a:pPr>
              <a:buFont typeface="Arial"/>
              <a:buChar char="•"/>
            </a:pPr>
            <a:r>
              <a:rPr lang="en-US" sz="3200">
                <a:latin typeface="Calibri"/>
                <a:ea typeface="Calibri"/>
                <a:cs typeface="Calibri"/>
              </a:rPr>
              <a:t>Allow people with disabilities to </a:t>
            </a:r>
            <a:r>
              <a:rPr lang="en-US" sz="3200" b="1">
                <a:latin typeface="Calibri"/>
                <a:ea typeface="Calibri"/>
                <a:cs typeface="Calibri"/>
              </a:rPr>
              <a:t>save more without losing SSI eligibility</a:t>
            </a:r>
            <a:endParaRPr lang="en-US">
              <a:latin typeface="Calibri"/>
              <a:ea typeface="Calibri"/>
              <a:cs typeface="Calibri"/>
            </a:endParaRPr>
          </a:p>
          <a:p>
            <a:pPr marL="0" indent="0">
              <a:buNone/>
            </a:pPr>
            <a:endParaRPr lang="en-US" sz="3200">
              <a:latin typeface="Calibri"/>
              <a:ea typeface="Calibri"/>
              <a:cs typeface="Calibri"/>
            </a:endParaRPr>
          </a:p>
        </p:txBody>
      </p:sp>
      <p:grpSp>
        <p:nvGrpSpPr>
          <p:cNvPr id="4" name="Group 3">
            <a:extLst>
              <a:ext uri="{FF2B5EF4-FFF2-40B4-BE49-F238E27FC236}">
                <a16:creationId xmlns:a16="http://schemas.microsoft.com/office/drawing/2014/main" id="{015CF09F-C85D-BC00-6757-3611390041E4}"/>
              </a:ext>
            </a:extLst>
          </p:cNvPr>
          <p:cNvGrpSpPr/>
          <p:nvPr/>
        </p:nvGrpSpPr>
        <p:grpSpPr>
          <a:xfrm>
            <a:off x="0" y="5974235"/>
            <a:ext cx="12192000" cy="888448"/>
            <a:chOff x="0" y="5974235"/>
            <a:chExt cx="12192000" cy="888448"/>
          </a:xfrm>
        </p:grpSpPr>
        <p:sp>
          <p:nvSpPr>
            <p:cNvPr id="5" name="Freeform 7">
              <a:extLst>
                <a:ext uri="{FF2B5EF4-FFF2-40B4-BE49-F238E27FC236}">
                  <a16:creationId xmlns:a16="http://schemas.microsoft.com/office/drawing/2014/main" id="{BF5EE4F4-76F0-A889-4808-D5D1786EE0F8}"/>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5"/>
              <a:stretch>
                <a:fillRect l="-66801" r="-799201" b="-4874"/>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Calibri"/>
                <a:ea typeface="Calibri"/>
                <a:cs typeface="Calibri"/>
              </a:endParaRPr>
            </a:p>
          </p:txBody>
        </p:sp>
        <p:sp>
          <p:nvSpPr>
            <p:cNvPr id="6" name="Freeform 8">
              <a:extLst>
                <a:ext uri="{FF2B5EF4-FFF2-40B4-BE49-F238E27FC236}">
                  <a16:creationId xmlns:a16="http://schemas.microsoft.com/office/drawing/2014/main" id="{27C70077-4C82-1737-D987-AD7094183398}"/>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6"/>
              <a:stretch>
                <a:fillRect/>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Calibri"/>
                <a:ea typeface="Calibri"/>
                <a:cs typeface="Calibri"/>
              </a:endParaRPr>
            </a:p>
          </p:txBody>
        </p:sp>
      </p:grpSp>
    </p:spTree>
    <p:extLst>
      <p:ext uri="{BB962C8B-B14F-4D97-AF65-F5344CB8AC3E}">
        <p14:creationId xmlns:p14="http://schemas.microsoft.com/office/powerpoint/2010/main" val="1836896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BEEC2-F8D7-6AB6-082E-C21910A45928}"/>
              </a:ext>
            </a:extLst>
          </p:cNvPr>
          <p:cNvSpPr>
            <a:spLocks noGrp="1"/>
          </p:cNvSpPr>
          <p:nvPr>
            <p:ph type="title"/>
          </p:nvPr>
        </p:nvSpPr>
        <p:spPr/>
        <p:txBody>
          <a:bodyPr/>
          <a:lstStyle/>
          <a:p>
            <a:pPr algn="ctr"/>
            <a:r>
              <a:rPr lang="en-US">
                <a:latin typeface="Calibri" panose="020F0502020204030204" pitchFamily="34" charset="0"/>
                <a:ea typeface="Calibri" panose="020F0502020204030204" pitchFamily="34" charset="0"/>
                <a:cs typeface="Calibri" panose="020F0502020204030204" pitchFamily="34" charset="0"/>
              </a:rPr>
              <a:t>SSI Savings Penalty Elimination Act:</a:t>
            </a:r>
            <a:br>
              <a:rPr lang="en-US">
                <a:latin typeface="Calibri" panose="020F0502020204030204" pitchFamily="34" charset="0"/>
                <a:ea typeface="Calibri" panose="020F0502020204030204" pitchFamily="34" charset="0"/>
                <a:cs typeface="Calibri" panose="020F0502020204030204" pitchFamily="34" charset="0"/>
              </a:rPr>
            </a:br>
            <a:r>
              <a:rPr lang="en-US">
                <a:latin typeface="Calibri" panose="020F0502020204030204" pitchFamily="34" charset="0"/>
                <a:ea typeface="Calibri" panose="020F0502020204030204" pitchFamily="34" charset="0"/>
                <a:cs typeface="Calibri" panose="020F0502020204030204" pitchFamily="34" charset="0"/>
              </a:rPr>
              <a:t>Talking Points</a:t>
            </a:r>
          </a:p>
        </p:txBody>
      </p:sp>
      <p:sp>
        <p:nvSpPr>
          <p:cNvPr id="3" name="Content Placeholder 2">
            <a:extLst>
              <a:ext uri="{FF2B5EF4-FFF2-40B4-BE49-F238E27FC236}">
                <a16:creationId xmlns:a16="http://schemas.microsoft.com/office/drawing/2014/main" id="{BAA03583-4B9A-9825-27C1-9BE91C07161F}"/>
              </a:ext>
            </a:extLst>
          </p:cNvPr>
          <p:cNvSpPr>
            <a:spLocks noGrp="1"/>
          </p:cNvSpPr>
          <p:nvPr>
            <p:ph idx="1"/>
          </p:nvPr>
        </p:nvSpPr>
        <p:spPr/>
        <p:txBody>
          <a:bodyPr vert="horz" lIns="91440" tIns="45720" rIns="91440" bIns="45720" rtlCol="0" anchor="t">
            <a:normAutofit lnSpcReduction="10000"/>
          </a:bodyPr>
          <a:lstStyle/>
          <a:p>
            <a:pPr marL="457200" indent="-457200"/>
            <a:r>
              <a:rPr lang="en-US" sz="3200">
                <a:latin typeface="Calibri"/>
                <a:ea typeface="Calibri"/>
                <a:cs typeface="Calibri"/>
              </a:rPr>
              <a:t>$2,000 asset limit ($3,000 for married couples) has not been updated since 1989 </a:t>
            </a:r>
            <a:endParaRPr lang="en-US">
              <a:latin typeface="Calibri"/>
              <a:ea typeface="Calibri"/>
              <a:cs typeface="Calibri"/>
            </a:endParaRPr>
          </a:p>
          <a:p>
            <a:pPr marL="457200" indent="-457200"/>
            <a:r>
              <a:rPr lang="en-US" sz="3200">
                <a:latin typeface="Calibri"/>
                <a:ea typeface="Calibri"/>
                <a:cs typeface="Calibri"/>
              </a:rPr>
              <a:t>Lets people save and plan for the future </a:t>
            </a:r>
            <a:endParaRPr lang="en-US">
              <a:latin typeface="Calibri"/>
              <a:ea typeface="Calibri"/>
              <a:cs typeface="Calibri"/>
            </a:endParaRPr>
          </a:p>
          <a:p>
            <a:pPr marL="457200" lvl="0" indent="-457200"/>
            <a:r>
              <a:rPr lang="en-US" sz="3200">
                <a:latin typeface="Calibri"/>
                <a:ea typeface="Calibri"/>
                <a:cs typeface="Calibri"/>
              </a:rPr>
              <a:t>Eliminates the SSI marriage penalty in asset limit rules </a:t>
            </a:r>
          </a:p>
          <a:p>
            <a:pPr marL="457200" lvl="0" indent="-457200"/>
            <a:r>
              <a:rPr lang="en-US" sz="3200">
                <a:latin typeface="Calibri"/>
                <a:ea typeface="Calibri"/>
                <a:cs typeface="Calibri"/>
              </a:rPr>
              <a:t>Indexes asset limits to inflation </a:t>
            </a:r>
          </a:p>
          <a:p>
            <a:pPr marL="457200" lvl="0" indent="-457200"/>
            <a:r>
              <a:rPr lang="en-US" sz="3200">
                <a:latin typeface="Calibri"/>
                <a:ea typeface="Calibri"/>
                <a:cs typeface="Calibri"/>
              </a:rPr>
              <a:t>Promotes independence &amp; financial security </a:t>
            </a:r>
          </a:p>
          <a:p>
            <a:pPr marL="457200" lvl="0" indent="-457200"/>
            <a:r>
              <a:rPr lang="en-US" sz="3200">
                <a:latin typeface="Calibri"/>
                <a:ea typeface="Calibri"/>
                <a:cs typeface="Calibri"/>
              </a:rPr>
              <a:t>Strong bipartisan support</a:t>
            </a:r>
          </a:p>
          <a:p>
            <a:pPr marL="0" indent="0">
              <a:buNone/>
            </a:pPr>
            <a:r>
              <a:rPr lang="en-US" sz="3200" b="1">
                <a:latin typeface="Calibri"/>
                <a:ea typeface="Calibri"/>
                <a:cs typeface="Calibri"/>
              </a:rPr>
              <a:t>THE ASK:</a:t>
            </a:r>
            <a:r>
              <a:rPr lang="en-US" sz="3200">
                <a:latin typeface="Calibri"/>
                <a:ea typeface="Calibri"/>
                <a:cs typeface="Calibri"/>
              </a:rPr>
              <a:t> Cosponsor the </a:t>
            </a:r>
            <a:r>
              <a:rPr lang="en-US" sz="3200" b="1">
                <a:latin typeface="Calibri"/>
                <a:ea typeface="Calibri"/>
                <a:cs typeface="Calibri"/>
              </a:rPr>
              <a:t>SSI Savings Penalty Elimination Act.</a:t>
            </a:r>
            <a:endParaRPr lang="en-US">
              <a:latin typeface="Calibri"/>
              <a:ea typeface="Calibri"/>
              <a:cs typeface="Calibri"/>
            </a:endParaRPr>
          </a:p>
          <a:p>
            <a:pPr marL="0" indent="0">
              <a:buNone/>
            </a:pPr>
            <a:endParaRPr lang="en-US">
              <a:latin typeface="Calibri"/>
              <a:ea typeface="Calibri"/>
              <a:cs typeface="Calibri"/>
            </a:endParaRPr>
          </a:p>
        </p:txBody>
      </p:sp>
      <p:grpSp>
        <p:nvGrpSpPr>
          <p:cNvPr id="4" name="Group 3">
            <a:extLst>
              <a:ext uri="{FF2B5EF4-FFF2-40B4-BE49-F238E27FC236}">
                <a16:creationId xmlns:a16="http://schemas.microsoft.com/office/drawing/2014/main" id="{B3749EF4-BE21-1D9E-411B-630B7027D80E}"/>
              </a:ext>
            </a:extLst>
          </p:cNvPr>
          <p:cNvGrpSpPr/>
          <p:nvPr/>
        </p:nvGrpSpPr>
        <p:grpSpPr>
          <a:xfrm>
            <a:off x="0" y="5974235"/>
            <a:ext cx="12192000" cy="888448"/>
            <a:chOff x="0" y="5974235"/>
            <a:chExt cx="12192000" cy="888448"/>
          </a:xfrm>
        </p:grpSpPr>
        <p:sp>
          <p:nvSpPr>
            <p:cNvPr id="5" name="Freeform 7">
              <a:extLst>
                <a:ext uri="{FF2B5EF4-FFF2-40B4-BE49-F238E27FC236}">
                  <a16:creationId xmlns:a16="http://schemas.microsoft.com/office/drawing/2014/main" id="{76705DA7-BF6A-03A7-054A-4950C2101772}"/>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Calibri"/>
                <a:ea typeface="Calibri"/>
                <a:cs typeface="Calibri"/>
              </a:endParaRPr>
            </a:p>
          </p:txBody>
        </p:sp>
        <p:sp>
          <p:nvSpPr>
            <p:cNvPr id="6" name="Freeform 8">
              <a:extLst>
                <a:ext uri="{FF2B5EF4-FFF2-40B4-BE49-F238E27FC236}">
                  <a16:creationId xmlns:a16="http://schemas.microsoft.com/office/drawing/2014/main" id="{2F856177-0048-00CA-E73B-803803CB9FAF}"/>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Calibri"/>
                <a:ea typeface="Calibri"/>
                <a:cs typeface="Calibri"/>
              </a:endParaRPr>
            </a:p>
          </p:txBody>
        </p:sp>
      </p:grpSp>
    </p:spTree>
    <p:extLst>
      <p:ext uri="{BB962C8B-B14F-4D97-AF65-F5344CB8AC3E}">
        <p14:creationId xmlns:p14="http://schemas.microsoft.com/office/powerpoint/2010/main" val="1998533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C796A-72C9-0C80-FE6E-CA2385DB0F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F33D52-F16E-4902-B9D2-C91BF36C1B14}"/>
              </a:ext>
            </a:extLst>
          </p:cNvPr>
          <p:cNvSpPr>
            <a:spLocks noGrp="1"/>
          </p:cNvSpPr>
          <p:nvPr>
            <p:ph type="title"/>
          </p:nvPr>
        </p:nvSpPr>
        <p:spPr>
          <a:xfrm>
            <a:off x="838200" y="150174"/>
            <a:ext cx="10515600" cy="1325563"/>
          </a:xfrm>
        </p:spPr>
        <p:txBody>
          <a:bodyPr/>
          <a:lstStyle/>
          <a:p>
            <a:pPr algn="ctr"/>
            <a:r>
              <a:rPr lang="en-US">
                <a:latin typeface="Calibri"/>
                <a:ea typeface="Calibri"/>
                <a:cs typeface="Calibri"/>
              </a:rPr>
              <a:t>Subminimum Wage &amp; Employment </a:t>
            </a:r>
          </a:p>
        </p:txBody>
      </p:sp>
      <p:sp>
        <p:nvSpPr>
          <p:cNvPr id="3" name="Content Placeholder 2">
            <a:extLst>
              <a:ext uri="{FF2B5EF4-FFF2-40B4-BE49-F238E27FC236}">
                <a16:creationId xmlns:a16="http://schemas.microsoft.com/office/drawing/2014/main" id="{28C1410E-7929-5F73-92DE-1B88DDCF45A6}"/>
              </a:ext>
            </a:extLst>
          </p:cNvPr>
          <p:cNvSpPr>
            <a:spLocks noGrp="1"/>
          </p:cNvSpPr>
          <p:nvPr>
            <p:ph idx="1"/>
          </p:nvPr>
        </p:nvSpPr>
        <p:spPr>
          <a:xfrm>
            <a:off x="378126" y="1477019"/>
            <a:ext cx="10618193" cy="4500790"/>
          </a:xfrm>
        </p:spPr>
        <p:txBody>
          <a:bodyPr vert="horz" lIns="91440" tIns="45720" rIns="91440" bIns="45720" rtlCol="0" anchor="t">
            <a:noAutofit/>
          </a:bodyPr>
          <a:lstStyle/>
          <a:p>
            <a:pPr>
              <a:buFont typeface="Arial"/>
              <a:buChar char="•"/>
            </a:pPr>
            <a:r>
              <a:rPr lang="en-US">
                <a:latin typeface="Calibri"/>
                <a:ea typeface="Calibri"/>
                <a:cs typeface="Calibri"/>
              </a:rPr>
              <a:t>Federal law still allows some employers with </a:t>
            </a:r>
            <a:r>
              <a:rPr lang="en-US" b="1">
                <a:latin typeface="Calibri"/>
                <a:ea typeface="Calibri"/>
                <a:cs typeface="Calibri"/>
              </a:rPr>
              <a:t>Section 14(c) certificates</a:t>
            </a:r>
            <a:r>
              <a:rPr lang="en-US">
                <a:latin typeface="Calibri"/>
                <a:ea typeface="Calibri"/>
                <a:cs typeface="Calibri"/>
              </a:rPr>
              <a:t> to pay workers with disabilities </a:t>
            </a:r>
            <a:r>
              <a:rPr lang="en-US" b="1">
                <a:latin typeface="Calibri"/>
                <a:ea typeface="Calibri"/>
                <a:cs typeface="Calibri"/>
              </a:rPr>
              <a:t>less than minimum wage</a:t>
            </a:r>
            <a:r>
              <a:rPr lang="en-US">
                <a:latin typeface="Calibri"/>
                <a:ea typeface="Calibri"/>
                <a:cs typeface="Calibri"/>
              </a:rPr>
              <a:t> </a:t>
            </a:r>
          </a:p>
          <a:p>
            <a:pPr>
              <a:buFont typeface="Arial"/>
              <a:buChar char="•"/>
            </a:pPr>
            <a:r>
              <a:rPr lang="en-US">
                <a:latin typeface="Calibri"/>
                <a:ea typeface="Calibri"/>
                <a:cs typeface="Calibri"/>
              </a:rPr>
              <a:t>Workers may earn </a:t>
            </a:r>
            <a:r>
              <a:rPr lang="en-US" b="1">
                <a:latin typeface="Calibri"/>
                <a:ea typeface="Calibri"/>
                <a:cs typeface="Calibri"/>
              </a:rPr>
              <a:t>just a few dollars an hour</a:t>
            </a:r>
            <a:r>
              <a:rPr lang="en-US">
                <a:latin typeface="Calibri"/>
                <a:ea typeface="Calibri"/>
                <a:cs typeface="Calibri"/>
              </a:rPr>
              <a:t> and work in </a:t>
            </a:r>
            <a:r>
              <a:rPr lang="en-US" b="1">
                <a:latin typeface="Calibri"/>
                <a:ea typeface="Calibri"/>
                <a:cs typeface="Calibri"/>
              </a:rPr>
              <a:t>segregated settings</a:t>
            </a:r>
            <a:r>
              <a:rPr lang="en-US">
                <a:latin typeface="Calibri"/>
                <a:ea typeface="Calibri"/>
                <a:cs typeface="Calibri"/>
              </a:rPr>
              <a:t> </a:t>
            </a:r>
          </a:p>
          <a:p>
            <a:pPr>
              <a:buFont typeface="Arial"/>
              <a:buChar char="•"/>
            </a:pPr>
            <a:r>
              <a:rPr lang="en-US" b="1">
                <a:latin typeface="Calibri"/>
                <a:ea typeface="Calibri"/>
                <a:cs typeface="Calibri"/>
              </a:rPr>
              <a:t>Competitive integrated employment (CIE)</a:t>
            </a:r>
            <a:r>
              <a:rPr lang="en-US">
                <a:latin typeface="Calibri"/>
                <a:ea typeface="Calibri"/>
                <a:cs typeface="Calibri"/>
              </a:rPr>
              <a:t> means working alongside people with and without disabilities for </a:t>
            </a:r>
            <a:r>
              <a:rPr lang="en-US" b="1">
                <a:latin typeface="Calibri"/>
                <a:ea typeface="Calibri"/>
                <a:cs typeface="Calibri"/>
              </a:rPr>
              <a:t>fair wages</a:t>
            </a:r>
            <a:r>
              <a:rPr lang="en-US">
                <a:latin typeface="Calibri"/>
                <a:ea typeface="Calibri"/>
                <a:cs typeface="Calibri"/>
              </a:rPr>
              <a:t> </a:t>
            </a:r>
          </a:p>
          <a:p>
            <a:pPr>
              <a:buFont typeface="Arial"/>
              <a:buChar char="•"/>
            </a:pPr>
            <a:r>
              <a:rPr lang="en-US">
                <a:latin typeface="Calibri"/>
                <a:ea typeface="Calibri"/>
                <a:cs typeface="Calibri"/>
              </a:rPr>
              <a:t>People with disabilities deserve opportunities for </a:t>
            </a:r>
            <a:r>
              <a:rPr lang="en-US" b="1">
                <a:latin typeface="Calibri"/>
                <a:ea typeface="Calibri"/>
                <a:cs typeface="Calibri"/>
              </a:rPr>
              <a:t>real jobs, fair pay and career growth</a:t>
            </a:r>
            <a:endParaRPr lang="en-US">
              <a:latin typeface="Calibri"/>
              <a:ea typeface="Calibri"/>
              <a:cs typeface="Calibri"/>
            </a:endParaRPr>
          </a:p>
        </p:txBody>
      </p:sp>
      <p:grpSp>
        <p:nvGrpSpPr>
          <p:cNvPr id="4" name="Group 3">
            <a:extLst>
              <a:ext uri="{FF2B5EF4-FFF2-40B4-BE49-F238E27FC236}">
                <a16:creationId xmlns:a16="http://schemas.microsoft.com/office/drawing/2014/main" id="{80FDA014-D6C7-CD4E-0E5D-5BC49DA70574}"/>
              </a:ext>
            </a:extLst>
          </p:cNvPr>
          <p:cNvGrpSpPr/>
          <p:nvPr/>
        </p:nvGrpSpPr>
        <p:grpSpPr>
          <a:xfrm>
            <a:off x="0" y="5974235"/>
            <a:ext cx="12192000" cy="888448"/>
            <a:chOff x="0" y="5974235"/>
            <a:chExt cx="12192000" cy="888448"/>
          </a:xfrm>
        </p:grpSpPr>
        <p:sp>
          <p:nvSpPr>
            <p:cNvPr id="5" name="Freeform 7">
              <a:extLst>
                <a:ext uri="{FF2B5EF4-FFF2-40B4-BE49-F238E27FC236}">
                  <a16:creationId xmlns:a16="http://schemas.microsoft.com/office/drawing/2014/main" id="{1D745EE8-F695-6492-D84D-B78C3CB630EF}"/>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Calibri"/>
                <a:ea typeface="Calibri"/>
                <a:cs typeface="Calibri"/>
              </a:endParaRPr>
            </a:p>
          </p:txBody>
        </p:sp>
        <p:sp>
          <p:nvSpPr>
            <p:cNvPr id="6" name="Freeform 8">
              <a:extLst>
                <a:ext uri="{FF2B5EF4-FFF2-40B4-BE49-F238E27FC236}">
                  <a16:creationId xmlns:a16="http://schemas.microsoft.com/office/drawing/2014/main" id="{816E22EB-E58D-9759-7E9F-F9C5845BCD1B}"/>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Calibri"/>
                <a:ea typeface="Calibri"/>
                <a:cs typeface="Calibri"/>
              </a:endParaRPr>
            </a:p>
          </p:txBody>
        </p:sp>
      </p:grpSp>
    </p:spTree>
    <p:extLst>
      <p:ext uri="{BB962C8B-B14F-4D97-AF65-F5344CB8AC3E}">
        <p14:creationId xmlns:p14="http://schemas.microsoft.com/office/powerpoint/2010/main" val="2363366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12086-1A9F-85F6-3B59-C6EE705C3B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A0A536-E7A6-4964-837C-9B214D89CA4D}"/>
              </a:ext>
            </a:extLst>
          </p:cNvPr>
          <p:cNvSpPr>
            <a:spLocks noGrp="1"/>
          </p:cNvSpPr>
          <p:nvPr>
            <p:ph type="title"/>
          </p:nvPr>
        </p:nvSpPr>
        <p:spPr>
          <a:xfrm>
            <a:off x="838200" y="106332"/>
            <a:ext cx="10515600" cy="1325563"/>
          </a:xfrm>
        </p:spPr>
        <p:txBody>
          <a:bodyPr/>
          <a:lstStyle/>
          <a:p>
            <a:pPr algn="ctr"/>
            <a:r>
              <a:rPr lang="en-US">
                <a:latin typeface="Calibri"/>
                <a:ea typeface="Calibri"/>
                <a:cs typeface="Calibri"/>
              </a:rPr>
              <a:t>TCIEA (</a:t>
            </a:r>
            <a:r>
              <a:rPr lang="en-US">
                <a:latin typeface="Calibri"/>
                <a:ea typeface="Calibri"/>
                <a:cs typeface="Calibri"/>
                <a:hlinkClick r:id="rId3"/>
              </a:rPr>
              <a:t>H.R. 4771</a:t>
            </a:r>
            <a:r>
              <a:rPr lang="en-US">
                <a:latin typeface="Calibri"/>
                <a:ea typeface="Calibri"/>
                <a:cs typeface="Calibri"/>
              </a:rPr>
              <a:t>/</a:t>
            </a:r>
            <a:r>
              <a:rPr lang="en-US">
                <a:latin typeface="Calibri"/>
                <a:ea typeface="Calibri"/>
                <a:cs typeface="Calibri"/>
                <a:hlinkClick r:id="rId4"/>
              </a:rPr>
              <a:t>S. 2438</a:t>
            </a:r>
            <a:r>
              <a:rPr lang="en-US">
                <a:latin typeface="Calibri"/>
                <a:ea typeface="Calibri"/>
                <a:cs typeface="Calibri"/>
              </a:rPr>
              <a:t>)</a:t>
            </a:r>
          </a:p>
        </p:txBody>
      </p:sp>
      <p:sp>
        <p:nvSpPr>
          <p:cNvPr id="3" name="Content Placeholder 2">
            <a:extLst>
              <a:ext uri="{FF2B5EF4-FFF2-40B4-BE49-F238E27FC236}">
                <a16:creationId xmlns:a16="http://schemas.microsoft.com/office/drawing/2014/main" id="{F9AAFF13-32C7-8DEE-51D5-B45D47C8808F}"/>
              </a:ext>
            </a:extLst>
          </p:cNvPr>
          <p:cNvSpPr>
            <a:spLocks noGrp="1"/>
          </p:cNvSpPr>
          <p:nvPr>
            <p:ph idx="1"/>
          </p:nvPr>
        </p:nvSpPr>
        <p:spPr>
          <a:xfrm>
            <a:off x="478767" y="1431047"/>
            <a:ext cx="10875033" cy="4255844"/>
          </a:xfrm>
        </p:spPr>
        <p:txBody>
          <a:bodyPr vert="horz" lIns="91440" tIns="45720" rIns="91440" bIns="45720" rtlCol="0" anchor="t">
            <a:noAutofit/>
          </a:bodyPr>
          <a:lstStyle/>
          <a:p>
            <a:pPr>
              <a:buNone/>
            </a:pPr>
            <a:r>
              <a:rPr lang="en-US">
                <a:latin typeface="Calibri"/>
                <a:ea typeface="Calibri"/>
                <a:cs typeface="Calibri"/>
              </a:rPr>
              <a:t>This bipartisan bill would:</a:t>
            </a:r>
            <a:endParaRPr lang="en-US"/>
          </a:p>
          <a:p>
            <a:pPr>
              <a:buFont typeface="Arial"/>
              <a:buChar char="•"/>
            </a:pPr>
            <a:r>
              <a:rPr lang="en-US" b="1">
                <a:latin typeface="Calibri"/>
                <a:ea typeface="Calibri"/>
                <a:cs typeface="Calibri"/>
              </a:rPr>
              <a:t>Phase out Section 14(c)</a:t>
            </a:r>
            <a:r>
              <a:rPr lang="en-US">
                <a:latin typeface="Calibri"/>
                <a:ea typeface="Calibri"/>
                <a:cs typeface="Calibri"/>
              </a:rPr>
              <a:t> and subminimum wages over 5 years </a:t>
            </a:r>
          </a:p>
          <a:p>
            <a:pPr>
              <a:buFont typeface="Arial"/>
              <a:buChar char="•"/>
            </a:pPr>
            <a:r>
              <a:rPr lang="en-US">
                <a:latin typeface="Calibri"/>
                <a:ea typeface="Calibri"/>
                <a:cs typeface="Calibri"/>
              </a:rPr>
              <a:t>Stop issuing </a:t>
            </a:r>
            <a:r>
              <a:rPr lang="en-US" b="1">
                <a:latin typeface="Calibri"/>
                <a:ea typeface="Calibri"/>
                <a:cs typeface="Calibri"/>
              </a:rPr>
              <a:t>new 14(c) certificates</a:t>
            </a:r>
            <a:r>
              <a:rPr lang="en-US">
                <a:latin typeface="Calibri"/>
                <a:ea typeface="Calibri"/>
                <a:cs typeface="Calibri"/>
              </a:rPr>
              <a:t> </a:t>
            </a:r>
          </a:p>
          <a:p>
            <a:pPr>
              <a:buFont typeface="Arial"/>
              <a:buChar char="•"/>
            </a:pPr>
            <a:r>
              <a:rPr lang="en-US">
                <a:latin typeface="Calibri"/>
                <a:ea typeface="Calibri"/>
                <a:cs typeface="Calibri"/>
              </a:rPr>
              <a:t>Provide </a:t>
            </a:r>
            <a:r>
              <a:rPr lang="en-US" b="1">
                <a:latin typeface="Calibri"/>
                <a:ea typeface="Calibri"/>
                <a:cs typeface="Calibri"/>
              </a:rPr>
              <a:t>grants and support</a:t>
            </a:r>
            <a:r>
              <a:rPr lang="en-US">
                <a:latin typeface="Calibri"/>
                <a:ea typeface="Calibri"/>
                <a:cs typeface="Calibri"/>
              </a:rPr>
              <a:t> to help states, employers and workers transition </a:t>
            </a:r>
          </a:p>
          <a:p>
            <a:pPr>
              <a:buFont typeface="Arial"/>
              <a:buChar char="•"/>
            </a:pPr>
            <a:r>
              <a:rPr lang="en-US">
                <a:latin typeface="Calibri"/>
                <a:ea typeface="Calibri"/>
                <a:cs typeface="Calibri"/>
              </a:rPr>
              <a:t>Help people move to </a:t>
            </a:r>
            <a:r>
              <a:rPr lang="en-US" b="1">
                <a:latin typeface="Calibri"/>
                <a:ea typeface="Calibri"/>
                <a:cs typeface="Calibri"/>
              </a:rPr>
              <a:t>competitive integrated employment or meaningful day services</a:t>
            </a:r>
            <a:endParaRPr lang="en-US">
              <a:latin typeface="Calibri"/>
              <a:ea typeface="Calibri"/>
              <a:cs typeface="Calibri"/>
            </a:endParaRPr>
          </a:p>
          <a:p>
            <a:pPr>
              <a:buNone/>
            </a:pPr>
            <a:r>
              <a:rPr lang="en-US" b="1">
                <a:latin typeface="Calibri"/>
                <a:ea typeface="Calibri"/>
                <a:cs typeface="Calibri"/>
              </a:rPr>
              <a:t>THE ASK:</a:t>
            </a:r>
            <a:r>
              <a:rPr lang="en-US">
                <a:latin typeface="Calibri"/>
                <a:ea typeface="Calibri"/>
                <a:cs typeface="Calibri"/>
              </a:rPr>
              <a:t> Cosponsor the </a:t>
            </a:r>
            <a:r>
              <a:rPr lang="en-US" b="1">
                <a:latin typeface="Calibri"/>
                <a:ea typeface="Calibri"/>
                <a:cs typeface="Calibri"/>
              </a:rPr>
              <a:t>Transformation to Competitive Integrated Employment Act (TCIEA).</a:t>
            </a:r>
            <a:endParaRPr lang="en-US">
              <a:latin typeface="Calibri"/>
              <a:ea typeface="Calibri"/>
              <a:cs typeface="Calibri"/>
            </a:endParaRPr>
          </a:p>
          <a:p>
            <a:pPr>
              <a:buNone/>
            </a:pPr>
            <a:endParaRPr lang="en-US">
              <a:latin typeface="Calibri"/>
              <a:ea typeface="Calibri"/>
              <a:cs typeface="Calibri"/>
            </a:endParaRPr>
          </a:p>
          <a:p>
            <a:pPr marL="0" indent="0">
              <a:buNone/>
            </a:pPr>
            <a:endParaRPr lang="en-US">
              <a:latin typeface="Calibri"/>
              <a:ea typeface="Calibri"/>
              <a:cs typeface="Calibri"/>
            </a:endParaRPr>
          </a:p>
        </p:txBody>
      </p:sp>
      <p:grpSp>
        <p:nvGrpSpPr>
          <p:cNvPr id="4" name="Group 3">
            <a:extLst>
              <a:ext uri="{FF2B5EF4-FFF2-40B4-BE49-F238E27FC236}">
                <a16:creationId xmlns:a16="http://schemas.microsoft.com/office/drawing/2014/main" id="{5617FCBE-CE77-56D9-0F32-65E26279672D}"/>
              </a:ext>
            </a:extLst>
          </p:cNvPr>
          <p:cNvGrpSpPr/>
          <p:nvPr/>
        </p:nvGrpSpPr>
        <p:grpSpPr>
          <a:xfrm>
            <a:off x="0" y="5974235"/>
            <a:ext cx="12192000" cy="888448"/>
            <a:chOff x="0" y="5974235"/>
            <a:chExt cx="12192000" cy="888448"/>
          </a:xfrm>
        </p:grpSpPr>
        <p:sp>
          <p:nvSpPr>
            <p:cNvPr id="5" name="Freeform 7">
              <a:extLst>
                <a:ext uri="{FF2B5EF4-FFF2-40B4-BE49-F238E27FC236}">
                  <a16:creationId xmlns:a16="http://schemas.microsoft.com/office/drawing/2014/main" id="{EEB5B592-BC1D-839F-5433-EAC66F10A70F}"/>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5"/>
              <a:stretch>
                <a:fillRect l="-66801" r="-799201" b="-4874"/>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Calibri"/>
                <a:ea typeface="Calibri"/>
                <a:cs typeface="Calibri"/>
              </a:endParaRPr>
            </a:p>
          </p:txBody>
        </p:sp>
        <p:sp>
          <p:nvSpPr>
            <p:cNvPr id="6" name="Freeform 8">
              <a:extLst>
                <a:ext uri="{FF2B5EF4-FFF2-40B4-BE49-F238E27FC236}">
                  <a16:creationId xmlns:a16="http://schemas.microsoft.com/office/drawing/2014/main" id="{2E6D8319-92D7-4DD4-C3E0-400B9765E9AD}"/>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6"/>
              <a:stretch>
                <a:fillRect/>
              </a:stretch>
            </a:blipFill>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383"/>
                </a:solidFill>
                <a:effectLst/>
                <a:uLnTx/>
                <a:uFillTx/>
                <a:latin typeface="Calibri"/>
                <a:ea typeface="Calibri"/>
                <a:cs typeface="Calibri"/>
              </a:endParaRPr>
            </a:p>
          </p:txBody>
        </p:sp>
      </p:grpSp>
    </p:spTree>
    <p:extLst>
      <p:ext uri="{BB962C8B-B14F-4D97-AF65-F5344CB8AC3E}">
        <p14:creationId xmlns:p14="http://schemas.microsoft.com/office/powerpoint/2010/main" val="1235473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243A9-9D3B-A5A7-79A8-AF4B7DB644AF}"/>
              </a:ext>
            </a:extLst>
          </p:cNvPr>
          <p:cNvSpPr>
            <a:spLocks noGrp="1"/>
          </p:cNvSpPr>
          <p:nvPr>
            <p:ph type="title"/>
          </p:nvPr>
        </p:nvSpPr>
        <p:spPr>
          <a:xfrm>
            <a:off x="838200" y="92980"/>
            <a:ext cx="10515600" cy="1325563"/>
          </a:xfrm>
        </p:spPr>
        <p:txBody>
          <a:bodyPr/>
          <a:lstStyle/>
          <a:p>
            <a:pPr algn="ctr"/>
            <a:r>
              <a:rPr lang="en-US">
                <a:latin typeface="Calibri" panose="020F0502020204030204" pitchFamily="34" charset="0"/>
                <a:ea typeface="Calibri" panose="020F0502020204030204" pitchFamily="34" charset="0"/>
                <a:cs typeface="Calibri" panose="020F0502020204030204" pitchFamily="34" charset="0"/>
              </a:rPr>
              <a:t>TCIEA: Talking Points</a:t>
            </a:r>
          </a:p>
        </p:txBody>
      </p:sp>
      <p:sp>
        <p:nvSpPr>
          <p:cNvPr id="3" name="Content Placeholder 2">
            <a:extLst>
              <a:ext uri="{FF2B5EF4-FFF2-40B4-BE49-F238E27FC236}">
                <a16:creationId xmlns:a16="http://schemas.microsoft.com/office/drawing/2014/main" id="{F6F21998-3292-84E9-B186-B5E148D747C3}"/>
              </a:ext>
            </a:extLst>
          </p:cNvPr>
          <p:cNvSpPr>
            <a:spLocks noGrp="1"/>
          </p:cNvSpPr>
          <p:nvPr>
            <p:ph idx="1"/>
          </p:nvPr>
        </p:nvSpPr>
        <p:spPr>
          <a:xfrm>
            <a:off x="304799" y="1292225"/>
            <a:ext cx="11572462" cy="4993821"/>
          </a:xfrm>
        </p:spPr>
        <p:txBody>
          <a:bodyPr vert="horz" lIns="91440" tIns="45720" rIns="91440" bIns="45720" rtlCol="0" anchor="t">
            <a:noAutofit/>
          </a:bodyPr>
          <a:lstStyle/>
          <a:p>
            <a:pPr marL="457200" lvl="0" indent="-457200"/>
            <a:r>
              <a:rPr lang="en-US">
                <a:latin typeface="Calibri"/>
                <a:ea typeface="Calibri"/>
                <a:cs typeface="Calibri"/>
              </a:rPr>
              <a:t>People with disabilities can and want to work </a:t>
            </a:r>
          </a:p>
          <a:p>
            <a:pPr marL="457200" lvl="0" indent="-457200"/>
            <a:r>
              <a:rPr lang="en-US">
                <a:latin typeface="Calibri"/>
                <a:ea typeface="Calibri"/>
                <a:cs typeface="Calibri"/>
              </a:rPr>
              <a:t>Equal work deserves equal pay </a:t>
            </a:r>
          </a:p>
          <a:p>
            <a:pPr marL="457200" lvl="0" indent="-457200"/>
            <a:r>
              <a:rPr lang="en-US">
                <a:latin typeface="Calibri"/>
                <a:ea typeface="Calibri"/>
                <a:cs typeface="Calibri"/>
              </a:rPr>
              <a:t>Hiring people with disabilities is good for business </a:t>
            </a:r>
          </a:p>
          <a:p>
            <a:pPr marL="457200" lvl="0" indent="-457200"/>
            <a:r>
              <a:rPr lang="en-US">
                <a:latin typeface="Calibri"/>
                <a:ea typeface="Calibri"/>
                <a:cs typeface="Calibri"/>
              </a:rPr>
              <a:t>States are already successfully moving away from 14(c) </a:t>
            </a:r>
          </a:p>
          <a:p>
            <a:pPr marL="914400" lvl="1" indent="-457200">
              <a:buFont typeface="Courier New" panose="02070309020205020404" pitchFamily="49" charset="0"/>
              <a:buChar char="o"/>
            </a:pPr>
            <a:r>
              <a:rPr lang="en-US" sz="2800">
                <a:latin typeface="Calibri"/>
                <a:ea typeface="Calibri"/>
                <a:cs typeface="Calibri"/>
              </a:rPr>
              <a:t>16+ states have acted to eliminate subminimum wages </a:t>
            </a:r>
          </a:p>
          <a:p>
            <a:pPr marL="914400" lvl="1" indent="-457200">
              <a:buFont typeface="Courier New" panose="02070309020205020404" pitchFamily="49" charset="0"/>
              <a:buChar char="o"/>
            </a:pPr>
            <a:r>
              <a:rPr lang="en-US" sz="2800">
                <a:latin typeface="Calibri"/>
                <a:ea typeface="Calibri"/>
                <a:cs typeface="Calibri"/>
              </a:rPr>
              <a:t>Needs to be done on federal level because change needed to federal law</a:t>
            </a:r>
          </a:p>
          <a:p>
            <a:pPr marL="457200" lvl="0" indent="-457200"/>
            <a:r>
              <a:rPr lang="en-US">
                <a:latin typeface="Calibri"/>
                <a:ea typeface="Calibri"/>
                <a:cs typeface="Calibri"/>
              </a:rPr>
              <a:t>Employment outcomes have improved in states like New Hampshire </a:t>
            </a:r>
          </a:p>
          <a:p>
            <a:pPr marL="457200" lvl="0" indent="-457200"/>
            <a:r>
              <a:rPr lang="en-US">
                <a:latin typeface="Calibri"/>
                <a:ea typeface="Calibri"/>
                <a:cs typeface="Calibri"/>
              </a:rPr>
              <a:t>TCIEA phases out 14(c) over 5 years — not overnight </a:t>
            </a:r>
          </a:p>
          <a:p>
            <a:pPr marL="457200" lvl="0" indent="-457200"/>
            <a:r>
              <a:rPr lang="en-US">
                <a:latin typeface="Calibri"/>
                <a:ea typeface="Calibri"/>
                <a:cs typeface="Calibri"/>
              </a:rPr>
              <a:t>Time, grants &amp; technical assistance will support the transition to CIE </a:t>
            </a:r>
          </a:p>
          <a:p>
            <a:pPr marL="0" indent="0">
              <a:buNone/>
            </a:pPr>
            <a:endParaRPr lang="en-US">
              <a:latin typeface="Calibri"/>
              <a:ea typeface="Calibri"/>
              <a:cs typeface="Calibri"/>
            </a:endParaRPr>
          </a:p>
        </p:txBody>
      </p:sp>
      <p:grpSp>
        <p:nvGrpSpPr>
          <p:cNvPr id="4" name="Group 3">
            <a:extLst>
              <a:ext uri="{FF2B5EF4-FFF2-40B4-BE49-F238E27FC236}">
                <a16:creationId xmlns:a16="http://schemas.microsoft.com/office/drawing/2014/main" id="{375D4B38-944F-CE57-1C39-F346688261B9}"/>
              </a:ext>
            </a:extLst>
          </p:cNvPr>
          <p:cNvGrpSpPr/>
          <p:nvPr/>
        </p:nvGrpSpPr>
        <p:grpSpPr>
          <a:xfrm>
            <a:off x="0" y="5974235"/>
            <a:ext cx="12192000" cy="888448"/>
            <a:chOff x="0" y="5974235"/>
            <a:chExt cx="12192000" cy="888448"/>
          </a:xfrm>
        </p:grpSpPr>
        <p:sp>
          <p:nvSpPr>
            <p:cNvPr id="5" name="Freeform 7">
              <a:extLst>
                <a:ext uri="{FF2B5EF4-FFF2-40B4-BE49-F238E27FC236}">
                  <a16:creationId xmlns:a16="http://schemas.microsoft.com/office/drawing/2014/main" id="{2B80453F-C897-D18F-56B3-70C0144C58A2}"/>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6" name="Freeform 8">
              <a:extLst>
                <a:ext uri="{FF2B5EF4-FFF2-40B4-BE49-F238E27FC236}">
                  <a16:creationId xmlns:a16="http://schemas.microsoft.com/office/drawing/2014/main" id="{C0D4E62C-4BB3-25C1-B23A-EB56747ABE42}"/>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Tree>
    <p:extLst>
      <p:ext uri="{BB962C8B-B14F-4D97-AF65-F5344CB8AC3E}">
        <p14:creationId xmlns:p14="http://schemas.microsoft.com/office/powerpoint/2010/main" val="2308597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BDBC6-868D-6F41-4380-A1E768B0E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519ACD-D63C-B3B5-E543-6C1FEE674DDB}"/>
              </a:ext>
            </a:extLst>
          </p:cNvPr>
          <p:cNvSpPr>
            <a:spLocks noGrp="1"/>
          </p:cNvSpPr>
          <p:nvPr>
            <p:ph type="title"/>
          </p:nvPr>
        </p:nvSpPr>
        <p:spPr>
          <a:xfrm>
            <a:off x="838199" y="-109717"/>
            <a:ext cx="10515600" cy="1325563"/>
          </a:xfrm>
        </p:spPr>
        <p:txBody>
          <a:bodyPr/>
          <a:lstStyle/>
          <a:p>
            <a:pPr algn="ctr"/>
            <a:r>
              <a:rPr lang="en-US">
                <a:latin typeface="Calibri"/>
                <a:ea typeface="Calibri"/>
                <a:cs typeface="Calibri"/>
              </a:rPr>
              <a:t>What Are HCBS &amp; Why Do They Matter?</a:t>
            </a:r>
          </a:p>
        </p:txBody>
      </p:sp>
      <p:sp>
        <p:nvSpPr>
          <p:cNvPr id="3" name="Content Placeholder 2">
            <a:extLst>
              <a:ext uri="{FF2B5EF4-FFF2-40B4-BE49-F238E27FC236}">
                <a16:creationId xmlns:a16="http://schemas.microsoft.com/office/drawing/2014/main" id="{6D2B88AD-E7B5-60A8-2635-8207887D7E7C}"/>
              </a:ext>
            </a:extLst>
          </p:cNvPr>
          <p:cNvSpPr>
            <a:spLocks noGrp="1"/>
          </p:cNvSpPr>
          <p:nvPr>
            <p:ph idx="1"/>
          </p:nvPr>
        </p:nvSpPr>
        <p:spPr>
          <a:xfrm>
            <a:off x="378124" y="1220330"/>
            <a:ext cx="11529396" cy="4753904"/>
          </a:xfrm>
        </p:spPr>
        <p:txBody>
          <a:bodyPr vert="horz" lIns="91440" tIns="45720" rIns="91440" bIns="45720" rtlCol="0" anchor="t">
            <a:normAutofit fontScale="92500" lnSpcReduction="10000"/>
          </a:bodyPr>
          <a:lstStyle/>
          <a:p>
            <a:pPr>
              <a:buNone/>
            </a:pPr>
            <a:r>
              <a:rPr lang="en-US" b="1">
                <a:latin typeface="Calibri"/>
                <a:ea typeface="Calibri"/>
                <a:cs typeface="Calibri"/>
              </a:rPr>
              <a:t>Home and Community-Based Services (HCBS)</a:t>
            </a:r>
            <a:r>
              <a:rPr lang="en-US">
                <a:latin typeface="Calibri"/>
                <a:ea typeface="Calibri"/>
                <a:cs typeface="Calibri"/>
              </a:rPr>
              <a:t> help people with disabilities </a:t>
            </a:r>
            <a:r>
              <a:rPr lang="en-US" b="1">
                <a:latin typeface="Calibri"/>
                <a:ea typeface="Calibri"/>
                <a:cs typeface="Calibri"/>
              </a:rPr>
              <a:t>live in their homes and communities instead of institutions.</a:t>
            </a:r>
            <a:endParaRPr lang="en-US">
              <a:latin typeface="Calibri"/>
              <a:ea typeface="Calibri"/>
              <a:cs typeface="Calibri"/>
            </a:endParaRPr>
          </a:p>
          <a:p>
            <a:pPr>
              <a:buNone/>
            </a:pPr>
            <a:r>
              <a:rPr lang="en-US">
                <a:latin typeface="Calibri"/>
                <a:ea typeface="Calibri"/>
                <a:cs typeface="Calibri"/>
              </a:rPr>
              <a:t>HCBS can include:</a:t>
            </a:r>
          </a:p>
          <a:p>
            <a:pPr>
              <a:buFont typeface="Arial"/>
              <a:buChar char="•"/>
            </a:pPr>
            <a:r>
              <a:rPr lang="en-US" b="1">
                <a:latin typeface="Calibri"/>
                <a:ea typeface="Calibri"/>
                <a:cs typeface="Calibri"/>
              </a:rPr>
              <a:t>Direct support staff</a:t>
            </a:r>
            <a:r>
              <a:rPr lang="en-US">
                <a:latin typeface="Calibri"/>
                <a:ea typeface="Calibri"/>
                <a:cs typeface="Calibri"/>
              </a:rPr>
              <a:t> and help with daily activities </a:t>
            </a:r>
          </a:p>
          <a:p>
            <a:pPr>
              <a:buFont typeface="Arial"/>
              <a:buChar char="•"/>
            </a:pPr>
            <a:r>
              <a:rPr lang="en-US" b="1">
                <a:latin typeface="Calibri"/>
                <a:ea typeface="Calibri"/>
                <a:cs typeface="Calibri"/>
              </a:rPr>
              <a:t>Job and employment supports</a:t>
            </a:r>
            <a:r>
              <a:rPr lang="en-US">
                <a:latin typeface="Calibri"/>
                <a:ea typeface="Calibri"/>
                <a:cs typeface="Calibri"/>
              </a:rPr>
              <a:t> </a:t>
            </a:r>
          </a:p>
          <a:p>
            <a:pPr>
              <a:buFont typeface="Arial"/>
              <a:buChar char="•"/>
            </a:pPr>
            <a:r>
              <a:rPr lang="en-US" b="1">
                <a:latin typeface="Calibri"/>
                <a:ea typeface="Calibri"/>
                <a:cs typeface="Calibri"/>
              </a:rPr>
              <a:t>Day and community services</a:t>
            </a:r>
            <a:r>
              <a:rPr lang="en-US">
                <a:latin typeface="Calibri"/>
                <a:ea typeface="Calibri"/>
                <a:cs typeface="Calibri"/>
              </a:rPr>
              <a:t> </a:t>
            </a:r>
          </a:p>
          <a:p>
            <a:pPr>
              <a:buFont typeface="Arial"/>
              <a:buChar char="•"/>
            </a:pPr>
            <a:r>
              <a:rPr lang="en-US" b="1">
                <a:latin typeface="Calibri"/>
                <a:ea typeface="Calibri"/>
                <a:cs typeface="Calibri"/>
              </a:rPr>
              <a:t>Respite and family supports</a:t>
            </a:r>
            <a:r>
              <a:rPr lang="en-US">
                <a:latin typeface="Calibri"/>
                <a:ea typeface="Calibri"/>
                <a:cs typeface="Calibri"/>
              </a:rPr>
              <a:t> </a:t>
            </a:r>
          </a:p>
          <a:p>
            <a:pPr indent="0">
              <a:buNone/>
            </a:pPr>
            <a:r>
              <a:rPr lang="en-US">
                <a:latin typeface="Calibri"/>
                <a:ea typeface="Calibri"/>
                <a:cs typeface="Calibri"/>
              </a:rPr>
              <a:t>HCBS help people </a:t>
            </a:r>
            <a:r>
              <a:rPr lang="en-US" b="1">
                <a:latin typeface="Calibri"/>
                <a:ea typeface="Calibri"/>
                <a:cs typeface="Calibri"/>
              </a:rPr>
              <a:t>live at home, work, volunteer and participate in their communities.</a:t>
            </a:r>
            <a:endParaRPr lang="en-US">
              <a:latin typeface="Calibri"/>
              <a:ea typeface="Calibri"/>
              <a:cs typeface="Calibri"/>
            </a:endParaRPr>
          </a:p>
          <a:p>
            <a:pPr>
              <a:buNone/>
            </a:pPr>
            <a:r>
              <a:rPr lang="en-US" b="1">
                <a:latin typeface="Calibri"/>
                <a:ea typeface="Calibri"/>
                <a:cs typeface="Calibri"/>
              </a:rPr>
              <a:t>Without HCBS, people may have to rely on unpaid family caregivers or institutional care.</a:t>
            </a:r>
            <a:endParaRPr lang="en-US">
              <a:latin typeface="Calibri"/>
              <a:ea typeface="Calibri"/>
              <a:cs typeface="Calibri"/>
            </a:endParaRPr>
          </a:p>
          <a:p>
            <a:pPr marL="0" indent="0">
              <a:buNone/>
            </a:pPr>
            <a:endParaRPr lang="en-US">
              <a:latin typeface="Calibri"/>
              <a:ea typeface="Calibri"/>
              <a:cs typeface="Calibri"/>
            </a:endParaRPr>
          </a:p>
        </p:txBody>
      </p:sp>
      <p:grpSp>
        <p:nvGrpSpPr>
          <p:cNvPr id="6" name="Group 5">
            <a:extLst>
              <a:ext uri="{FF2B5EF4-FFF2-40B4-BE49-F238E27FC236}">
                <a16:creationId xmlns:a16="http://schemas.microsoft.com/office/drawing/2014/main" id="{13228201-AF9A-2D1B-BE04-82823338716B}"/>
              </a:ext>
            </a:extLst>
          </p:cNvPr>
          <p:cNvGrpSpPr/>
          <p:nvPr/>
        </p:nvGrpSpPr>
        <p:grpSpPr>
          <a:xfrm>
            <a:off x="0" y="5974235"/>
            <a:ext cx="12192000" cy="888448"/>
            <a:chOff x="0" y="5974235"/>
            <a:chExt cx="12192000" cy="888448"/>
          </a:xfrm>
        </p:grpSpPr>
        <p:sp>
          <p:nvSpPr>
            <p:cNvPr id="7" name="Freeform 7">
              <a:extLst>
                <a:ext uri="{FF2B5EF4-FFF2-40B4-BE49-F238E27FC236}">
                  <a16:creationId xmlns:a16="http://schemas.microsoft.com/office/drawing/2014/main" id="{02A04ADB-7A7D-EF07-FD9A-61C8215642B5}"/>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Freeform 8">
              <a:extLst>
                <a:ext uri="{FF2B5EF4-FFF2-40B4-BE49-F238E27FC236}">
                  <a16:creationId xmlns:a16="http://schemas.microsoft.com/office/drawing/2014/main" id="{14A851F2-D1BA-7679-89D8-8606BDD2FC55}"/>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grpSp>
    </p:spTree>
    <p:extLst>
      <p:ext uri="{BB962C8B-B14F-4D97-AF65-F5344CB8AC3E}">
        <p14:creationId xmlns:p14="http://schemas.microsoft.com/office/powerpoint/2010/main" val="4283967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7F8AF-0DFB-4A64-693C-7CEFAD0AB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7A845A-DD61-C503-9AB3-4FF463A58465}"/>
              </a:ext>
            </a:extLst>
          </p:cNvPr>
          <p:cNvSpPr>
            <a:spLocks noGrp="1"/>
          </p:cNvSpPr>
          <p:nvPr>
            <p:ph type="title"/>
          </p:nvPr>
        </p:nvSpPr>
        <p:spPr>
          <a:xfrm>
            <a:off x="838199" y="200727"/>
            <a:ext cx="10515600" cy="1325563"/>
          </a:xfrm>
        </p:spPr>
        <p:txBody>
          <a:bodyPr/>
          <a:lstStyle/>
          <a:p>
            <a:pPr algn="ctr"/>
            <a:r>
              <a:rPr lang="en-US">
                <a:latin typeface="Calibri"/>
                <a:ea typeface="Calibri"/>
                <a:cs typeface="Calibri"/>
              </a:rPr>
              <a:t>How Do People Get HCBS?</a:t>
            </a:r>
          </a:p>
        </p:txBody>
      </p:sp>
      <p:sp>
        <p:nvSpPr>
          <p:cNvPr id="3" name="Content Placeholder 2">
            <a:extLst>
              <a:ext uri="{FF2B5EF4-FFF2-40B4-BE49-F238E27FC236}">
                <a16:creationId xmlns:a16="http://schemas.microsoft.com/office/drawing/2014/main" id="{CAEBE62F-12DC-1C9C-ED44-C793FD29A024}"/>
              </a:ext>
            </a:extLst>
          </p:cNvPr>
          <p:cNvSpPr>
            <a:spLocks noGrp="1"/>
          </p:cNvSpPr>
          <p:nvPr>
            <p:ph idx="1"/>
          </p:nvPr>
        </p:nvSpPr>
        <p:spPr>
          <a:xfrm>
            <a:off x="331087" y="1662478"/>
            <a:ext cx="11529396" cy="4753904"/>
          </a:xfrm>
        </p:spPr>
        <p:txBody>
          <a:bodyPr vert="horz" lIns="91440" tIns="45720" rIns="91440" bIns="45720" rtlCol="0" anchor="t">
            <a:normAutofit/>
          </a:bodyPr>
          <a:lstStyle/>
          <a:p>
            <a:r>
              <a:rPr lang="en-US">
                <a:latin typeface="Calibri"/>
                <a:ea typeface="Calibri"/>
                <a:cs typeface="Calibri"/>
              </a:rPr>
              <a:t>HCBS are primarily funded through </a:t>
            </a:r>
            <a:r>
              <a:rPr lang="en-US" b="1">
                <a:latin typeface="Calibri"/>
                <a:ea typeface="Calibri"/>
                <a:cs typeface="Calibri"/>
              </a:rPr>
              <a:t>Medicaid</a:t>
            </a:r>
            <a:r>
              <a:rPr lang="en-US">
                <a:latin typeface="Calibri"/>
                <a:ea typeface="Calibri"/>
                <a:cs typeface="Calibri"/>
              </a:rPr>
              <a:t>, a federal-state partnership </a:t>
            </a:r>
          </a:p>
          <a:p>
            <a:r>
              <a:rPr lang="en-US">
                <a:latin typeface="Calibri"/>
                <a:ea typeface="Calibri"/>
                <a:cs typeface="Calibri"/>
              </a:rPr>
              <a:t>Many HCBS are provided through </a:t>
            </a:r>
            <a:r>
              <a:rPr lang="en-US" b="1">
                <a:latin typeface="Calibri"/>
                <a:ea typeface="Calibri"/>
                <a:cs typeface="Calibri"/>
              </a:rPr>
              <a:t>Medicaid waivers</a:t>
            </a:r>
            <a:r>
              <a:rPr lang="en-US">
                <a:latin typeface="Calibri"/>
                <a:ea typeface="Calibri"/>
                <a:cs typeface="Calibri"/>
              </a:rPr>
              <a:t>, which allow states to offer community services to specific groups </a:t>
            </a:r>
          </a:p>
          <a:p>
            <a:r>
              <a:rPr lang="en-US" b="1">
                <a:latin typeface="Calibri"/>
                <a:ea typeface="Calibri"/>
                <a:cs typeface="Calibri"/>
              </a:rPr>
              <a:t>Many HCBS are optional</a:t>
            </a:r>
            <a:r>
              <a:rPr lang="en-US">
                <a:latin typeface="Calibri"/>
                <a:ea typeface="Calibri"/>
                <a:cs typeface="Calibri"/>
              </a:rPr>
              <a:t> — states can decide what to offer and can limit enrollment </a:t>
            </a:r>
          </a:p>
          <a:p>
            <a:r>
              <a:rPr lang="en-US">
                <a:latin typeface="Calibri"/>
                <a:ea typeface="Calibri"/>
                <a:cs typeface="Calibri"/>
              </a:rPr>
              <a:t>This can result in </a:t>
            </a:r>
            <a:r>
              <a:rPr lang="en-US" b="1">
                <a:latin typeface="Calibri"/>
                <a:ea typeface="Calibri"/>
                <a:cs typeface="Calibri"/>
              </a:rPr>
              <a:t>long waiting lists</a:t>
            </a:r>
            <a:r>
              <a:rPr lang="en-US">
                <a:latin typeface="Calibri"/>
                <a:ea typeface="Calibri"/>
                <a:cs typeface="Calibri"/>
              </a:rPr>
              <a:t> and different services from state to state </a:t>
            </a:r>
          </a:p>
          <a:p>
            <a:pPr marL="0" indent="0">
              <a:buNone/>
            </a:pPr>
            <a:r>
              <a:rPr lang="en-US" b="1">
                <a:latin typeface="Calibri"/>
                <a:ea typeface="Calibri"/>
                <a:cs typeface="Calibri"/>
              </a:rPr>
              <a:t>Institutional care is required under Medicaid. Many community-based services are not.</a:t>
            </a:r>
            <a:endParaRPr lang="en-US">
              <a:latin typeface="Calibri"/>
              <a:ea typeface="Calibri"/>
              <a:cs typeface="Calibri"/>
            </a:endParaRPr>
          </a:p>
          <a:p>
            <a:endParaRPr lang="en-US">
              <a:latin typeface="Calibri"/>
              <a:ea typeface="Calibri"/>
              <a:cs typeface="Calibri"/>
            </a:endParaRPr>
          </a:p>
        </p:txBody>
      </p:sp>
      <p:grpSp>
        <p:nvGrpSpPr>
          <p:cNvPr id="6" name="Group 5">
            <a:extLst>
              <a:ext uri="{FF2B5EF4-FFF2-40B4-BE49-F238E27FC236}">
                <a16:creationId xmlns:a16="http://schemas.microsoft.com/office/drawing/2014/main" id="{4F74C148-908D-3BA2-E48C-01ED2F4F96DB}"/>
              </a:ext>
            </a:extLst>
          </p:cNvPr>
          <p:cNvGrpSpPr/>
          <p:nvPr/>
        </p:nvGrpSpPr>
        <p:grpSpPr>
          <a:xfrm>
            <a:off x="0" y="5974235"/>
            <a:ext cx="12192000" cy="888448"/>
            <a:chOff x="0" y="5974235"/>
            <a:chExt cx="12192000" cy="888448"/>
          </a:xfrm>
        </p:grpSpPr>
        <p:sp>
          <p:nvSpPr>
            <p:cNvPr id="7" name="Freeform 7">
              <a:extLst>
                <a:ext uri="{FF2B5EF4-FFF2-40B4-BE49-F238E27FC236}">
                  <a16:creationId xmlns:a16="http://schemas.microsoft.com/office/drawing/2014/main" id="{36581F31-6839-7CC7-908F-9DAEF7EA6A3D}"/>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Freeform 8">
              <a:extLst>
                <a:ext uri="{FF2B5EF4-FFF2-40B4-BE49-F238E27FC236}">
                  <a16:creationId xmlns:a16="http://schemas.microsoft.com/office/drawing/2014/main" id="{EA892CC8-8A50-0443-608B-732B20F7878B}"/>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grpSp>
    </p:spTree>
    <p:extLst>
      <p:ext uri="{BB962C8B-B14F-4D97-AF65-F5344CB8AC3E}">
        <p14:creationId xmlns:p14="http://schemas.microsoft.com/office/powerpoint/2010/main" val="3069340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1FFCB-888C-E696-BEB8-7B49C7C000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A012FE-FA28-BA18-B07A-FE31395F2CBA}"/>
              </a:ext>
            </a:extLst>
          </p:cNvPr>
          <p:cNvSpPr>
            <a:spLocks noGrp="1"/>
          </p:cNvSpPr>
          <p:nvPr>
            <p:ph type="title"/>
          </p:nvPr>
        </p:nvSpPr>
        <p:spPr>
          <a:xfrm>
            <a:off x="838199" y="177830"/>
            <a:ext cx="10515600" cy="1325563"/>
          </a:xfrm>
        </p:spPr>
        <p:txBody>
          <a:bodyPr/>
          <a:lstStyle/>
          <a:p>
            <a:pPr marL="228600" indent="-228600" algn="ctr">
              <a:spcBef>
                <a:spcPts val="1000"/>
              </a:spcBef>
            </a:pPr>
            <a:r>
              <a:rPr lang="en-US" sz="4000">
                <a:latin typeface="Calibri"/>
                <a:ea typeface="Calibri"/>
                <a:cs typeface="Calibri"/>
              </a:rPr>
              <a:t>Medicaid Funding Cuts Put HCBS At Risk</a:t>
            </a:r>
          </a:p>
          <a:p>
            <a:pPr algn="ctr"/>
            <a:endParaRPr lang="en-US">
              <a:latin typeface="Calibri"/>
              <a:ea typeface="Calibri"/>
              <a:cs typeface="Calibri"/>
            </a:endParaRPr>
          </a:p>
        </p:txBody>
      </p:sp>
      <p:sp>
        <p:nvSpPr>
          <p:cNvPr id="3" name="Content Placeholder 2">
            <a:extLst>
              <a:ext uri="{FF2B5EF4-FFF2-40B4-BE49-F238E27FC236}">
                <a16:creationId xmlns:a16="http://schemas.microsoft.com/office/drawing/2014/main" id="{EFC55495-2ABE-D9CD-FB9E-BFE535284D99}"/>
              </a:ext>
            </a:extLst>
          </p:cNvPr>
          <p:cNvSpPr>
            <a:spLocks noGrp="1"/>
          </p:cNvSpPr>
          <p:nvPr>
            <p:ph idx="1"/>
          </p:nvPr>
        </p:nvSpPr>
        <p:spPr>
          <a:xfrm>
            <a:off x="378124" y="1306594"/>
            <a:ext cx="11529396" cy="4753904"/>
          </a:xfrm>
        </p:spPr>
        <p:txBody>
          <a:bodyPr vert="horz" lIns="91440" tIns="45720" rIns="91440" bIns="45720" rtlCol="0" anchor="t">
            <a:normAutofit/>
          </a:bodyPr>
          <a:lstStyle/>
          <a:p>
            <a:r>
              <a:rPr lang="en-US">
                <a:latin typeface="Calibri"/>
                <a:ea typeface="Calibri"/>
                <a:cs typeface="Calibri"/>
              </a:rPr>
              <a:t>Medicaid is a </a:t>
            </a:r>
            <a:r>
              <a:rPr lang="en-US" b="1">
                <a:latin typeface="Calibri"/>
                <a:ea typeface="Calibri"/>
                <a:cs typeface="Calibri"/>
              </a:rPr>
              <a:t>federal-state partnership</a:t>
            </a:r>
            <a:r>
              <a:rPr lang="en-US">
                <a:latin typeface="Calibri"/>
                <a:ea typeface="Calibri"/>
                <a:cs typeface="Calibri"/>
              </a:rPr>
              <a:t> — both pay for services but the state runs the program </a:t>
            </a:r>
            <a:endParaRPr lang="en-US" b="1">
              <a:latin typeface="Calibri"/>
              <a:ea typeface="Calibri"/>
              <a:cs typeface="Calibri"/>
            </a:endParaRPr>
          </a:p>
          <a:p>
            <a:r>
              <a:rPr lang="en-US">
                <a:latin typeface="Calibri"/>
                <a:ea typeface="Calibri"/>
                <a:cs typeface="Calibri"/>
              </a:rPr>
              <a:t>Federal Medicaid cuts put more pressure on </a:t>
            </a:r>
            <a:r>
              <a:rPr lang="en-US" b="1">
                <a:latin typeface="Calibri"/>
                <a:ea typeface="Calibri"/>
                <a:cs typeface="Calibri"/>
              </a:rPr>
              <a:t>state budgets, providers and services</a:t>
            </a:r>
            <a:r>
              <a:rPr lang="en-US">
                <a:latin typeface="Calibri"/>
                <a:ea typeface="Calibri"/>
                <a:cs typeface="Calibri"/>
              </a:rPr>
              <a:t> </a:t>
            </a:r>
          </a:p>
          <a:p>
            <a:r>
              <a:rPr lang="en-US">
                <a:latin typeface="Calibri"/>
                <a:ea typeface="Calibri"/>
                <a:cs typeface="Calibri"/>
              </a:rPr>
              <a:t>The 2025 reconciliation law (</a:t>
            </a:r>
            <a:r>
              <a:rPr lang="en-US" b="1">
                <a:latin typeface="Calibri"/>
                <a:ea typeface="Calibri"/>
                <a:cs typeface="Calibri"/>
              </a:rPr>
              <a:t>H.R. 1</a:t>
            </a:r>
            <a:r>
              <a:rPr lang="en-US">
                <a:latin typeface="Calibri"/>
                <a:ea typeface="Calibri"/>
                <a:cs typeface="Calibri"/>
              </a:rPr>
              <a:t>) made major Medicaid changes and significantly reduces future federal Medicaid spending </a:t>
            </a:r>
          </a:p>
          <a:p>
            <a:r>
              <a:rPr lang="en-US">
                <a:latin typeface="Calibri"/>
                <a:ea typeface="Calibri"/>
                <a:cs typeface="Calibri"/>
              </a:rPr>
              <a:t>States may respond to budget pressure by limiting </a:t>
            </a:r>
            <a:r>
              <a:rPr lang="en-US" b="1">
                <a:latin typeface="Calibri"/>
                <a:ea typeface="Calibri"/>
                <a:cs typeface="Calibri"/>
              </a:rPr>
              <a:t>services, provider payments or enrollment</a:t>
            </a:r>
            <a:r>
              <a:rPr lang="en-US">
                <a:latin typeface="Calibri"/>
                <a:ea typeface="Calibri"/>
                <a:cs typeface="Calibri"/>
              </a:rPr>
              <a:t> </a:t>
            </a:r>
          </a:p>
          <a:p>
            <a:r>
              <a:rPr lang="en-US">
                <a:latin typeface="Calibri"/>
                <a:ea typeface="Calibri"/>
                <a:cs typeface="Calibri"/>
              </a:rPr>
              <a:t>Because many HCBS are </a:t>
            </a:r>
            <a:r>
              <a:rPr lang="en-US" b="1">
                <a:latin typeface="Calibri"/>
                <a:ea typeface="Calibri"/>
                <a:cs typeface="Calibri"/>
              </a:rPr>
              <a:t>optional</a:t>
            </a:r>
            <a:r>
              <a:rPr lang="en-US">
                <a:latin typeface="Calibri"/>
                <a:ea typeface="Calibri"/>
                <a:cs typeface="Calibri"/>
              </a:rPr>
              <a:t>, they can be particularly vulnerable</a:t>
            </a:r>
          </a:p>
          <a:p>
            <a:endParaRPr lang="en-US" b="1">
              <a:latin typeface="Calibri"/>
              <a:ea typeface="Calibri"/>
              <a:cs typeface="Calibri"/>
            </a:endParaRPr>
          </a:p>
        </p:txBody>
      </p:sp>
      <p:grpSp>
        <p:nvGrpSpPr>
          <p:cNvPr id="6" name="Group 5">
            <a:extLst>
              <a:ext uri="{FF2B5EF4-FFF2-40B4-BE49-F238E27FC236}">
                <a16:creationId xmlns:a16="http://schemas.microsoft.com/office/drawing/2014/main" id="{A925E9F9-C54D-6C80-DD36-C82853518A58}"/>
              </a:ext>
            </a:extLst>
          </p:cNvPr>
          <p:cNvGrpSpPr/>
          <p:nvPr/>
        </p:nvGrpSpPr>
        <p:grpSpPr>
          <a:xfrm>
            <a:off x="0" y="5974235"/>
            <a:ext cx="12192000" cy="888448"/>
            <a:chOff x="0" y="5974235"/>
            <a:chExt cx="12192000" cy="888448"/>
          </a:xfrm>
        </p:grpSpPr>
        <p:sp>
          <p:nvSpPr>
            <p:cNvPr id="7" name="Freeform 7">
              <a:extLst>
                <a:ext uri="{FF2B5EF4-FFF2-40B4-BE49-F238E27FC236}">
                  <a16:creationId xmlns:a16="http://schemas.microsoft.com/office/drawing/2014/main" id="{288144D6-FBC6-5076-1930-C29A99CF9E12}"/>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Freeform 8">
              <a:extLst>
                <a:ext uri="{FF2B5EF4-FFF2-40B4-BE49-F238E27FC236}">
                  <a16:creationId xmlns:a16="http://schemas.microsoft.com/office/drawing/2014/main" id="{F3F24AA4-EF1C-086E-F1CA-2DF6D7BCE5EA}"/>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grpSp>
    </p:spTree>
    <p:extLst>
      <p:ext uri="{BB962C8B-B14F-4D97-AF65-F5344CB8AC3E}">
        <p14:creationId xmlns:p14="http://schemas.microsoft.com/office/powerpoint/2010/main" val="2858480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FE4D-63A6-C7D0-75CC-27A195742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F1CEC0-4B96-9AEF-465A-0E62CE5866FD}"/>
              </a:ext>
            </a:extLst>
          </p:cNvPr>
          <p:cNvSpPr>
            <a:spLocks noGrp="1"/>
          </p:cNvSpPr>
          <p:nvPr>
            <p:ph type="title"/>
          </p:nvPr>
        </p:nvSpPr>
        <p:spPr>
          <a:xfrm>
            <a:off x="838199" y="220608"/>
            <a:ext cx="10515600" cy="1325563"/>
          </a:xfrm>
        </p:spPr>
        <p:txBody>
          <a:bodyPr/>
          <a:lstStyle/>
          <a:p>
            <a:pPr algn="ctr"/>
            <a:r>
              <a:rPr lang="en-US" i="1">
                <a:latin typeface="Calibri"/>
                <a:ea typeface="Calibri"/>
                <a:cs typeface="Calibri"/>
              </a:rPr>
              <a:t>Olmstead</a:t>
            </a:r>
            <a:r>
              <a:rPr lang="en-US">
                <a:latin typeface="Calibri"/>
                <a:ea typeface="Calibri"/>
                <a:cs typeface="Calibri"/>
              </a:rPr>
              <a:t> &amp; Community Living </a:t>
            </a:r>
            <a:br>
              <a:rPr lang="en-US">
                <a:latin typeface="Calibri"/>
                <a:ea typeface="Calibri"/>
                <a:cs typeface="Calibri"/>
              </a:rPr>
            </a:br>
            <a:r>
              <a:rPr lang="en-US">
                <a:latin typeface="Calibri"/>
                <a:ea typeface="Calibri"/>
                <a:cs typeface="Calibri"/>
              </a:rPr>
              <a:t>Are Under Threat</a:t>
            </a:r>
          </a:p>
        </p:txBody>
      </p:sp>
      <p:sp>
        <p:nvSpPr>
          <p:cNvPr id="3" name="Content Placeholder 2">
            <a:extLst>
              <a:ext uri="{FF2B5EF4-FFF2-40B4-BE49-F238E27FC236}">
                <a16:creationId xmlns:a16="http://schemas.microsoft.com/office/drawing/2014/main" id="{F8A93756-523B-0709-CD30-C44756DB8849}"/>
              </a:ext>
            </a:extLst>
          </p:cNvPr>
          <p:cNvSpPr>
            <a:spLocks noGrp="1"/>
          </p:cNvSpPr>
          <p:nvPr>
            <p:ph idx="1"/>
          </p:nvPr>
        </p:nvSpPr>
        <p:spPr>
          <a:xfrm>
            <a:off x="158559" y="1608164"/>
            <a:ext cx="11529396" cy="4753904"/>
          </a:xfrm>
        </p:spPr>
        <p:txBody>
          <a:bodyPr vert="horz" lIns="91440" tIns="45720" rIns="91440" bIns="45720" rtlCol="0" anchor="t">
            <a:noAutofit/>
          </a:bodyPr>
          <a:lstStyle/>
          <a:p>
            <a:r>
              <a:rPr lang="en-US" sz="3000" b="1">
                <a:latin typeface="Calibri"/>
                <a:ea typeface="Calibri"/>
                <a:cs typeface="Calibri"/>
              </a:rPr>
              <a:t>Olmstead (1999)</a:t>
            </a:r>
            <a:r>
              <a:rPr lang="en-US" sz="3000">
                <a:latin typeface="Calibri"/>
                <a:ea typeface="Calibri"/>
                <a:cs typeface="Calibri"/>
              </a:rPr>
              <a:t> protects against unjustified institutionalization and supports receiving services in the </a:t>
            </a:r>
            <a:r>
              <a:rPr lang="en-US" sz="3000" b="1">
                <a:latin typeface="Calibri"/>
                <a:ea typeface="Calibri"/>
                <a:cs typeface="Calibri"/>
              </a:rPr>
              <a:t>most integrated setting appropriate</a:t>
            </a:r>
            <a:r>
              <a:rPr lang="en-US" sz="3000">
                <a:latin typeface="Calibri"/>
                <a:ea typeface="Calibri"/>
                <a:cs typeface="Calibri"/>
              </a:rPr>
              <a:t> </a:t>
            </a:r>
          </a:p>
          <a:p>
            <a:r>
              <a:rPr lang="en-US" sz="3000">
                <a:latin typeface="Calibri"/>
                <a:ea typeface="Calibri"/>
                <a:cs typeface="Calibri"/>
              </a:rPr>
              <a:t>In 2026, DOJ took a </a:t>
            </a:r>
            <a:r>
              <a:rPr lang="en-US" sz="3000" b="1">
                <a:latin typeface="Calibri"/>
                <a:ea typeface="Calibri"/>
                <a:cs typeface="Calibri"/>
              </a:rPr>
              <a:t>narrower position on the federal integration mandate</a:t>
            </a:r>
            <a:r>
              <a:rPr lang="en-US" sz="3000">
                <a:latin typeface="Calibri"/>
                <a:ea typeface="Calibri"/>
                <a:cs typeface="Calibri"/>
              </a:rPr>
              <a:t> </a:t>
            </a:r>
          </a:p>
          <a:p>
            <a:r>
              <a:rPr lang="en-US" sz="3000">
                <a:latin typeface="Calibri"/>
                <a:ea typeface="Calibri"/>
                <a:cs typeface="Calibri"/>
              </a:rPr>
              <a:t>On Sept. 23, a federal court struck the </a:t>
            </a:r>
            <a:r>
              <a:rPr lang="en-US" sz="3000" b="1">
                <a:latin typeface="Calibri"/>
                <a:ea typeface="Calibri"/>
                <a:cs typeface="Calibri"/>
              </a:rPr>
              <a:t>community-integration provisions of the 2024 Section 504 rule nationwide</a:t>
            </a:r>
            <a:r>
              <a:rPr lang="en-US" sz="3000">
                <a:latin typeface="Calibri"/>
                <a:ea typeface="Calibri"/>
                <a:cs typeface="Calibri"/>
              </a:rPr>
              <a:t> </a:t>
            </a:r>
          </a:p>
          <a:p>
            <a:r>
              <a:rPr lang="en-US" sz="3000" b="1">
                <a:latin typeface="Calibri"/>
                <a:ea typeface="Calibri"/>
                <a:cs typeface="Calibri"/>
              </a:rPr>
              <a:t>Olmstead, the ADA and Section 504 remain the law</a:t>
            </a:r>
            <a:r>
              <a:rPr lang="en-US" sz="3000">
                <a:latin typeface="Calibri"/>
                <a:ea typeface="Calibri"/>
                <a:cs typeface="Calibri"/>
              </a:rPr>
              <a:t> — but federal protections and enforcement supporting community living have been weakened </a:t>
            </a:r>
          </a:p>
          <a:p>
            <a:pPr marL="0" indent="0">
              <a:buNone/>
            </a:pPr>
            <a:endParaRPr lang="en-US" sz="3000">
              <a:latin typeface="Calibri"/>
              <a:ea typeface="Calibri"/>
              <a:cs typeface="Calibri"/>
            </a:endParaRPr>
          </a:p>
        </p:txBody>
      </p:sp>
      <p:grpSp>
        <p:nvGrpSpPr>
          <p:cNvPr id="6" name="Group 5">
            <a:extLst>
              <a:ext uri="{FF2B5EF4-FFF2-40B4-BE49-F238E27FC236}">
                <a16:creationId xmlns:a16="http://schemas.microsoft.com/office/drawing/2014/main" id="{4181AC48-BEF9-AEED-96ED-7F864479009D}"/>
              </a:ext>
            </a:extLst>
          </p:cNvPr>
          <p:cNvGrpSpPr/>
          <p:nvPr/>
        </p:nvGrpSpPr>
        <p:grpSpPr>
          <a:xfrm>
            <a:off x="0" y="5974235"/>
            <a:ext cx="12192000" cy="888448"/>
            <a:chOff x="0" y="5974235"/>
            <a:chExt cx="12192000" cy="888448"/>
          </a:xfrm>
        </p:grpSpPr>
        <p:sp>
          <p:nvSpPr>
            <p:cNvPr id="7" name="Freeform 7">
              <a:extLst>
                <a:ext uri="{FF2B5EF4-FFF2-40B4-BE49-F238E27FC236}">
                  <a16:creationId xmlns:a16="http://schemas.microsoft.com/office/drawing/2014/main" id="{0E8ABFE1-E70F-7AA3-04AD-6BDD66F58A3A}"/>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Freeform 8">
              <a:extLst>
                <a:ext uri="{FF2B5EF4-FFF2-40B4-BE49-F238E27FC236}">
                  <a16:creationId xmlns:a16="http://schemas.microsoft.com/office/drawing/2014/main" id="{102A4F32-4A6A-70DC-0B75-51BBB32AF8DB}"/>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grpSp>
    </p:spTree>
    <p:extLst>
      <p:ext uri="{BB962C8B-B14F-4D97-AF65-F5344CB8AC3E}">
        <p14:creationId xmlns:p14="http://schemas.microsoft.com/office/powerpoint/2010/main" val="2999442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59D82-6AB6-86C4-71CA-3524A289C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1FBDB1-6C0A-E0DA-8C08-74A9E0C6BB45}"/>
              </a:ext>
            </a:extLst>
          </p:cNvPr>
          <p:cNvSpPr>
            <a:spLocks noGrp="1"/>
          </p:cNvSpPr>
          <p:nvPr>
            <p:ph type="title"/>
          </p:nvPr>
        </p:nvSpPr>
        <p:spPr>
          <a:xfrm>
            <a:off x="838199" y="292849"/>
            <a:ext cx="10515600" cy="1325563"/>
          </a:xfrm>
        </p:spPr>
        <p:txBody>
          <a:bodyPr vert="horz" lIns="91440" tIns="45720" rIns="91440" bIns="45720" rtlCol="0" anchor="ctr">
            <a:noAutofit/>
          </a:bodyPr>
          <a:lstStyle/>
          <a:p>
            <a:pPr algn="ctr"/>
            <a:br>
              <a:rPr lang="en-US">
                <a:latin typeface="Calibri"/>
                <a:ea typeface="Calibri"/>
                <a:cs typeface="Calibri"/>
              </a:rPr>
            </a:br>
            <a:r>
              <a:rPr lang="en-US">
                <a:latin typeface="Calibri"/>
                <a:ea typeface="Calibri"/>
                <a:cs typeface="Calibri"/>
              </a:rPr>
              <a:t>The HCBS Access Act </a:t>
            </a:r>
            <a:br>
              <a:rPr lang="en-US">
                <a:latin typeface="Calibri"/>
                <a:ea typeface="Calibri"/>
                <a:cs typeface="Calibri"/>
              </a:rPr>
            </a:br>
            <a:r>
              <a:rPr lang="en-US">
                <a:latin typeface="Calibri"/>
                <a:ea typeface="Calibri"/>
                <a:cs typeface="Calibri"/>
              </a:rPr>
              <a:t>(</a:t>
            </a:r>
            <a:r>
              <a:rPr lang="en-US">
                <a:latin typeface="Calibri"/>
                <a:ea typeface="Calibri"/>
                <a:cs typeface="Calibri"/>
                <a:hlinkClick r:id="rId3"/>
              </a:rPr>
              <a:t>H.R. 8540</a:t>
            </a:r>
            <a:r>
              <a:rPr lang="en-US">
                <a:latin typeface="Calibri"/>
                <a:ea typeface="Calibri"/>
                <a:cs typeface="Calibri"/>
              </a:rPr>
              <a:t>/</a:t>
            </a:r>
            <a:r>
              <a:rPr lang="en-US">
                <a:latin typeface="Calibri"/>
                <a:ea typeface="Calibri"/>
                <a:cs typeface="Calibri"/>
                <a:hlinkClick r:id="rId4"/>
              </a:rPr>
              <a:t>S. 5321</a:t>
            </a:r>
            <a:r>
              <a:rPr lang="en-US">
                <a:latin typeface="Calibri"/>
                <a:ea typeface="Calibri"/>
                <a:cs typeface="Calibri"/>
              </a:rPr>
              <a:t>)</a:t>
            </a:r>
          </a:p>
          <a:p>
            <a:pPr algn="ctr"/>
            <a:endParaRPr lang="en-US">
              <a:latin typeface="Calibri"/>
              <a:ea typeface="Calibri"/>
              <a:cs typeface="Calibri"/>
            </a:endParaRPr>
          </a:p>
        </p:txBody>
      </p:sp>
      <p:sp>
        <p:nvSpPr>
          <p:cNvPr id="3" name="Content Placeholder 2">
            <a:extLst>
              <a:ext uri="{FF2B5EF4-FFF2-40B4-BE49-F238E27FC236}">
                <a16:creationId xmlns:a16="http://schemas.microsoft.com/office/drawing/2014/main" id="{84FE9914-9866-0CD3-E3DC-CC5696FB8D69}"/>
              </a:ext>
            </a:extLst>
          </p:cNvPr>
          <p:cNvSpPr>
            <a:spLocks noGrp="1"/>
          </p:cNvSpPr>
          <p:nvPr>
            <p:ph idx="1"/>
          </p:nvPr>
        </p:nvSpPr>
        <p:spPr>
          <a:xfrm>
            <a:off x="378124" y="1910444"/>
            <a:ext cx="11529396" cy="4753904"/>
          </a:xfrm>
        </p:spPr>
        <p:txBody>
          <a:bodyPr vert="horz" lIns="91440" tIns="45720" rIns="91440" bIns="45720" rtlCol="0" anchor="t">
            <a:normAutofit/>
          </a:bodyPr>
          <a:lstStyle/>
          <a:p>
            <a:pPr marL="0" indent="0">
              <a:buNone/>
            </a:pPr>
            <a:r>
              <a:rPr lang="en-US" sz="3200">
                <a:latin typeface="Calibri"/>
                <a:ea typeface="Calibri"/>
                <a:cs typeface="Calibri"/>
              </a:rPr>
              <a:t>The bill would:</a:t>
            </a:r>
          </a:p>
          <a:p>
            <a:r>
              <a:rPr lang="en-US" sz="3200">
                <a:latin typeface="Calibri"/>
                <a:ea typeface="Calibri"/>
                <a:cs typeface="Calibri"/>
              </a:rPr>
              <a:t>Make HCBS a </a:t>
            </a:r>
            <a:r>
              <a:rPr lang="en-US" sz="3200" b="1">
                <a:latin typeface="Calibri"/>
                <a:ea typeface="Calibri"/>
                <a:cs typeface="Calibri"/>
              </a:rPr>
              <a:t>required Medicaid service</a:t>
            </a:r>
            <a:r>
              <a:rPr lang="en-US" sz="3200">
                <a:latin typeface="Calibri"/>
                <a:ea typeface="Calibri"/>
                <a:cs typeface="Calibri"/>
              </a:rPr>
              <a:t> </a:t>
            </a:r>
          </a:p>
          <a:p>
            <a:r>
              <a:rPr lang="en-US" sz="3200">
                <a:latin typeface="Calibri"/>
                <a:ea typeface="Calibri"/>
                <a:cs typeface="Calibri"/>
              </a:rPr>
              <a:t>Help </a:t>
            </a:r>
            <a:r>
              <a:rPr lang="en-US" sz="3200" b="1">
                <a:latin typeface="Calibri"/>
                <a:ea typeface="Calibri"/>
                <a:cs typeface="Calibri"/>
              </a:rPr>
              <a:t>end waiting lists</a:t>
            </a:r>
            <a:r>
              <a:rPr lang="en-US" sz="3200">
                <a:latin typeface="Calibri"/>
                <a:ea typeface="Calibri"/>
                <a:cs typeface="Calibri"/>
              </a:rPr>
              <a:t> </a:t>
            </a:r>
          </a:p>
          <a:p>
            <a:r>
              <a:rPr lang="en-US" sz="3200">
                <a:latin typeface="Calibri"/>
                <a:ea typeface="Calibri"/>
                <a:cs typeface="Calibri"/>
              </a:rPr>
              <a:t>Strengthen the </a:t>
            </a:r>
            <a:r>
              <a:rPr lang="en-US" sz="3200" b="1">
                <a:latin typeface="Calibri"/>
                <a:ea typeface="Calibri"/>
                <a:cs typeface="Calibri"/>
              </a:rPr>
              <a:t>direct care workforce</a:t>
            </a:r>
            <a:r>
              <a:rPr lang="en-US" sz="3200">
                <a:latin typeface="Calibri"/>
                <a:ea typeface="Calibri"/>
                <a:cs typeface="Calibri"/>
              </a:rPr>
              <a:t> </a:t>
            </a:r>
          </a:p>
          <a:p>
            <a:r>
              <a:rPr lang="en-US" sz="3200">
                <a:latin typeface="Calibri"/>
                <a:ea typeface="Calibri"/>
                <a:cs typeface="Calibri"/>
              </a:rPr>
              <a:t>Support </a:t>
            </a:r>
            <a:r>
              <a:rPr lang="en-US" sz="3200" b="1">
                <a:latin typeface="Calibri"/>
                <a:ea typeface="Calibri"/>
                <a:cs typeface="Calibri"/>
              </a:rPr>
              <a:t>family caregivers</a:t>
            </a:r>
            <a:r>
              <a:rPr lang="en-US" sz="3200">
                <a:latin typeface="Calibri"/>
                <a:ea typeface="Calibri"/>
                <a:cs typeface="Calibri"/>
              </a:rPr>
              <a:t> </a:t>
            </a:r>
          </a:p>
          <a:p>
            <a:r>
              <a:rPr lang="en-US" sz="3200">
                <a:latin typeface="Calibri"/>
                <a:ea typeface="Calibri"/>
                <a:cs typeface="Calibri"/>
              </a:rPr>
              <a:t>Help more people </a:t>
            </a:r>
            <a:r>
              <a:rPr lang="en-US" sz="3200" b="1">
                <a:latin typeface="Calibri"/>
                <a:ea typeface="Calibri"/>
                <a:cs typeface="Calibri"/>
              </a:rPr>
              <a:t>live in the community</a:t>
            </a:r>
          </a:p>
          <a:p>
            <a:pPr>
              <a:buNone/>
            </a:pPr>
            <a:r>
              <a:rPr lang="en-US" b="1">
                <a:latin typeface="Calibri"/>
                <a:ea typeface="Calibri"/>
                <a:cs typeface="Calibri"/>
              </a:rPr>
              <a:t>THE ASK:</a:t>
            </a:r>
            <a:r>
              <a:rPr lang="en-US">
                <a:latin typeface="Calibri"/>
                <a:ea typeface="Calibri"/>
                <a:cs typeface="Calibri"/>
              </a:rPr>
              <a:t> Cosponsor the </a:t>
            </a:r>
            <a:r>
              <a:rPr lang="en-US" b="1">
                <a:latin typeface="Calibri"/>
                <a:ea typeface="Calibri"/>
                <a:cs typeface="Calibri"/>
              </a:rPr>
              <a:t>HCBS Access Act.</a:t>
            </a:r>
            <a:endParaRPr lang="en-US">
              <a:latin typeface="Calibri"/>
              <a:ea typeface="Calibri"/>
              <a:cs typeface="Calibri"/>
            </a:endParaRPr>
          </a:p>
          <a:p>
            <a:pPr marL="0" indent="0">
              <a:buNone/>
            </a:pPr>
            <a:endParaRPr lang="en-US">
              <a:latin typeface="Calibri"/>
              <a:ea typeface="Calibri"/>
              <a:cs typeface="Calibri"/>
            </a:endParaRPr>
          </a:p>
          <a:p>
            <a:endParaRPr lang="en-US">
              <a:latin typeface="Calibri"/>
              <a:ea typeface="Calibri"/>
              <a:cs typeface="Calibri"/>
            </a:endParaRPr>
          </a:p>
        </p:txBody>
      </p:sp>
      <p:grpSp>
        <p:nvGrpSpPr>
          <p:cNvPr id="6" name="Group 5">
            <a:extLst>
              <a:ext uri="{FF2B5EF4-FFF2-40B4-BE49-F238E27FC236}">
                <a16:creationId xmlns:a16="http://schemas.microsoft.com/office/drawing/2014/main" id="{AD178237-0A3D-02BD-6FE5-62002D9C5507}"/>
              </a:ext>
            </a:extLst>
          </p:cNvPr>
          <p:cNvGrpSpPr/>
          <p:nvPr/>
        </p:nvGrpSpPr>
        <p:grpSpPr>
          <a:xfrm>
            <a:off x="0" y="5974235"/>
            <a:ext cx="12192000" cy="888448"/>
            <a:chOff x="0" y="5974235"/>
            <a:chExt cx="12192000" cy="888448"/>
          </a:xfrm>
        </p:grpSpPr>
        <p:sp>
          <p:nvSpPr>
            <p:cNvPr id="7" name="Freeform 7">
              <a:extLst>
                <a:ext uri="{FF2B5EF4-FFF2-40B4-BE49-F238E27FC236}">
                  <a16:creationId xmlns:a16="http://schemas.microsoft.com/office/drawing/2014/main" id="{57291410-827B-4D98-3421-C621E4BFB9F6}"/>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5"/>
              <a:stretch>
                <a:fillRect l="-66801" r="-799201" b="-48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sp>
          <p:nvSpPr>
            <p:cNvPr id="8" name="Freeform 8">
              <a:extLst>
                <a:ext uri="{FF2B5EF4-FFF2-40B4-BE49-F238E27FC236}">
                  <a16:creationId xmlns:a16="http://schemas.microsoft.com/office/drawing/2014/main" id="{55C02367-0911-6C72-7330-AFAC41F4AAB1}"/>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prstClr val="black"/>
                </a:solidFill>
                <a:effectLst/>
                <a:uLnTx/>
                <a:uFillTx/>
                <a:latin typeface="Calibri"/>
                <a:ea typeface="Calibri"/>
                <a:cs typeface="Calibri"/>
              </a:endParaRPr>
            </a:p>
          </p:txBody>
        </p:sp>
      </p:grpSp>
    </p:spTree>
    <p:extLst>
      <p:ext uri="{BB962C8B-B14F-4D97-AF65-F5344CB8AC3E}">
        <p14:creationId xmlns:p14="http://schemas.microsoft.com/office/powerpoint/2010/main" val="1445349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B597-08C2-ED08-443F-BB34732D0258}"/>
              </a:ext>
            </a:extLst>
          </p:cNvPr>
          <p:cNvSpPr>
            <a:spLocks noGrp="1"/>
          </p:cNvSpPr>
          <p:nvPr>
            <p:ph type="title"/>
          </p:nvPr>
        </p:nvSpPr>
        <p:spPr>
          <a:xfrm>
            <a:off x="838200" y="135087"/>
            <a:ext cx="10515600" cy="1325563"/>
          </a:xfrm>
        </p:spPr>
        <p:txBody>
          <a:bodyPr/>
          <a:lstStyle/>
          <a:p>
            <a:pPr algn="ctr"/>
            <a:r>
              <a:rPr lang="en-US">
                <a:latin typeface="Calibri"/>
                <a:ea typeface="Calibri"/>
                <a:cs typeface="Calibri"/>
              </a:rPr>
              <a:t>HCBS Access Act: Talking Points</a:t>
            </a:r>
          </a:p>
        </p:txBody>
      </p:sp>
      <p:sp>
        <p:nvSpPr>
          <p:cNvPr id="3" name="Content Placeholder 2">
            <a:extLst>
              <a:ext uri="{FF2B5EF4-FFF2-40B4-BE49-F238E27FC236}">
                <a16:creationId xmlns:a16="http://schemas.microsoft.com/office/drawing/2014/main" id="{E10D6C35-48D0-721A-1227-B3B3A5FB40FD}"/>
              </a:ext>
            </a:extLst>
          </p:cNvPr>
          <p:cNvSpPr>
            <a:spLocks noGrp="1"/>
          </p:cNvSpPr>
          <p:nvPr>
            <p:ph idx="1"/>
          </p:nvPr>
        </p:nvSpPr>
        <p:spPr>
          <a:xfrm>
            <a:off x="248729" y="1359948"/>
            <a:ext cx="11105071" cy="4138103"/>
          </a:xfrm>
        </p:spPr>
        <p:txBody>
          <a:bodyPr vert="horz" lIns="91440" tIns="45720" rIns="91440" bIns="45720" rtlCol="0" anchor="t">
            <a:noAutofit/>
          </a:bodyPr>
          <a:lstStyle/>
          <a:p>
            <a:pPr marL="457200" indent="-457200"/>
            <a:r>
              <a:rPr lang="en-US">
                <a:latin typeface="Calibri"/>
                <a:ea typeface="Calibri"/>
                <a:cs typeface="Calibri"/>
              </a:rPr>
              <a:t>Promotes independence and self-sufficiency</a:t>
            </a:r>
          </a:p>
          <a:p>
            <a:pPr marL="457200" indent="-457200"/>
            <a:r>
              <a:rPr lang="en-US">
                <a:latin typeface="Calibri"/>
                <a:ea typeface="Calibri"/>
                <a:cs typeface="Calibri"/>
              </a:rPr>
              <a:t>Costs less than institutional care </a:t>
            </a:r>
          </a:p>
          <a:p>
            <a:pPr marL="457200" indent="-457200"/>
            <a:r>
              <a:rPr lang="en-US">
                <a:latin typeface="Calibri"/>
                <a:ea typeface="Calibri"/>
                <a:cs typeface="Calibri"/>
              </a:rPr>
              <a:t>Helps people work and contribute to their communities </a:t>
            </a:r>
          </a:p>
          <a:p>
            <a:pPr marL="457200" indent="-457200"/>
            <a:r>
              <a:rPr lang="en-US">
                <a:latin typeface="Calibri"/>
                <a:ea typeface="Calibri"/>
                <a:cs typeface="Calibri"/>
              </a:rPr>
              <a:t>Prevents unnecessary institutionalization </a:t>
            </a:r>
          </a:p>
          <a:p>
            <a:pPr marL="457200" indent="-457200"/>
            <a:r>
              <a:rPr lang="en-US">
                <a:latin typeface="Calibri"/>
                <a:ea typeface="Calibri"/>
                <a:cs typeface="Calibri"/>
              </a:rPr>
              <a:t>Reduces pressure on family caregivers </a:t>
            </a:r>
          </a:p>
          <a:p>
            <a:pPr marL="457200" indent="-457200"/>
            <a:r>
              <a:rPr lang="en-US">
                <a:latin typeface="Calibri"/>
                <a:ea typeface="Calibri"/>
                <a:cs typeface="Calibri"/>
              </a:rPr>
              <a:t>Addresses years-long HCBS waiting lists </a:t>
            </a:r>
          </a:p>
          <a:p>
            <a:pPr marL="457200" indent="-457200"/>
            <a:r>
              <a:rPr lang="en-US">
                <a:latin typeface="Calibri"/>
                <a:ea typeface="Calibri"/>
                <a:cs typeface="Calibri"/>
              </a:rPr>
              <a:t>Strengthens the direct support workforce </a:t>
            </a:r>
          </a:p>
          <a:p>
            <a:pPr marL="457200" indent="-457200"/>
            <a:r>
              <a:rPr lang="en-US">
                <a:latin typeface="Calibri"/>
                <a:ea typeface="Calibri"/>
                <a:cs typeface="Calibri"/>
              </a:rPr>
              <a:t>Helps people live, work, and thrive in their communities</a:t>
            </a:r>
            <a:endParaRPr lang="en-US" sz="2000">
              <a:highlight>
                <a:srgbClr val="C6C6C6"/>
              </a:highlight>
              <a:ea typeface="Calibri"/>
              <a:cs typeface="Calibri"/>
            </a:endParaRPr>
          </a:p>
        </p:txBody>
      </p:sp>
      <p:grpSp>
        <p:nvGrpSpPr>
          <p:cNvPr id="4" name="Group 3">
            <a:extLst>
              <a:ext uri="{FF2B5EF4-FFF2-40B4-BE49-F238E27FC236}">
                <a16:creationId xmlns:a16="http://schemas.microsoft.com/office/drawing/2014/main" id="{3CBC06A7-3E62-668E-9BBC-7FC93A39D38D}"/>
              </a:ext>
            </a:extLst>
          </p:cNvPr>
          <p:cNvGrpSpPr/>
          <p:nvPr/>
        </p:nvGrpSpPr>
        <p:grpSpPr>
          <a:xfrm>
            <a:off x="0" y="5974235"/>
            <a:ext cx="12192000" cy="888448"/>
            <a:chOff x="0" y="5974235"/>
            <a:chExt cx="12192000" cy="888448"/>
          </a:xfrm>
        </p:grpSpPr>
        <p:sp>
          <p:nvSpPr>
            <p:cNvPr id="5" name="Freeform 7">
              <a:extLst>
                <a:ext uri="{FF2B5EF4-FFF2-40B4-BE49-F238E27FC236}">
                  <a16:creationId xmlns:a16="http://schemas.microsoft.com/office/drawing/2014/main" id="{357E4910-B106-1F95-7A7A-71F71C8C6660}"/>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2"/>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6" name="Freeform 8">
              <a:extLst>
                <a:ext uri="{FF2B5EF4-FFF2-40B4-BE49-F238E27FC236}">
                  <a16:creationId xmlns:a16="http://schemas.microsoft.com/office/drawing/2014/main" id="{41087BFD-6384-81ED-09D3-14495EA5C3CA}"/>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Tree>
    <p:extLst>
      <p:ext uri="{BB962C8B-B14F-4D97-AF65-F5344CB8AC3E}">
        <p14:creationId xmlns:p14="http://schemas.microsoft.com/office/powerpoint/2010/main" val="2501603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0243DF-017D-C1F1-0518-6D59FDBEDA43}"/>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B9090B0E-FE90-1084-B6FD-79F50E3D148F}"/>
              </a:ext>
            </a:extLst>
          </p:cNvPr>
          <p:cNvSpPr/>
          <p:nvPr/>
        </p:nvSpPr>
        <p:spPr>
          <a:xfrm>
            <a:off x="841794" y="6154341"/>
            <a:ext cx="10683649" cy="17859"/>
          </a:xfrm>
          <a:prstGeom prst="line">
            <a:avLst/>
          </a:prstGeom>
          <a:ln w="3810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6" name="TextBox 6">
            <a:extLst>
              <a:ext uri="{FF2B5EF4-FFF2-40B4-BE49-F238E27FC236}">
                <a16:creationId xmlns:a16="http://schemas.microsoft.com/office/drawing/2014/main" id="{E1DCA717-2198-6ED6-F9B4-709F6492D8BF}"/>
              </a:ext>
            </a:extLst>
          </p:cNvPr>
          <p:cNvSpPr txBox="1"/>
          <p:nvPr/>
        </p:nvSpPr>
        <p:spPr>
          <a:xfrm>
            <a:off x="772020" y="2000284"/>
            <a:ext cx="10648034" cy="3400931"/>
          </a:xfrm>
          <a:prstGeom prst="rect">
            <a:avLst/>
          </a:prstGeom>
        </p:spPr>
        <p:txBody>
          <a:bodyPr wrap="square" lIns="0" tIns="0" rIns="0" bIns="0" rtlCol="0" anchor="t">
            <a:spAutoFit/>
          </a:bodyPr>
          <a:lstStyle/>
          <a:p>
            <a:pPr marL="321310" marR="0" lvl="0" indent="-321310" algn="l" defTabSz="914400" rtl="0" eaLnBrk="1" fontAlgn="auto" latinLnBrk="0" hangingPunct="1">
              <a:lnSpc>
                <a:spcPct val="100000"/>
              </a:lnSpc>
              <a:spcBef>
                <a:spcPts val="0"/>
              </a:spcBef>
              <a:spcAft>
                <a:spcPts val="600"/>
              </a:spcAft>
              <a:buClrTx/>
              <a:buSzTx/>
              <a:buFont typeface="Arial"/>
              <a:buChar char="•"/>
              <a:tabLst/>
              <a:defRPr/>
            </a:pPr>
            <a:r>
              <a:rPr kumimoji="0" lang="en-US" sz="2800" b="0" i="0" u="none" strike="noStrike" kern="1200" cap="none" spc="0" normalizeH="0" baseline="0" noProof="0">
                <a:ln>
                  <a:noFill/>
                </a:ln>
                <a:solidFill>
                  <a:srgbClr val="000000"/>
                </a:solidFill>
                <a:effectLst/>
                <a:uLnTx/>
                <a:uFillTx/>
                <a:latin typeface="Calibri"/>
                <a:ea typeface="Calibri"/>
                <a:cs typeface="Calibri"/>
              </a:rPr>
              <a:t>What does the US Department of Education do?</a:t>
            </a:r>
            <a:endParaRPr kumimoji="0" lang="en-US" sz="2400" b="0" i="0" u="none" strike="noStrike" kern="1200" cap="none" spc="0" normalizeH="0" baseline="0" noProof="0">
              <a:ln>
                <a:noFill/>
              </a:ln>
              <a:solidFill>
                <a:prstClr val="black"/>
              </a:solidFill>
              <a:effectLst/>
              <a:uLnTx/>
              <a:uFillTx/>
              <a:latin typeface="Calibri"/>
              <a:ea typeface="Calibri"/>
              <a:cs typeface="Calibri"/>
            </a:endParaRPr>
          </a:p>
          <a:p>
            <a:pPr marL="321310" marR="0" lvl="0" indent="-321310" algn="l" defTabSz="914400" rtl="0" eaLnBrk="1" fontAlgn="auto" latinLnBrk="0" hangingPunct="1">
              <a:lnSpc>
                <a:spcPct val="100000"/>
              </a:lnSpc>
              <a:spcBef>
                <a:spcPts val="0"/>
              </a:spcBef>
              <a:spcAft>
                <a:spcPts val="600"/>
              </a:spcAft>
              <a:buClrTx/>
              <a:buSzTx/>
              <a:buFont typeface="Arial"/>
              <a:buChar char="•"/>
              <a:tabLst/>
              <a:defRPr/>
            </a:pPr>
            <a:r>
              <a:rPr kumimoji="0" lang="en-US" sz="2800" b="0" i="0" u="none" strike="noStrike" kern="1200" cap="none" spc="0" normalizeH="0" baseline="0" noProof="0">
                <a:ln>
                  <a:noFill/>
                </a:ln>
                <a:solidFill>
                  <a:srgbClr val="000000"/>
                </a:solidFill>
                <a:effectLst/>
                <a:uLnTx/>
                <a:uFillTx/>
                <a:latin typeface="Calibri"/>
                <a:ea typeface="Calibri"/>
                <a:cs typeface="Calibri"/>
              </a:rPr>
              <a:t>What does the Department not do?</a:t>
            </a:r>
          </a:p>
          <a:p>
            <a:pPr marL="321310" marR="0" lvl="0" indent="-321310" algn="l" defTabSz="914400" rtl="0" eaLnBrk="1" fontAlgn="auto" latinLnBrk="0" hangingPunct="1">
              <a:lnSpc>
                <a:spcPct val="100000"/>
              </a:lnSpc>
              <a:spcBef>
                <a:spcPts val="0"/>
              </a:spcBef>
              <a:spcAft>
                <a:spcPts val="600"/>
              </a:spcAft>
              <a:buClrTx/>
              <a:buSzTx/>
              <a:buFont typeface="Arial"/>
              <a:buChar char="•"/>
              <a:tabLst/>
              <a:defRPr/>
            </a:pPr>
            <a:r>
              <a:rPr kumimoji="0" lang="en-US" sz="2800" b="0" i="0" u="none" strike="noStrike" kern="1200" cap="none" spc="0" normalizeH="0" baseline="0" noProof="0">
                <a:ln>
                  <a:noFill/>
                </a:ln>
                <a:solidFill>
                  <a:srgbClr val="000000"/>
                </a:solidFill>
                <a:effectLst/>
                <a:uLnTx/>
                <a:uFillTx/>
                <a:latin typeface="Calibri"/>
                <a:ea typeface="Calibri"/>
                <a:cs typeface="Calibri"/>
              </a:rPr>
              <a:t>Key offices for students with disabilities.</a:t>
            </a:r>
          </a:p>
          <a:p>
            <a:pPr marL="321310" marR="0" lvl="0" indent="-321310" algn="l" defTabSz="914400" rtl="0" eaLnBrk="1" fontAlgn="auto" latinLnBrk="0" hangingPunct="1">
              <a:lnSpc>
                <a:spcPct val="100000"/>
              </a:lnSpc>
              <a:spcBef>
                <a:spcPts val="0"/>
              </a:spcBef>
              <a:spcAft>
                <a:spcPts val="600"/>
              </a:spcAft>
              <a:buClrTx/>
              <a:buSzTx/>
              <a:buFont typeface="Arial"/>
              <a:buChar char="•"/>
              <a:tabLst/>
              <a:defRPr/>
            </a:pPr>
            <a:r>
              <a:rPr kumimoji="0" lang="en-US" sz="2800" b="0" i="0" u="none" strike="noStrike" kern="1200" cap="none" spc="0" normalizeH="0" baseline="0" noProof="0">
                <a:ln>
                  <a:noFill/>
                </a:ln>
                <a:solidFill>
                  <a:srgbClr val="000000"/>
                </a:solidFill>
                <a:effectLst/>
                <a:uLnTx/>
                <a:uFillTx/>
                <a:latin typeface="Calibri"/>
                <a:ea typeface="Calibri"/>
                <a:cs typeface="Calibri"/>
              </a:rPr>
              <a:t>Why keeping the Department is essential for students with disabilities</a:t>
            </a:r>
            <a:endParaRPr kumimoji="0" lang="en-US" sz="2000" b="0" i="0" u="none" strike="noStrike" kern="1200" cap="none" spc="0" normalizeH="0" baseline="0" noProof="0">
              <a:ln>
                <a:noFill/>
              </a:ln>
              <a:solidFill>
                <a:srgbClr val="000000"/>
              </a:solidFill>
              <a:effectLst/>
              <a:uLnTx/>
              <a:uFillTx/>
              <a:latin typeface="Calibri"/>
              <a:ea typeface="Calibri"/>
              <a:cs typeface="Calibri"/>
            </a:endParaRPr>
          </a:p>
          <a:p>
            <a:pPr marL="321310" marR="0" lvl="0" indent="-321310" algn="l" defTabSz="914400" rtl="0" eaLnBrk="1" fontAlgn="auto" latinLnBrk="0" hangingPunct="1">
              <a:lnSpc>
                <a:spcPct val="100000"/>
              </a:lnSpc>
              <a:spcBef>
                <a:spcPts val="0"/>
              </a:spcBef>
              <a:spcAft>
                <a:spcPts val="600"/>
              </a:spcAft>
              <a:buClrTx/>
              <a:buSzTx/>
              <a:buFont typeface="Arial"/>
              <a:buChar char="•"/>
              <a:tabLst/>
              <a:defRPr/>
            </a:pPr>
            <a:r>
              <a:rPr kumimoji="0" lang="en-US" sz="2800" b="0" i="0" u="none" strike="noStrike" kern="1200" cap="none" spc="0" normalizeH="0" baseline="0" noProof="0">
                <a:ln>
                  <a:noFill/>
                </a:ln>
                <a:solidFill>
                  <a:srgbClr val="000000"/>
                </a:solidFill>
                <a:effectLst/>
                <a:uLnTx/>
                <a:uFillTx/>
                <a:latin typeface="Calibri"/>
                <a:ea typeface="Calibri"/>
                <a:cs typeface="Calibri"/>
              </a:rPr>
              <a:t>Why moving special education to HHS would harm students, cause chaos, and make problems for states and districts</a:t>
            </a:r>
          </a:p>
          <a:p>
            <a:pPr marL="321310" marR="0" lvl="0" indent="-321310" algn="l" defTabSz="914400" rtl="0" eaLnBrk="1" fontAlgn="auto" latinLnBrk="0" hangingPunct="1">
              <a:lnSpc>
                <a:spcPct val="100000"/>
              </a:lnSpc>
              <a:spcBef>
                <a:spcPts val="0"/>
              </a:spcBef>
              <a:spcAft>
                <a:spcPts val="600"/>
              </a:spcAft>
              <a:buClrTx/>
              <a:buSzTx/>
              <a:buFont typeface="Arial"/>
              <a:buChar char="•"/>
              <a:tabLst/>
              <a:defRPr/>
            </a:pPr>
            <a:r>
              <a:rPr kumimoji="0" lang="en-US" sz="2800" b="0" i="0" u="none" strike="noStrike" kern="1200" cap="none" spc="0" normalizeH="0" baseline="0" noProof="0">
                <a:ln>
                  <a:noFill/>
                </a:ln>
                <a:solidFill>
                  <a:srgbClr val="000000"/>
                </a:solidFill>
                <a:effectLst/>
                <a:uLnTx/>
                <a:uFillTx/>
                <a:latin typeface="Calibri"/>
                <a:ea typeface="Calibri"/>
                <a:cs typeface="Calibri"/>
              </a:rPr>
              <a:t>What Congress can do.</a:t>
            </a:r>
          </a:p>
        </p:txBody>
      </p:sp>
      <p:sp>
        <p:nvSpPr>
          <p:cNvPr id="8" name="TextBox 8">
            <a:extLst>
              <a:ext uri="{FF2B5EF4-FFF2-40B4-BE49-F238E27FC236}">
                <a16:creationId xmlns:a16="http://schemas.microsoft.com/office/drawing/2014/main" id="{5F894FC9-C76F-472C-BAE8-E4A48EDC3D98}"/>
              </a:ext>
            </a:extLst>
          </p:cNvPr>
          <p:cNvSpPr txBox="1"/>
          <p:nvPr/>
        </p:nvSpPr>
        <p:spPr>
          <a:xfrm>
            <a:off x="499101" y="250768"/>
            <a:ext cx="11202081" cy="135421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Calibri"/>
                <a:ea typeface="Calibri"/>
                <a:cs typeface="Calibri"/>
              </a:rPr>
              <a:t>Protecting the Education of Students with Disabilities and Stopping ED Dismantling</a:t>
            </a:r>
          </a:p>
        </p:txBody>
      </p:sp>
      <p:grpSp>
        <p:nvGrpSpPr>
          <p:cNvPr id="11" name="Group 10">
            <a:extLst>
              <a:ext uri="{FF2B5EF4-FFF2-40B4-BE49-F238E27FC236}">
                <a16:creationId xmlns:a16="http://schemas.microsoft.com/office/drawing/2014/main" id="{389B40E9-E4E7-91C7-487F-1BBD28E2DC4E}"/>
              </a:ext>
            </a:extLst>
          </p:cNvPr>
          <p:cNvGrpSpPr/>
          <p:nvPr/>
        </p:nvGrpSpPr>
        <p:grpSpPr>
          <a:xfrm>
            <a:off x="0" y="5974235"/>
            <a:ext cx="12192000" cy="888448"/>
            <a:chOff x="0" y="5974235"/>
            <a:chExt cx="12192000" cy="888448"/>
          </a:xfrm>
        </p:grpSpPr>
        <p:sp>
          <p:nvSpPr>
            <p:cNvPr id="9" name="Freeform 7">
              <a:extLst>
                <a:ext uri="{FF2B5EF4-FFF2-40B4-BE49-F238E27FC236}">
                  <a16:creationId xmlns:a16="http://schemas.microsoft.com/office/drawing/2014/main" id="{114F71B1-8749-13A6-5C19-B1AC312F9C05}"/>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10" name="Freeform 8">
              <a:extLst>
                <a:ext uri="{FF2B5EF4-FFF2-40B4-BE49-F238E27FC236}">
                  <a16:creationId xmlns:a16="http://schemas.microsoft.com/office/drawing/2014/main" id="{1FAAEE32-C2F0-1DAE-58DB-2B085139503A}"/>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Tree>
    <p:extLst>
      <p:ext uri="{BB962C8B-B14F-4D97-AF65-F5344CB8AC3E}">
        <p14:creationId xmlns:p14="http://schemas.microsoft.com/office/powerpoint/2010/main" val="4084780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9"/>
          <p:cNvSpPr/>
          <p:nvPr/>
        </p:nvSpPr>
        <p:spPr>
          <a:xfrm>
            <a:off x="435505" y="1983291"/>
            <a:ext cx="1160213" cy="1160213"/>
          </a:xfrm>
          <a:custGeom>
            <a:avLst/>
            <a:gdLst/>
            <a:ahLst/>
            <a:cxnLst/>
            <a:rect l="l" t="t" r="r" b="b"/>
            <a:pathLst>
              <a:path w="1237561" h="1237561">
                <a:moveTo>
                  <a:pt x="0" y="0"/>
                </a:moveTo>
                <a:lnTo>
                  <a:pt x="1237561" y="0"/>
                </a:lnTo>
                <a:lnTo>
                  <a:pt x="1237561" y="1237561"/>
                </a:lnTo>
                <a:lnTo>
                  <a:pt x="0" y="123756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10" name="Freeform 10"/>
          <p:cNvSpPr/>
          <p:nvPr/>
        </p:nvSpPr>
        <p:spPr>
          <a:xfrm>
            <a:off x="435505" y="4267711"/>
            <a:ext cx="1160213" cy="1160213"/>
          </a:xfrm>
          <a:custGeom>
            <a:avLst/>
            <a:gdLst/>
            <a:ahLst/>
            <a:cxnLst/>
            <a:rect l="l" t="t" r="r" b="b"/>
            <a:pathLst>
              <a:path w="1237561" h="1237561">
                <a:moveTo>
                  <a:pt x="0" y="0"/>
                </a:moveTo>
                <a:lnTo>
                  <a:pt x="1237561" y="0"/>
                </a:lnTo>
                <a:lnTo>
                  <a:pt x="1237561" y="1237561"/>
                </a:lnTo>
                <a:lnTo>
                  <a:pt x="0" y="123756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11" name="TextBox 11"/>
          <p:cNvSpPr txBox="1"/>
          <p:nvPr/>
        </p:nvSpPr>
        <p:spPr>
          <a:xfrm>
            <a:off x="2141474" y="303312"/>
            <a:ext cx="7909052" cy="677943"/>
          </a:xfrm>
          <a:prstGeom prst="rect">
            <a:avLst/>
          </a:prstGeom>
        </p:spPr>
        <p:txBody>
          <a:bodyPr wrap="square" lIns="0" tIns="0" rIns="0" bIns="0" rtlCol="0" anchor="t">
            <a:spAutoFit/>
          </a:bodyPr>
          <a:lstStyle/>
          <a:p>
            <a:pPr marL="0" marR="0" lvl="0" indent="0" algn="ctr" defTabSz="914400" rtl="0" eaLnBrk="1" fontAlgn="auto" latinLnBrk="0" hangingPunct="1">
              <a:lnSpc>
                <a:spcPts val="5513"/>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Calibri"/>
                <a:ea typeface="Calibri"/>
                <a:cs typeface="Calibri"/>
                <a:sym typeface="Roboto Slab"/>
              </a:rPr>
              <a:t>The U.S Department of Education</a:t>
            </a:r>
            <a:endParaRPr kumimoji="0" lang="en-US" sz="4400" b="0" i="0" u="none" strike="noStrike" kern="1200" cap="none" spc="0" normalizeH="0" baseline="0" noProof="0">
              <a:ln>
                <a:noFill/>
              </a:ln>
              <a:solidFill>
                <a:srgbClr val="000000"/>
              </a:solidFill>
              <a:effectLst/>
              <a:uLnTx/>
              <a:uFillTx/>
              <a:latin typeface="Calibri"/>
              <a:ea typeface="Calibri"/>
              <a:cs typeface="Calibri"/>
            </a:endParaRPr>
          </a:p>
        </p:txBody>
      </p:sp>
      <p:grpSp>
        <p:nvGrpSpPr>
          <p:cNvPr id="5" name="Group 4">
            <a:extLst>
              <a:ext uri="{FF2B5EF4-FFF2-40B4-BE49-F238E27FC236}">
                <a16:creationId xmlns:a16="http://schemas.microsoft.com/office/drawing/2014/main" id="{B90C6B94-B340-48E7-F574-054F77EEB336}"/>
              </a:ext>
            </a:extLst>
          </p:cNvPr>
          <p:cNvGrpSpPr/>
          <p:nvPr/>
        </p:nvGrpSpPr>
        <p:grpSpPr>
          <a:xfrm>
            <a:off x="0" y="5974235"/>
            <a:ext cx="12192000" cy="888448"/>
            <a:chOff x="0" y="5974235"/>
            <a:chExt cx="12192000" cy="888448"/>
          </a:xfrm>
        </p:grpSpPr>
        <p:sp>
          <p:nvSpPr>
            <p:cNvPr id="3" name="Freeform 7">
              <a:extLst>
                <a:ext uri="{FF2B5EF4-FFF2-40B4-BE49-F238E27FC236}">
                  <a16:creationId xmlns:a16="http://schemas.microsoft.com/office/drawing/2014/main" id="{DE6BC723-A194-44F6-815E-AD8CBE6CF540}"/>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5"/>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000"/>
                </a:solidFill>
                <a:effectLst/>
                <a:uLnTx/>
                <a:uFillTx/>
                <a:latin typeface="Calibri"/>
                <a:ea typeface="Calibri"/>
                <a:cs typeface="Calibri"/>
              </a:endParaRPr>
            </a:p>
          </p:txBody>
        </p:sp>
        <p:sp>
          <p:nvSpPr>
            <p:cNvPr id="4" name="Freeform 8">
              <a:extLst>
                <a:ext uri="{FF2B5EF4-FFF2-40B4-BE49-F238E27FC236}">
                  <a16:creationId xmlns:a16="http://schemas.microsoft.com/office/drawing/2014/main" id="{FA4642E4-7465-454E-9F41-5B6C6B37864C}"/>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6"/>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000"/>
                </a:solidFill>
                <a:effectLst/>
                <a:uLnTx/>
                <a:uFillTx/>
                <a:latin typeface="Calibri"/>
                <a:ea typeface="Calibri"/>
                <a:cs typeface="Calibri"/>
              </a:endParaRPr>
            </a:p>
          </p:txBody>
        </p:sp>
      </p:grpSp>
      <p:sp>
        <p:nvSpPr>
          <p:cNvPr id="13" name="TextBox 6">
            <a:extLst>
              <a:ext uri="{FF2B5EF4-FFF2-40B4-BE49-F238E27FC236}">
                <a16:creationId xmlns:a16="http://schemas.microsoft.com/office/drawing/2014/main" id="{CC44362D-432E-7CCD-98D0-10119E2ED187}"/>
              </a:ext>
            </a:extLst>
          </p:cNvPr>
          <p:cNvSpPr txBox="1"/>
          <p:nvPr/>
        </p:nvSpPr>
        <p:spPr>
          <a:xfrm>
            <a:off x="1909334" y="1454374"/>
            <a:ext cx="9772303" cy="2215991"/>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Calibri"/>
                <a:cs typeface="Calibri"/>
              </a:rPr>
              <a:t>What It Does:</a:t>
            </a:r>
            <a:endParaRPr kumimoji="0" lang="en-US" sz="2400" b="0" i="0" u="none" strike="noStrike" kern="1200" cap="none" spc="0" normalizeH="0" baseline="0" noProof="0">
              <a:ln>
                <a:noFill/>
              </a:ln>
              <a:solidFill>
                <a:prstClr val="black"/>
              </a:solidFill>
              <a:effectLst/>
              <a:uLnTx/>
              <a:uFillTx/>
              <a:latin typeface="Aptos" panose="02110004020202020204"/>
              <a:ea typeface="+mn-ea"/>
              <a:cs typeface="+mn-cs"/>
            </a:endParaRPr>
          </a:p>
          <a:p>
            <a:pPr marL="9144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Protects students' civil rights</a:t>
            </a:r>
          </a:p>
          <a:p>
            <a:pPr marL="9144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Oversees special education implementation by states</a:t>
            </a:r>
          </a:p>
          <a:p>
            <a:pPr marL="9144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Distributes federal education funding</a:t>
            </a:r>
          </a:p>
          <a:p>
            <a:pPr marL="9144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Provides guidance, technical assistance, and accountability for states</a:t>
            </a:r>
          </a:p>
          <a:p>
            <a:pPr marL="9144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Expands access to higher education </a:t>
            </a:r>
          </a:p>
        </p:txBody>
      </p:sp>
      <p:sp>
        <p:nvSpPr>
          <p:cNvPr id="14" name="TextBox 6">
            <a:extLst>
              <a:ext uri="{FF2B5EF4-FFF2-40B4-BE49-F238E27FC236}">
                <a16:creationId xmlns:a16="http://schemas.microsoft.com/office/drawing/2014/main" id="{006FC919-49E5-009F-2774-8B57253A282E}"/>
              </a:ext>
            </a:extLst>
          </p:cNvPr>
          <p:cNvSpPr txBox="1"/>
          <p:nvPr/>
        </p:nvSpPr>
        <p:spPr>
          <a:xfrm>
            <a:off x="1909333" y="4104312"/>
            <a:ext cx="9772303" cy="1477328"/>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Calibri"/>
                <a:ea typeface="Calibri"/>
                <a:cs typeface="Calibri"/>
              </a:rPr>
              <a:t>What It Does NOT Do:</a:t>
            </a:r>
            <a:endParaRPr kumimoji="0" lang="en-US" sz="2400" b="0" i="0" u="none" strike="noStrike" kern="1200" cap="none" spc="0" normalizeH="0" baseline="0" noProof="0">
              <a:ln>
                <a:noFill/>
              </a:ln>
              <a:solidFill>
                <a:prstClr val="black"/>
              </a:solidFill>
              <a:effectLst/>
              <a:uLnTx/>
              <a:uFillTx/>
              <a:latin typeface="Aptos" panose="02110004020202020204"/>
              <a:ea typeface="+mn-ea"/>
              <a:cs typeface="+mn-cs"/>
            </a:endParaRPr>
          </a:p>
          <a:p>
            <a:pPr marL="9144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Set curriculum or decide teaching materials</a:t>
            </a:r>
          </a:p>
          <a:p>
            <a:pPr marL="9144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Control how states train and certify teachers</a:t>
            </a:r>
          </a:p>
          <a:p>
            <a:pPr marL="914400" marR="0" lvl="0" indent="-4572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000000"/>
                </a:solidFill>
                <a:effectLst/>
                <a:uLnTx/>
                <a:uFillTx/>
                <a:latin typeface="Calibri"/>
                <a:ea typeface="Calibri"/>
                <a:cs typeface="Calibri"/>
              </a:rPr>
              <a:t>Develop or approve IEPs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9E9431-9D50-A533-E105-E8B9BA33BD52}"/>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39D39C75-ADE0-102B-F34F-FC510613B0FC}"/>
              </a:ext>
            </a:extLst>
          </p:cNvPr>
          <p:cNvSpPr/>
          <p:nvPr/>
        </p:nvSpPr>
        <p:spPr>
          <a:xfrm>
            <a:off x="841794" y="6154341"/>
            <a:ext cx="10683649" cy="17859"/>
          </a:xfrm>
          <a:prstGeom prst="line">
            <a:avLst/>
          </a:prstGeom>
          <a:ln w="3810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TextBox 8">
            <a:extLst>
              <a:ext uri="{FF2B5EF4-FFF2-40B4-BE49-F238E27FC236}">
                <a16:creationId xmlns:a16="http://schemas.microsoft.com/office/drawing/2014/main" id="{BF72AC48-5EED-7AE1-62A4-FE8769EA36F8}"/>
              </a:ext>
            </a:extLst>
          </p:cNvPr>
          <p:cNvSpPr txBox="1"/>
          <p:nvPr/>
        </p:nvSpPr>
        <p:spPr>
          <a:xfrm>
            <a:off x="499101" y="250768"/>
            <a:ext cx="11202081" cy="1138773"/>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rgbClr val="000000"/>
                </a:solidFill>
                <a:effectLst/>
                <a:uLnTx/>
                <a:uFillTx/>
                <a:latin typeface="Calibri"/>
                <a:ea typeface="Calibri"/>
                <a:cs typeface="Calibri"/>
              </a:rPr>
              <a:t>Key U.S. Department of Education Offices for </a:t>
            </a: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0" i="0" u="none" strike="noStrike" kern="1200" cap="none" spc="0" normalizeH="0" baseline="0" noProof="0">
                <a:ln>
                  <a:noFill/>
                </a:ln>
                <a:solidFill>
                  <a:srgbClr val="000000"/>
                </a:solidFill>
                <a:effectLst/>
                <a:uLnTx/>
                <a:uFillTx/>
                <a:latin typeface="Calibri"/>
                <a:ea typeface="Calibri"/>
                <a:cs typeface="Calibri"/>
              </a:rPr>
              <a:t>Students with Disabilities</a:t>
            </a:r>
            <a:endParaRPr kumimoji="0" lang="en-US" sz="1800" b="0" i="0" u="none" strike="noStrike" kern="1200" cap="none" spc="0" normalizeH="0" baseline="0" noProof="0">
              <a:ln>
                <a:noFill/>
              </a:ln>
              <a:solidFill>
                <a:prstClr val="black"/>
              </a:solidFill>
              <a:effectLst/>
              <a:uLnTx/>
              <a:uFillTx/>
              <a:latin typeface="Calibri"/>
              <a:ea typeface="Calibri"/>
              <a:cs typeface="Calibri"/>
            </a:endParaRPr>
          </a:p>
        </p:txBody>
      </p:sp>
      <p:grpSp>
        <p:nvGrpSpPr>
          <p:cNvPr id="11" name="Group 10">
            <a:extLst>
              <a:ext uri="{FF2B5EF4-FFF2-40B4-BE49-F238E27FC236}">
                <a16:creationId xmlns:a16="http://schemas.microsoft.com/office/drawing/2014/main" id="{940C1CAB-BBC1-FF18-0019-7FC61EBEA95F}"/>
              </a:ext>
            </a:extLst>
          </p:cNvPr>
          <p:cNvGrpSpPr/>
          <p:nvPr/>
        </p:nvGrpSpPr>
        <p:grpSpPr>
          <a:xfrm>
            <a:off x="0" y="5974235"/>
            <a:ext cx="12192000" cy="888448"/>
            <a:chOff x="0" y="5974235"/>
            <a:chExt cx="12192000" cy="888448"/>
          </a:xfrm>
        </p:grpSpPr>
        <p:sp>
          <p:nvSpPr>
            <p:cNvPr id="9" name="Freeform 7">
              <a:extLst>
                <a:ext uri="{FF2B5EF4-FFF2-40B4-BE49-F238E27FC236}">
                  <a16:creationId xmlns:a16="http://schemas.microsoft.com/office/drawing/2014/main" id="{E592301B-CC91-98C0-DADD-A5C15313FE8B}"/>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10" name="Freeform 8">
              <a:extLst>
                <a:ext uri="{FF2B5EF4-FFF2-40B4-BE49-F238E27FC236}">
                  <a16:creationId xmlns:a16="http://schemas.microsoft.com/office/drawing/2014/main" id="{2ECB1936-5E03-1193-C540-38EDE7DD2A67}"/>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
        <p:nvSpPr>
          <p:cNvPr id="35" name="TextBox 35">
            <a:extLst>
              <a:ext uri="{FF2B5EF4-FFF2-40B4-BE49-F238E27FC236}">
                <a16:creationId xmlns:a16="http://schemas.microsoft.com/office/drawing/2014/main" id="{89BC5120-EC17-01E6-66C2-8BFC4D315204}"/>
              </a:ext>
            </a:extLst>
          </p:cNvPr>
          <p:cNvSpPr txBox="1"/>
          <p:nvPr/>
        </p:nvSpPr>
        <p:spPr>
          <a:xfrm>
            <a:off x="3211404" y="5296855"/>
            <a:ext cx="2506085" cy="142540"/>
          </a:xfrm>
          <a:prstGeom prst="rect">
            <a:avLst/>
          </a:prstGeom>
        </p:spPr>
        <p:txBody>
          <a:bodyPr wrap="square" lIns="0" tIns="0" rIns="0" bIns="0" rtlCol="0" anchor="t">
            <a:spAutoFit/>
          </a:bodyPr>
          <a:lstStyle/>
          <a:p>
            <a:pPr marL="181610" marR="0" lvl="1" indent="-90805" algn="l" defTabSz="914400" rtl="0" eaLnBrk="1" fontAlgn="auto" latinLnBrk="0" hangingPunct="1">
              <a:lnSpc>
                <a:spcPts val="1181"/>
              </a:lnSpc>
              <a:spcBef>
                <a:spcPts val="0"/>
              </a:spcBef>
              <a:spcAft>
                <a:spcPts val="0"/>
              </a:spcAft>
              <a:buClrTx/>
              <a:buSzTx/>
              <a:buFont typeface="Arial"/>
              <a:buChar char="•"/>
              <a:tabLst/>
              <a:defRPr/>
            </a:pPr>
            <a:endParaRPr kumimoji="0" lang="en-US" sz="800" b="1" i="0" u="none" strike="noStrike" kern="1200" cap="none" spc="0" normalizeH="0" baseline="0" noProof="0">
              <a:ln>
                <a:noFill/>
              </a:ln>
              <a:solidFill>
                <a:srgbClr val="000000"/>
              </a:solidFill>
              <a:effectLst/>
              <a:uLnTx/>
              <a:uFillTx/>
              <a:latin typeface="Calibri"/>
              <a:ea typeface="Calibri"/>
              <a:cs typeface="Calibri"/>
            </a:endParaRPr>
          </a:p>
        </p:txBody>
      </p:sp>
      <p:sp>
        <p:nvSpPr>
          <p:cNvPr id="40" name="TextBox 6">
            <a:extLst>
              <a:ext uri="{FF2B5EF4-FFF2-40B4-BE49-F238E27FC236}">
                <a16:creationId xmlns:a16="http://schemas.microsoft.com/office/drawing/2014/main" id="{4CEB0659-74F0-6E3C-AE56-3F2A19DDB998}"/>
              </a:ext>
            </a:extLst>
          </p:cNvPr>
          <p:cNvSpPr txBox="1"/>
          <p:nvPr/>
        </p:nvSpPr>
        <p:spPr>
          <a:xfrm>
            <a:off x="124815" y="1573520"/>
            <a:ext cx="5868297" cy="4308872"/>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a:ea typeface="Calibri"/>
                <a:cs typeface="Calibri"/>
              </a:rPr>
              <a:t>Office of Special Education and Rehabilitative Services (OSERS)</a:t>
            </a:r>
            <a:endParaRPr kumimoji="0" lang="en-US" sz="2000" b="1" i="0" u="none" strike="noStrike" kern="1200" cap="none" spc="0" normalizeH="0" baseline="0" noProof="0">
              <a:ln>
                <a:noFill/>
              </a:ln>
              <a:solidFill>
                <a:prstClr val="black"/>
              </a:solidFill>
              <a:effectLst/>
              <a:uLnTx/>
              <a:uFillTx/>
              <a:latin typeface="Calibri"/>
              <a:ea typeface="Calibri"/>
              <a:cs typeface="Calibri"/>
            </a:endParaRPr>
          </a:p>
          <a:p>
            <a:pPr marL="22860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a:ea typeface="Calibri"/>
                <a:cs typeface="Calibri"/>
              </a:rPr>
              <a:t>Office of Special Education Programs (OSEP)</a:t>
            </a:r>
          </a:p>
          <a:p>
            <a:pPr marL="685800" lvl="0" indent="-228600">
              <a:spcAft>
                <a:spcPts val="600"/>
              </a:spcAft>
              <a:buFont typeface="Arial"/>
              <a:buChar char="•"/>
              <a:defRPr/>
            </a:pPr>
            <a:r>
              <a:rPr lang="en-US" sz="2000">
                <a:solidFill>
                  <a:prstClr val="black"/>
                </a:solidFill>
                <a:latin typeface="Calibri"/>
                <a:ea typeface="Calibri"/>
                <a:cs typeface="Calibri"/>
              </a:rPr>
              <a:t>Enforce IDEA</a:t>
            </a:r>
          </a:p>
          <a:p>
            <a:pPr marL="685800" lvl="0" indent="-228600">
              <a:spcAft>
                <a:spcPts val="600"/>
              </a:spcAft>
              <a:buFont typeface="Arial"/>
              <a:buChar char="•"/>
              <a:defRPr/>
            </a:pPr>
            <a:r>
              <a:rPr lang="en-US" sz="2000">
                <a:solidFill>
                  <a:prstClr val="black"/>
                </a:solidFill>
                <a:latin typeface="Calibri"/>
                <a:ea typeface="Calibri"/>
                <a:cs typeface="Calibri"/>
              </a:rPr>
              <a:t>Oversees billions in special education funding</a:t>
            </a:r>
          </a:p>
          <a:p>
            <a:pPr marL="685800" lvl="0" indent="-228600">
              <a:spcAft>
                <a:spcPts val="600"/>
              </a:spcAft>
              <a:buFont typeface="Arial"/>
              <a:buChar char="•"/>
              <a:defRPr/>
            </a:pPr>
            <a:r>
              <a:rPr lang="en-US" sz="2000">
                <a:solidFill>
                  <a:prstClr val="black"/>
                </a:solidFill>
                <a:latin typeface="Calibri"/>
                <a:ea typeface="Calibri"/>
                <a:cs typeface="Calibri"/>
              </a:rPr>
              <a:t>Ensure states actually provide legally required services to students with disabilities</a:t>
            </a:r>
          </a:p>
          <a:p>
            <a:pPr marL="22860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a:ea typeface="Calibri"/>
                <a:cs typeface="Calibri"/>
              </a:rPr>
              <a:t>Rehabilitation Services Administration (RSA)</a:t>
            </a:r>
            <a:endParaRPr kumimoji="0" lang="en-US" sz="2000" b="0" i="0" u="none" strike="noStrike" kern="1200" cap="none" spc="0" normalizeH="0" baseline="0" noProof="0">
              <a:ln>
                <a:noFill/>
              </a:ln>
              <a:solidFill>
                <a:prstClr val="black"/>
              </a:solidFill>
              <a:effectLst/>
              <a:uLnTx/>
              <a:uFillTx/>
              <a:latin typeface="Calibri"/>
              <a:ea typeface="Calibri"/>
              <a:cs typeface="Calibri"/>
            </a:endParaRPr>
          </a:p>
          <a:p>
            <a:pPr marL="685800" lvl="0" indent="-228600">
              <a:spcAft>
                <a:spcPts val="600"/>
              </a:spcAft>
              <a:buFont typeface="Arial"/>
              <a:buChar char="•"/>
              <a:defRPr/>
            </a:pPr>
            <a:r>
              <a:rPr lang="en-US" sz="2000">
                <a:solidFill>
                  <a:prstClr val="black"/>
                </a:solidFill>
                <a:latin typeface="Calibri"/>
                <a:ea typeface="Calibri"/>
                <a:cs typeface="Calibri"/>
              </a:rPr>
              <a:t>Runs federal vocational rehabilitation programs that help SwD transition from school to jobs and adult life </a:t>
            </a:r>
          </a:p>
          <a:p>
            <a:pPr marL="685800" marR="0" lvl="0" indent="-228600" algn="l" defTabSz="914400" rtl="0" eaLnBrk="1" fontAlgn="auto" latinLnBrk="0" hangingPunct="1">
              <a:lnSpc>
                <a:spcPct val="100000"/>
              </a:lnSpc>
              <a:spcBef>
                <a:spcPts val="0"/>
              </a:spcBef>
              <a:spcAft>
                <a:spcPts val="600"/>
              </a:spcAft>
              <a:buClrTx/>
              <a:buSzTx/>
              <a:buFont typeface="Arial"/>
              <a:buChar char="•"/>
              <a:tabLst/>
              <a:defRPr/>
            </a:pPr>
            <a:endParaRPr kumimoji="0" lang="en-US" sz="2000" b="0" i="0" u="none" strike="noStrike" kern="1200" cap="none" spc="0" normalizeH="0" baseline="0" noProof="0">
              <a:ln>
                <a:noFill/>
              </a:ln>
              <a:solidFill>
                <a:prstClr val="black"/>
              </a:solidFill>
              <a:effectLst/>
              <a:uLnTx/>
              <a:uFillTx/>
              <a:latin typeface="Calibri"/>
              <a:ea typeface="Calibri"/>
              <a:cs typeface="Calibri"/>
            </a:endParaRPr>
          </a:p>
        </p:txBody>
      </p:sp>
      <p:sp>
        <p:nvSpPr>
          <p:cNvPr id="3" name="TextBox 6">
            <a:extLst>
              <a:ext uri="{FF2B5EF4-FFF2-40B4-BE49-F238E27FC236}">
                <a16:creationId xmlns:a16="http://schemas.microsoft.com/office/drawing/2014/main" id="{F7363500-90D7-91CB-AB88-CA4DDD056F7A}"/>
              </a:ext>
            </a:extLst>
          </p:cNvPr>
          <p:cNvSpPr txBox="1"/>
          <p:nvPr/>
        </p:nvSpPr>
        <p:spPr>
          <a:xfrm>
            <a:off x="6295630" y="1554725"/>
            <a:ext cx="5643855" cy="1184940"/>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rPr>
              <a:t>Office of Elementary &amp; Secondary Education (OESE)</a:t>
            </a:r>
          </a:p>
          <a:p>
            <a:pPr marL="457200" marR="0" lvl="0" indent="-228600" algn="l" defTabSz="914400" rtl="0" eaLnBrk="1" fontAlgn="auto" latinLnBrk="0" hangingPunct="1">
              <a:lnSpc>
                <a:spcPct val="100000"/>
              </a:lnSpc>
              <a:spcBef>
                <a:spcPts val="0"/>
              </a:spcBef>
              <a:spcAft>
                <a:spcPts val="60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a:ea typeface="Calibri"/>
                <a:cs typeface="Calibri"/>
              </a:rPr>
              <a:t>Manages Title I and other K-12 funding streams that directly support low-income students with disabilities in public schools </a:t>
            </a:r>
          </a:p>
        </p:txBody>
      </p:sp>
      <p:sp>
        <p:nvSpPr>
          <p:cNvPr id="7" name="TextBox 6">
            <a:extLst>
              <a:ext uri="{FF2B5EF4-FFF2-40B4-BE49-F238E27FC236}">
                <a16:creationId xmlns:a16="http://schemas.microsoft.com/office/drawing/2014/main" id="{F00C31DB-D6E5-9488-236E-ED752D9A33C3}"/>
              </a:ext>
            </a:extLst>
          </p:cNvPr>
          <p:cNvSpPr txBox="1"/>
          <p:nvPr/>
        </p:nvSpPr>
        <p:spPr>
          <a:xfrm>
            <a:off x="6299363" y="4559239"/>
            <a:ext cx="5643855" cy="1184940"/>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rPr>
              <a:t>Office of Postsecondary Education (OPE)</a:t>
            </a:r>
          </a:p>
          <a:p>
            <a:pPr marL="457200" marR="0" lvl="0" indent="-228600" algn="l" defTabSz="914400" rtl="0" eaLnBrk="1" fontAlgn="auto" latinLnBrk="0" hangingPunct="1">
              <a:lnSpc>
                <a:spcPct val="100000"/>
              </a:lnSpc>
              <a:spcBef>
                <a:spcPts val="0"/>
              </a:spcBef>
              <a:spcAft>
                <a:spcPts val="600"/>
              </a:spcAft>
              <a:buClrTx/>
              <a:buSzTx/>
              <a:buFont typeface="Arial"/>
              <a:buChar char="•"/>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Oversees college access, disability accommodations, and federal aid programs that allow </a:t>
            </a:r>
            <a:r>
              <a:rPr kumimoji="0" lang="en-US" sz="1800" b="0" i="0" u="none" strike="noStrike" kern="1200" cap="none" spc="0" normalizeH="0" baseline="0" noProof="0" err="1">
                <a:ln>
                  <a:noFill/>
                </a:ln>
                <a:solidFill>
                  <a:srgbClr val="000000"/>
                </a:solidFill>
                <a:effectLst/>
                <a:uLnTx/>
                <a:uFillTx/>
                <a:latin typeface="Calibri"/>
                <a:ea typeface="Calibri"/>
                <a:cs typeface="Calibri"/>
              </a:rPr>
              <a:t>SwD</a:t>
            </a:r>
            <a:r>
              <a:rPr kumimoji="0" lang="en-US" sz="1800" b="0" i="0" u="none" strike="noStrike" kern="1200" cap="none" spc="0" normalizeH="0" baseline="0" noProof="0">
                <a:ln>
                  <a:noFill/>
                </a:ln>
                <a:solidFill>
                  <a:srgbClr val="000000"/>
                </a:solidFill>
                <a:effectLst/>
                <a:uLnTx/>
                <a:uFillTx/>
                <a:latin typeface="Calibri"/>
                <a:ea typeface="Calibri"/>
                <a:cs typeface="Calibri"/>
              </a:rPr>
              <a:t> to attend and succeed in higher education) </a:t>
            </a:r>
            <a:endParaRPr kumimoji="0" lang="en-US" sz="1800" b="0" i="0" u="none" strike="noStrike" kern="1200" cap="none" spc="0" normalizeH="0" baseline="0" noProof="0">
              <a:ln>
                <a:noFill/>
              </a:ln>
              <a:solidFill>
                <a:prstClr val="black"/>
              </a:solidFill>
              <a:effectLst/>
              <a:uLnTx/>
              <a:uFillTx/>
              <a:latin typeface="Calibri"/>
              <a:ea typeface="Calibri"/>
              <a:cs typeface="Calibri"/>
            </a:endParaRPr>
          </a:p>
        </p:txBody>
      </p:sp>
      <p:sp>
        <p:nvSpPr>
          <p:cNvPr id="13" name="TextBox 6">
            <a:extLst>
              <a:ext uri="{FF2B5EF4-FFF2-40B4-BE49-F238E27FC236}">
                <a16:creationId xmlns:a16="http://schemas.microsoft.com/office/drawing/2014/main" id="{CBBBC5C9-A47C-6006-3177-5F5335D3723A}"/>
              </a:ext>
            </a:extLst>
          </p:cNvPr>
          <p:cNvSpPr txBox="1"/>
          <p:nvPr/>
        </p:nvSpPr>
        <p:spPr>
          <a:xfrm>
            <a:off x="6299362" y="3023864"/>
            <a:ext cx="5643855" cy="1196313"/>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Calibri"/>
                <a:cs typeface="Calibri"/>
              </a:rPr>
              <a:t>Office for Civil Rights (OCR)</a:t>
            </a:r>
            <a:endParaRPr kumimoji="0" lang="en-US" sz="1800" b="1" i="0" u="none" strike="noStrike" kern="1200" cap="none" spc="0" normalizeH="0" baseline="0" noProof="0">
              <a:ln>
                <a:noFill/>
              </a:ln>
              <a:solidFill>
                <a:prstClr val="black"/>
              </a:solidFill>
              <a:effectLst/>
              <a:uLnTx/>
              <a:uFillTx/>
              <a:latin typeface="Calibri"/>
              <a:ea typeface="Calibri"/>
              <a:cs typeface="Calibri"/>
            </a:endParaRPr>
          </a:p>
          <a:p>
            <a:pPr marL="457200" marR="0" lvl="0" indent="-228600" algn="l" defTabSz="914400" rtl="0" eaLnBrk="1" fontAlgn="auto" latinLnBrk="0" hangingPunct="1">
              <a:lnSpc>
                <a:spcPct val="100000"/>
              </a:lnSpc>
              <a:spcBef>
                <a:spcPts val="0"/>
              </a:spcBef>
              <a:spcAft>
                <a:spcPts val="600"/>
              </a:spcAft>
              <a:buClrTx/>
              <a:buSzTx/>
              <a:buFont typeface="Arial"/>
              <a:buChar char="•"/>
              <a:tabLst/>
              <a:defRPr/>
            </a:pPr>
            <a:r>
              <a:rPr kumimoji="0" lang="en-US" sz="1800" b="0" i="0" u="none" strike="noStrike" kern="1200" cap="none" spc="0" normalizeH="0" baseline="0" noProof="0">
                <a:ln>
                  <a:noFill/>
                </a:ln>
                <a:solidFill>
                  <a:prstClr val="black"/>
                </a:solidFill>
                <a:effectLst/>
                <a:uLnTx/>
                <a:uFillTx/>
                <a:latin typeface="Calibri"/>
                <a:ea typeface="Calibri"/>
                <a:cs typeface="Calibri"/>
              </a:rPr>
              <a:t>Investigates discrimination complaints and forces schools to fix violations when students with disabilities are denied equal access or illegally excluded </a:t>
            </a:r>
          </a:p>
        </p:txBody>
      </p:sp>
      <p:sp>
        <p:nvSpPr>
          <p:cNvPr id="15" name="Rectangle 14">
            <a:extLst>
              <a:ext uri="{FF2B5EF4-FFF2-40B4-BE49-F238E27FC236}">
                <a16:creationId xmlns:a16="http://schemas.microsoft.com/office/drawing/2014/main" id="{49D3200E-F663-083B-C332-CAE5C83B9E42}"/>
              </a:ext>
            </a:extLst>
          </p:cNvPr>
          <p:cNvSpPr/>
          <p:nvPr/>
        </p:nvSpPr>
        <p:spPr>
          <a:xfrm>
            <a:off x="6078531" y="1574542"/>
            <a:ext cx="16459" cy="4160520"/>
          </a:xfrm>
          <a:prstGeom prst="rect">
            <a:avLst/>
          </a:prstGeom>
          <a:solidFill>
            <a:srgbClr val="D9D9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endParaRPr>
          </a:p>
        </p:txBody>
      </p:sp>
    </p:spTree>
    <p:extLst>
      <p:ext uri="{BB962C8B-B14F-4D97-AF65-F5344CB8AC3E}">
        <p14:creationId xmlns:p14="http://schemas.microsoft.com/office/powerpoint/2010/main" val="1654822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5B9B5B-5FF1-413B-23B9-945D48E00F79}"/>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2662AB4E-E1A0-B564-C857-23933F10C853}"/>
              </a:ext>
            </a:extLst>
          </p:cNvPr>
          <p:cNvSpPr/>
          <p:nvPr/>
        </p:nvSpPr>
        <p:spPr>
          <a:xfrm>
            <a:off x="841794" y="6154341"/>
            <a:ext cx="10683649" cy="17859"/>
          </a:xfrm>
          <a:prstGeom prst="line">
            <a:avLst/>
          </a:prstGeom>
          <a:ln w="3810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TextBox 8">
            <a:extLst>
              <a:ext uri="{FF2B5EF4-FFF2-40B4-BE49-F238E27FC236}">
                <a16:creationId xmlns:a16="http://schemas.microsoft.com/office/drawing/2014/main" id="{EC8A462D-D31E-A16E-152F-F384A3F0ADC5}"/>
              </a:ext>
            </a:extLst>
          </p:cNvPr>
          <p:cNvSpPr txBox="1"/>
          <p:nvPr/>
        </p:nvSpPr>
        <p:spPr>
          <a:xfrm>
            <a:off x="499101" y="250768"/>
            <a:ext cx="11202081" cy="67710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Calibri"/>
                <a:ea typeface="Calibri"/>
                <a:cs typeface="Calibri"/>
              </a:rPr>
              <a:t>Office of Special Education Programs (OSEP)</a:t>
            </a:r>
            <a:endParaRPr kumimoji="0" lang="en-US" sz="44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1" name="Group 10">
            <a:extLst>
              <a:ext uri="{FF2B5EF4-FFF2-40B4-BE49-F238E27FC236}">
                <a16:creationId xmlns:a16="http://schemas.microsoft.com/office/drawing/2014/main" id="{6288E0C2-1FE6-C11C-44FE-99AC3A90C73E}"/>
              </a:ext>
            </a:extLst>
          </p:cNvPr>
          <p:cNvGrpSpPr/>
          <p:nvPr/>
        </p:nvGrpSpPr>
        <p:grpSpPr>
          <a:xfrm>
            <a:off x="0" y="5974235"/>
            <a:ext cx="12192000" cy="888448"/>
            <a:chOff x="0" y="5974235"/>
            <a:chExt cx="12192000" cy="888448"/>
          </a:xfrm>
        </p:grpSpPr>
        <p:sp>
          <p:nvSpPr>
            <p:cNvPr id="9" name="Freeform 7">
              <a:extLst>
                <a:ext uri="{FF2B5EF4-FFF2-40B4-BE49-F238E27FC236}">
                  <a16:creationId xmlns:a16="http://schemas.microsoft.com/office/drawing/2014/main" id="{B3DA5FEC-7C45-3C04-4D92-8294C5A4D2D1}"/>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10" name="Freeform 8">
              <a:extLst>
                <a:ext uri="{FF2B5EF4-FFF2-40B4-BE49-F238E27FC236}">
                  <a16:creationId xmlns:a16="http://schemas.microsoft.com/office/drawing/2014/main" id="{A30ECA5A-2885-1566-5C9E-34367DE04EAD}"/>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
        <p:nvSpPr>
          <p:cNvPr id="35" name="TextBox 35">
            <a:extLst>
              <a:ext uri="{FF2B5EF4-FFF2-40B4-BE49-F238E27FC236}">
                <a16:creationId xmlns:a16="http://schemas.microsoft.com/office/drawing/2014/main" id="{6417B5C3-E2C0-F07D-0270-D6D2E77AA908}"/>
              </a:ext>
            </a:extLst>
          </p:cNvPr>
          <p:cNvSpPr txBox="1"/>
          <p:nvPr/>
        </p:nvSpPr>
        <p:spPr>
          <a:xfrm>
            <a:off x="3211404" y="5296855"/>
            <a:ext cx="2506085" cy="142540"/>
          </a:xfrm>
          <a:prstGeom prst="rect">
            <a:avLst/>
          </a:prstGeom>
        </p:spPr>
        <p:txBody>
          <a:bodyPr wrap="square" lIns="0" tIns="0" rIns="0" bIns="0" rtlCol="0" anchor="t">
            <a:spAutoFit/>
          </a:bodyPr>
          <a:lstStyle/>
          <a:p>
            <a:pPr marL="181610" marR="0" lvl="1" indent="-90805" algn="l" defTabSz="914400" rtl="0" eaLnBrk="1" fontAlgn="auto" latinLnBrk="0" hangingPunct="1">
              <a:lnSpc>
                <a:spcPts val="1181"/>
              </a:lnSpc>
              <a:spcBef>
                <a:spcPts val="0"/>
              </a:spcBef>
              <a:spcAft>
                <a:spcPts val="0"/>
              </a:spcAft>
              <a:buClrTx/>
              <a:buSzTx/>
              <a:buFont typeface="Arial"/>
              <a:buChar char="•"/>
              <a:tabLst/>
              <a:defRPr/>
            </a:pPr>
            <a:endParaRPr kumimoji="0" lang="en-US" sz="800" b="1" i="0" u="none" strike="noStrike" kern="1200" cap="none" spc="0" normalizeH="0" baseline="0" noProof="0">
              <a:ln>
                <a:noFill/>
              </a:ln>
              <a:solidFill>
                <a:srgbClr val="000000"/>
              </a:solidFill>
              <a:effectLst/>
              <a:uLnTx/>
              <a:uFillTx/>
              <a:latin typeface="Calibri"/>
              <a:ea typeface="Calibri"/>
              <a:cs typeface="Calibri"/>
            </a:endParaRPr>
          </a:p>
        </p:txBody>
      </p:sp>
      <p:sp>
        <p:nvSpPr>
          <p:cNvPr id="12" name="Content Placeholder 2">
            <a:extLst>
              <a:ext uri="{FF2B5EF4-FFF2-40B4-BE49-F238E27FC236}">
                <a16:creationId xmlns:a16="http://schemas.microsoft.com/office/drawing/2014/main" id="{D27945A1-8617-2B29-E7D8-5213C2A93712}"/>
              </a:ext>
            </a:extLst>
          </p:cNvPr>
          <p:cNvSpPr txBox="1">
            <a:spLocks/>
          </p:cNvSpPr>
          <p:nvPr/>
        </p:nvSpPr>
        <p:spPr>
          <a:xfrm>
            <a:off x="331087" y="1355229"/>
            <a:ext cx="11529396" cy="475390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a:ln>
                  <a:noFill/>
                </a:ln>
                <a:solidFill>
                  <a:prstClr val="black"/>
                </a:solidFill>
                <a:effectLst/>
                <a:uLnTx/>
                <a:uFillTx/>
                <a:latin typeface="Calibri"/>
                <a:ea typeface="Calibri"/>
                <a:cs typeface="Calibri"/>
              </a:rPr>
              <a:t>What OSEP does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1" u="none" strike="noStrike" kern="1200" cap="none" spc="0" normalizeH="0" baseline="0" noProof="0">
                <a:ln>
                  <a:noFill/>
                </a:ln>
                <a:solidFill>
                  <a:prstClr val="black"/>
                </a:solidFill>
                <a:effectLst/>
                <a:uLnTx/>
                <a:uFillTx/>
                <a:latin typeface="Calibri"/>
                <a:ea typeface="Calibri"/>
                <a:cs typeface="Calibri"/>
              </a:rPr>
              <a:t>OSEP helps make sure IDEA works for students with disabilities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Makes sure states follow IDEA, the federal special education law.</a:t>
            </a:r>
            <a:endParaRPr kumimoji="0" lang="en-US" sz="2800" b="0" i="0" u="none" strike="noStrike" kern="1200" cap="none" spc="0" normalizeH="0" baseline="0" noProof="0">
              <a:ln>
                <a:noFill/>
              </a:ln>
              <a:solidFill>
                <a:prstClr val="black"/>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Sends special education funds to states.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Reviews state reports each year.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Tells each state if it met IDEA requirements or needs help.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Requires action when a state has repeated or serious problems.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Checks state fix-it  plans and helps states solve problems.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000" b="0" i="0"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1848808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273112-6188-90CD-90DB-1C03CF95FDC3}"/>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6D22BBAA-F605-A0A4-357E-C1A493BE10E2}"/>
              </a:ext>
            </a:extLst>
          </p:cNvPr>
          <p:cNvSpPr/>
          <p:nvPr/>
        </p:nvSpPr>
        <p:spPr>
          <a:xfrm>
            <a:off x="841794" y="6154341"/>
            <a:ext cx="10683649" cy="17859"/>
          </a:xfrm>
          <a:prstGeom prst="line">
            <a:avLst/>
          </a:prstGeom>
          <a:ln w="3810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TextBox 8">
            <a:extLst>
              <a:ext uri="{FF2B5EF4-FFF2-40B4-BE49-F238E27FC236}">
                <a16:creationId xmlns:a16="http://schemas.microsoft.com/office/drawing/2014/main" id="{CBE86F70-0B4D-0515-5BF3-14B0B9E6A173}"/>
              </a:ext>
            </a:extLst>
          </p:cNvPr>
          <p:cNvSpPr txBox="1"/>
          <p:nvPr/>
        </p:nvSpPr>
        <p:spPr>
          <a:xfrm>
            <a:off x="499101" y="250768"/>
            <a:ext cx="11202081" cy="677108"/>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000000"/>
                </a:solidFill>
                <a:effectLst/>
                <a:uLnTx/>
                <a:uFillTx/>
                <a:latin typeface="Aptos" panose="02110004020202020204"/>
                <a:ea typeface="+mn-lt"/>
                <a:cs typeface="+mn-lt"/>
              </a:rPr>
              <a:t>Administration Attempting to Dismantle ED </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1" name="Group 10">
            <a:extLst>
              <a:ext uri="{FF2B5EF4-FFF2-40B4-BE49-F238E27FC236}">
                <a16:creationId xmlns:a16="http://schemas.microsoft.com/office/drawing/2014/main" id="{AD1F6BAA-4AA3-F1EA-A03E-5FFE71A9A9E6}"/>
              </a:ext>
            </a:extLst>
          </p:cNvPr>
          <p:cNvGrpSpPr/>
          <p:nvPr/>
        </p:nvGrpSpPr>
        <p:grpSpPr>
          <a:xfrm>
            <a:off x="0" y="5974235"/>
            <a:ext cx="12192000" cy="888448"/>
            <a:chOff x="0" y="5974235"/>
            <a:chExt cx="12192000" cy="888448"/>
          </a:xfrm>
        </p:grpSpPr>
        <p:sp>
          <p:nvSpPr>
            <p:cNvPr id="9" name="Freeform 7">
              <a:extLst>
                <a:ext uri="{FF2B5EF4-FFF2-40B4-BE49-F238E27FC236}">
                  <a16:creationId xmlns:a16="http://schemas.microsoft.com/office/drawing/2014/main" id="{16FEAF33-26D2-3533-C907-4D16BE8984C4}"/>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10" name="Freeform 8">
              <a:extLst>
                <a:ext uri="{FF2B5EF4-FFF2-40B4-BE49-F238E27FC236}">
                  <a16:creationId xmlns:a16="http://schemas.microsoft.com/office/drawing/2014/main" id="{27DE8DDB-E627-91C2-E834-9077434B5A2B}"/>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
        <p:nvSpPr>
          <p:cNvPr id="35" name="TextBox 35">
            <a:extLst>
              <a:ext uri="{FF2B5EF4-FFF2-40B4-BE49-F238E27FC236}">
                <a16:creationId xmlns:a16="http://schemas.microsoft.com/office/drawing/2014/main" id="{187DB9DB-B1F3-1409-D2DB-D4671625A82B}"/>
              </a:ext>
            </a:extLst>
          </p:cNvPr>
          <p:cNvSpPr txBox="1"/>
          <p:nvPr/>
        </p:nvSpPr>
        <p:spPr>
          <a:xfrm>
            <a:off x="3211404" y="5296855"/>
            <a:ext cx="2506085" cy="142540"/>
          </a:xfrm>
          <a:prstGeom prst="rect">
            <a:avLst/>
          </a:prstGeom>
        </p:spPr>
        <p:txBody>
          <a:bodyPr wrap="square" lIns="0" tIns="0" rIns="0" bIns="0" rtlCol="0" anchor="t">
            <a:spAutoFit/>
          </a:bodyPr>
          <a:lstStyle/>
          <a:p>
            <a:pPr marL="181610" marR="0" lvl="1" indent="-90805" algn="l" defTabSz="914400" rtl="0" eaLnBrk="1" fontAlgn="auto" latinLnBrk="0" hangingPunct="1">
              <a:lnSpc>
                <a:spcPts val="1181"/>
              </a:lnSpc>
              <a:spcBef>
                <a:spcPts val="0"/>
              </a:spcBef>
              <a:spcAft>
                <a:spcPts val="0"/>
              </a:spcAft>
              <a:buClrTx/>
              <a:buSzTx/>
              <a:buFont typeface="Arial"/>
              <a:buChar char="•"/>
              <a:tabLst/>
              <a:defRPr/>
            </a:pPr>
            <a:endParaRPr kumimoji="0" lang="en-US" sz="800" b="1" i="0" u="none" strike="noStrike" kern="1200" cap="none" spc="0" normalizeH="0" baseline="0" noProof="0">
              <a:ln>
                <a:noFill/>
              </a:ln>
              <a:solidFill>
                <a:srgbClr val="000000"/>
              </a:solidFill>
              <a:effectLst/>
              <a:uLnTx/>
              <a:uFillTx/>
              <a:latin typeface="Calibri"/>
              <a:ea typeface="Calibri"/>
              <a:cs typeface="Calibri"/>
            </a:endParaRPr>
          </a:p>
        </p:txBody>
      </p:sp>
      <p:sp>
        <p:nvSpPr>
          <p:cNvPr id="12" name="Content Placeholder 2">
            <a:extLst>
              <a:ext uri="{FF2B5EF4-FFF2-40B4-BE49-F238E27FC236}">
                <a16:creationId xmlns:a16="http://schemas.microsoft.com/office/drawing/2014/main" id="{04DDA774-12E6-9EFE-51BB-80FF6C013E02}"/>
              </a:ext>
            </a:extLst>
          </p:cNvPr>
          <p:cNvSpPr txBox="1">
            <a:spLocks/>
          </p:cNvSpPr>
          <p:nvPr/>
        </p:nvSpPr>
        <p:spPr>
          <a:xfrm>
            <a:off x="331087" y="1355229"/>
            <a:ext cx="11529396" cy="475390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The Department of Education cut over 40 percent of jobs.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It also canceled almost $2 Billion in contracts and grants.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These cuts will make it harder for the Department to do its work, including checking programs and enforcing laws.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a:ea typeface="Calibri"/>
                <a:cs typeface="Calibri"/>
              </a:rPr>
              <a:t>The Department made agreements to move programs to other federal agencies</a:t>
            </a:r>
          </a:p>
          <a:p>
            <a:pPr marL="685800" marR="0" lvl="1" indent="-457200" algn="l" defTabSz="914400" rtl="0" eaLnBrk="1" fontAlgn="auto" latinLnBrk="0" hangingPunct="1">
              <a:lnSpc>
                <a:spcPct val="90000"/>
              </a:lnSpc>
              <a:spcBef>
                <a:spcPts val="500"/>
              </a:spcBef>
              <a:spcAft>
                <a:spcPts val="0"/>
              </a:spcAft>
              <a:buClrTx/>
              <a:buSzTx/>
              <a:buFont typeface="Courier New" panose="020B0604020202020204" pitchFamily="34" charset="0"/>
              <a:buChar char="o"/>
              <a:tabLst/>
              <a:defRPr/>
            </a:pPr>
            <a:r>
              <a:rPr kumimoji="0" lang="en-US" sz="2600" b="0" i="0" u="none" strike="noStrike" kern="1200" cap="none" spc="0" normalizeH="0" baseline="0" noProof="0">
                <a:ln>
                  <a:noFill/>
                </a:ln>
                <a:solidFill>
                  <a:prstClr val="black"/>
                </a:solidFill>
                <a:effectLst/>
                <a:uLnTx/>
                <a:uFillTx/>
                <a:latin typeface="Calibri"/>
                <a:ea typeface="Calibri"/>
                <a:cs typeface="Calibri"/>
              </a:rPr>
              <a:t>Some education programs have moved to Labor, and others to Health and Human Services</a:t>
            </a:r>
          </a:p>
          <a:p>
            <a:pPr marL="685800" marR="0" lvl="1" indent="-457200" algn="l" defTabSz="914400" rtl="0" eaLnBrk="1" fontAlgn="auto" latinLnBrk="0" hangingPunct="1">
              <a:lnSpc>
                <a:spcPct val="90000"/>
              </a:lnSpc>
              <a:spcBef>
                <a:spcPts val="500"/>
              </a:spcBef>
              <a:spcAft>
                <a:spcPts val="0"/>
              </a:spcAft>
              <a:buClrTx/>
              <a:buSzTx/>
              <a:buFont typeface="Courier New" panose="020B0604020202020204" pitchFamily="34" charset="0"/>
              <a:buChar char="o"/>
              <a:tabLst/>
              <a:defRPr/>
            </a:pPr>
            <a:r>
              <a:rPr kumimoji="0" lang="en-US" sz="2600" b="0" i="0" u="none" strike="noStrike" kern="1200" cap="none" spc="0" normalizeH="0" baseline="0" noProof="0">
                <a:ln>
                  <a:noFill/>
                </a:ln>
                <a:solidFill>
                  <a:prstClr val="black"/>
                </a:solidFill>
                <a:effectLst/>
                <a:uLnTx/>
                <a:uFillTx/>
                <a:latin typeface="Calibri"/>
                <a:ea typeface="Calibri"/>
                <a:cs typeface="Calibri"/>
              </a:rPr>
              <a:t>Civil rights has moved to Justice</a:t>
            </a:r>
          </a:p>
        </p:txBody>
      </p:sp>
    </p:spTree>
    <p:extLst>
      <p:ext uri="{BB962C8B-B14F-4D97-AF65-F5344CB8AC3E}">
        <p14:creationId xmlns:p14="http://schemas.microsoft.com/office/powerpoint/2010/main" val="3453961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76FA1A-1FF6-9569-9554-30360F16873F}"/>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90472F9F-0801-F66F-1832-075498DAA1A2}"/>
              </a:ext>
            </a:extLst>
          </p:cNvPr>
          <p:cNvSpPr/>
          <p:nvPr/>
        </p:nvSpPr>
        <p:spPr>
          <a:xfrm>
            <a:off x="841794" y="6154341"/>
            <a:ext cx="10683649" cy="17859"/>
          </a:xfrm>
          <a:prstGeom prst="line">
            <a:avLst/>
          </a:prstGeom>
          <a:ln w="3810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TextBox 8">
            <a:extLst>
              <a:ext uri="{FF2B5EF4-FFF2-40B4-BE49-F238E27FC236}">
                <a16:creationId xmlns:a16="http://schemas.microsoft.com/office/drawing/2014/main" id="{1637DAB7-5B32-BCFF-14BA-132E161A53C4}"/>
              </a:ext>
            </a:extLst>
          </p:cNvPr>
          <p:cNvSpPr txBox="1"/>
          <p:nvPr/>
        </p:nvSpPr>
        <p:spPr>
          <a:xfrm>
            <a:off x="160434" y="222546"/>
            <a:ext cx="11550155" cy="123110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Calibri"/>
                <a:ea typeface="Calibri"/>
                <a:cs typeface="Calibri"/>
              </a:rPr>
              <a:t>Moving OSEP to HHS: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Calibri"/>
                <a:ea typeface="Calibri"/>
                <a:cs typeface="Calibri"/>
              </a:rPr>
              <a:t>A Crisis for Students with Disabilities </a:t>
            </a:r>
            <a:endParaRPr kumimoji="0" lang="en-US" sz="4000" b="0" i="0" u="none" strike="noStrike" kern="1200" cap="none" spc="0" normalizeH="0" baseline="0" noProof="0">
              <a:ln>
                <a:noFill/>
              </a:ln>
              <a:solidFill>
                <a:prstClr val="black"/>
              </a:solidFill>
              <a:effectLst/>
              <a:uLnTx/>
              <a:uFillTx/>
              <a:latin typeface="Calibri"/>
              <a:ea typeface="Calibri"/>
              <a:cs typeface="Calibri"/>
            </a:endParaRPr>
          </a:p>
        </p:txBody>
      </p:sp>
      <p:grpSp>
        <p:nvGrpSpPr>
          <p:cNvPr id="11" name="Group 10">
            <a:extLst>
              <a:ext uri="{FF2B5EF4-FFF2-40B4-BE49-F238E27FC236}">
                <a16:creationId xmlns:a16="http://schemas.microsoft.com/office/drawing/2014/main" id="{880FCB4F-2C66-B98E-CA95-8D78574BD377}"/>
              </a:ext>
            </a:extLst>
          </p:cNvPr>
          <p:cNvGrpSpPr/>
          <p:nvPr/>
        </p:nvGrpSpPr>
        <p:grpSpPr>
          <a:xfrm>
            <a:off x="0" y="5974235"/>
            <a:ext cx="12192000" cy="888448"/>
            <a:chOff x="0" y="5974235"/>
            <a:chExt cx="12192000" cy="888448"/>
          </a:xfrm>
        </p:grpSpPr>
        <p:sp>
          <p:nvSpPr>
            <p:cNvPr id="9" name="Freeform 7">
              <a:extLst>
                <a:ext uri="{FF2B5EF4-FFF2-40B4-BE49-F238E27FC236}">
                  <a16:creationId xmlns:a16="http://schemas.microsoft.com/office/drawing/2014/main" id="{0D15E218-27E2-9869-9987-043F6B3AE719}"/>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10" name="Freeform 8">
              <a:extLst>
                <a:ext uri="{FF2B5EF4-FFF2-40B4-BE49-F238E27FC236}">
                  <a16:creationId xmlns:a16="http://schemas.microsoft.com/office/drawing/2014/main" id="{3E01B21A-97A8-0F20-9B11-8646BA84CB2A}"/>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
        <p:nvSpPr>
          <p:cNvPr id="35" name="TextBox 35">
            <a:extLst>
              <a:ext uri="{FF2B5EF4-FFF2-40B4-BE49-F238E27FC236}">
                <a16:creationId xmlns:a16="http://schemas.microsoft.com/office/drawing/2014/main" id="{6FEC3B06-0C86-BFCC-37FF-96F5849EC718}"/>
              </a:ext>
            </a:extLst>
          </p:cNvPr>
          <p:cNvSpPr txBox="1"/>
          <p:nvPr/>
        </p:nvSpPr>
        <p:spPr>
          <a:xfrm>
            <a:off x="3211404" y="5296855"/>
            <a:ext cx="2506085" cy="142540"/>
          </a:xfrm>
          <a:prstGeom prst="rect">
            <a:avLst/>
          </a:prstGeom>
        </p:spPr>
        <p:txBody>
          <a:bodyPr wrap="square" lIns="0" tIns="0" rIns="0" bIns="0" rtlCol="0" anchor="t">
            <a:spAutoFit/>
          </a:bodyPr>
          <a:lstStyle/>
          <a:p>
            <a:pPr marL="181610" marR="0" lvl="1" indent="-90805" algn="l" defTabSz="914400" rtl="0" eaLnBrk="1" fontAlgn="auto" latinLnBrk="0" hangingPunct="1">
              <a:lnSpc>
                <a:spcPts val="1181"/>
              </a:lnSpc>
              <a:spcBef>
                <a:spcPts val="0"/>
              </a:spcBef>
              <a:spcAft>
                <a:spcPts val="0"/>
              </a:spcAft>
              <a:buClrTx/>
              <a:buSzTx/>
              <a:buFont typeface="Arial"/>
              <a:buChar char="•"/>
              <a:tabLst/>
              <a:defRPr/>
            </a:pPr>
            <a:endParaRPr kumimoji="0" lang="en-US" sz="800" b="1" i="0" u="none" strike="noStrike" kern="1200" cap="none" spc="0" normalizeH="0" baseline="0" noProof="0">
              <a:ln>
                <a:noFill/>
              </a:ln>
              <a:solidFill>
                <a:srgbClr val="000000"/>
              </a:solidFill>
              <a:effectLst/>
              <a:uLnTx/>
              <a:uFillTx/>
              <a:latin typeface="Calibri"/>
              <a:ea typeface="Calibri"/>
              <a:cs typeface="Calibri"/>
            </a:endParaRPr>
          </a:p>
        </p:txBody>
      </p:sp>
      <p:sp>
        <p:nvSpPr>
          <p:cNvPr id="12" name="Content Placeholder 2">
            <a:extLst>
              <a:ext uri="{FF2B5EF4-FFF2-40B4-BE49-F238E27FC236}">
                <a16:creationId xmlns:a16="http://schemas.microsoft.com/office/drawing/2014/main" id="{6D3982DD-5489-80A0-724F-8F29A212C27D}"/>
              </a:ext>
            </a:extLst>
          </p:cNvPr>
          <p:cNvSpPr txBox="1">
            <a:spLocks/>
          </p:cNvSpPr>
          <p:nvPr/>
        </p:nvSpPr>
        <p:spPr>
          <a:xfrm>
            <a:off x="180569" y="1665673"/>
            <a:ext cx="11529396" cy="475390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Calibri"/>
                <a:cs typeface="Calibri"/>
              </a:rPr>
              <a:t>Buried in Bureaucracy</a:t>
            </a:r>
            <a:endParaRPr kumimoji="0" lang="en-US" sz="2800" b="0" i="0" u="none" strike="noStrike" kern="1200" cap="none" spc="0" normalizeH="0" baseline="0" noProof="0">
              <a:ln>
                <a:noFill/>
              </a:ln>
              <a:solidFill>
                <a:prstClr val="black"/>
              </a:solidFill>
              <a:effectLst/>
              <a:uLnTx/>
              <a:uFillTx/>
              <a:latin typeface="Aptos" panose="02110004020202020204"/>
              <a:ea typeface="+mn-ea"/>
              <a:cs typeface="+mn-cs"/>
            </a:endParaRPr>
          </a:p>
          <a:p>
            <a:pPr marL="4572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The rights of students with disabilities would be buried in a vast bureaucracy where larger programs would take priority</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Calibri"/>
                <a:cs typeface="Calibri"/>
              </a:rPr>
              <a:t>Education and Civil Rights Law</a:t>
            </a:r>
          </a:p>
          <a:p>
            <a:pPr marL="4572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IDEA is fundamentally an education and civil rights law, not a medical program. It must remain in a department dedicated to education and educational equity.</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Calibri"/>
                <a:cs typeface="Calibri"/>
              </a:rPr>
              <a:t>Disrupted Collaboration</a:t>
            </a:r>
          </a:p>
          <a:p>
            <a:pPr marL="4572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Closing ED and scattering its offices across multiple agencies will disrupt critical collaboration among offices within ED, including OSEP, OESE, OCR, OPE, RSA, and IES</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Calibri"/>
                <a:cs typeface="Calibri"/>
              </a:rPr>
              <a:t>Weakened Accountability</a:t>
            </a:r>
          </a:p>
          <a:p>
            <a:pPr marL="457200" marR="0" lvl="0" indent="-2286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Calibri"/>
                <a:cs typeface="Calibri"/>
              </a:rPr>
              <a:t>Moving OSEP will lead to loss of institutional knowledge, reduced funding for critical programs, and make it easier for states to ignore their responsibilities under IDEA.</a:t>
            </a:r>
          </a:p>
        </p:txBody>
      </p:sp>
    </p:spTree>
    <p:extLst>
      <p:ext uri="{BB962C8B-B14F-4D97-AF65-F5344CB8AC3E}">
        <p14:creationId xmlns:p14="http://schemas.microsoft.com/office/powerpoint/2010/main" val="1984917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FBE7DB-1201-6FF0-B78A-DD30F506C757}"/>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146528EC-7391-8BEE-8D4A-143BC7B04026}"/>
              </a:ext>
            </a:extLst>
          </p:cNvPr>
          <p:cNvSpPr/>
          <p:nvPr/>
        </p:nvSpPr>
        <p:spPr>
          <a:xfrm>
            <a:off x="841794" y="6154341"/>
            <a:ext cx="10683649" cy="17859"/>
          </a:xfrm>
          <a:prstGeom prst="line">
            <a:avLst/>
          </a:prstGeom>
          <a:ln w="3810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TextBox 8">
            <a:extLst>
              <a:ext uri="{FF2B5EF4-FFF2-40B4-BE49-F238E27FC236}">
                <a16:creationId xmlns:a16="http://schemas.microsoft.com/office/drawing/2014/main" id="{DAE3E10E-CE4D-D246-E2B7-504A4B961E38}"/>
              </a:ext>
            </a:extLst>
          </p:cNvPr>
          <p:cNvSpPr txBox="1"/>
          <p:nvPr/>
        </p:nvSpPr>
        <p:spPr>
          <a:xfrm>
            <a:off x="160434" y="542398"/>
            <a:ext cx="11550155" cy="615553"/>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00"/>
                </a:solidFill>
                <a:effectLst/>
                <a:uLnTx/>
                <a:uFillTx/>
                <a:latin typeface="Aptos" panose="02110004020202020204"/>
                <a:ea typeface="+mn-lt"/>
                <a:cs typeface="+mn-lt"/>
              </a:rPr>
              <a:t>Congressional Action on Dismantling </a:t>
            </a:r>
            <a:endParaRPr kumimoji="0" lang="en-US" sz="1800" b="0" i="0" u="none" strike="noStrike" kern="1200" cap="none" spc="0" normalizeH="0" baseline="0" noProof="0">
              <a:ln>
                <a:noFill/>
              </a:ln>
              <a:solidFill>
                <a:prstClr val="black"/>
              </a:solidFill>
              <a:effectLst/>
              <a:uLnTx/>
              <a:uFillTx/>
              <a:latin typeface="Aptos" panose="02110004020202020204"/>
              <a:ea typeface="+mn-lt"/>
              <a:cs typeface="+mn-lt"/>
            </a:endParaRPr>
          </a:p>
        </p:txBody>
      </p:sp>
      <p:grpSp>
        <p:nvGrpSpPr>
          <p:cNvPr id="11" name="Group 10">
            <a:extLst>
              <a:ext uri="{FF2B5EF4-FFF2-40B4-BE49-F238E27FC236}">
                <a16:creationId xmlns:a16="http://schemas.microsoft.com/office/drawing/2014/main" id="{B7A51BC2-3D19-9E06-F2F3-29A93C731AE2}"/>
              </a:ext>
            </a:extLst>
          </p:cNvPr>
          <p:cNvGrpSpPr/>
          <p:nvPr/>
        </p:nvGrpSpPr>
        <p:grpSpPr>
          <a:xfrm>
            <a:off x="0" y="5974235"/>
            <a:ext cx="12192000" cy="888448"/>
            <a:chOff x="0" y="5974235"/>
            <a:chExt cx="12192000" cy="888448"/>
          </a:xfrm>
        </p:grpSpPr>
        <p:sp>
          <p:nvSpPr>
            <p:cNvPr id="9" name="Freeform 7">
              <a:extLst>
                <a:ext uri="{FF2B5EF4-FFF2-40B4-BE49-F238E27FC236}">
                  <a16:creationId xmlns:a16="http://schemas.microsoft.com/office/drawing/2014/main" id="{26D32691-197F-541D-DD55-7698D9F3DFBA}"/>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10" name="Freeform 8">
              <a:extLst>
                <a:ext uri="{FF2B5EF4-FFF2-40B4-BE49-F238E27FC236}">
                  <a16:creationId xmlns:a16="http://schemas.microsoft.com/office/drawing/2014/main" id="{BFA131DA-01BE-B5C0-055D-00A3A13057BA}"/>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
        <p:nvSpPr>
          <p:cNvPr id="35" name="TextBox 35">
            <a:extLst>
              <a:ext uri="{FF2B5EF4-FFF2-40B4-BE49-F238E27FC236}">
                <a16:creationId xmlns:a16="http://schemas.microsoft.com/office/drawing/2014/main" id="{BE0484A4-FEDD-AEC6-5E3F-D4DDA6C7027B}"/>
              </a:ext>
            </a:extLst>
          </p:cNvPr>
          <p:cNvSpPr txBox="1"/>
          <p:nvPr/>
        </p:nvSpPr>
        <p:spPr>
          <a:xfrm>
            <a:off x="3211404" y="5296855"/>
            <a:ext cx="2506085" cy="142540"/>
          </a:xfrm>
          <a:prstGeom prst="rect">
            <a:avLst/>
          </a:prstGeom>
        </p:spPr>
        <p:txBody>
          <a:bodyPr wrap="square" lIns="0" tIns="0" rIns="0" bIns="0" rtlCol="0" anchor="t">
            <a:spAutoFit/>
          </a:bodyPr>
          <a:lstStyle/>
          <a:p>
            <a:pPr marL="181610" marR="0" lvl="1" indent="-90805" algn="l" defTabSz="914400" rtl="0" eaLnBrk="1" fontAlgn="auto" latinLnBrk="0" hangingPunct="1">
              <a:lnSpc>
                <a:spcPts val="1181"/>
              </a:lnSpc>
              <a:spcBef>
                <a:spcPts val="0"/>
              </a:spcBef>
              <a:spcAft>
                <a:spcPts val="0"/>
              </a:spcAft>
              <a:buClrTx/>
              <a:buSzTx/>
              <a:buFont typeface="Arial"/>
              <a:buChar char="•"/>
              <a:tabLst/>
              <a:defRPr/>
            </a:pPr>
            <a:endParaRPr kumimoji="0" lang="en-US" sz="800" b="1" i="0" u="none" strike="noStrike" kern="1200" cap="none" spc="0" normalizeH="0" baseline="0" noProof="0">
              <a:ln>
                <a:noFill/>
              </a:ln>
              <a:solidFill>
                <a:srgbClr val="000000"/>
              </a:solidFill>
              <a:effectLst/>
              <a:uLnTx/>
              <a:uFillTx/>
              <a:latin typeface="Calibri"/>
              <a:ea typeface="Calibri"/>
              <a:cs typeface="Calibri"/>
            </a:endParaRPr>
          </a:p>
        </p:txBody>
      </p:sp>
      <p:sp>
        <p:nvSpPr>
          <p:cNvPr id="12" name="Content Placeholder 2">
            <a:extLst>
              <a:ext uri="{FF2B5EF4-FFF2-40B4-BE49-F238E27FC236}">
                <a16:creationId xmlns:a16="http://schemas.microsoft.com/office/drawing/2014/main" id="{59226705-3F62-57AD-876E-EDE60BD19F8C}"/>
              </a:ext>
            </a:extLst>
          </p:cNvPr>
          <p:cNvSpPr txBox="1">
            <a:spLocks/>
          </p:cNvSpPr>
          <p:nvPr/>
        </p:nvSpPr>
        <p:spPr>
          <a:xfrm>
            <a:off x="180569" y="1665673"/>
            <a:ext cx="11529396" cy="475390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b="1" i="0" u="none" strike="noStrike" kern="1200" cap="none" spc="0" normalizeH="0" baseline="0" noProof="0">
                <a:ln>
                  <a:noFill/>
                </a:ln>
                <a:solidFill>
                  <a:prstClr val="black"/>
                </a:solidFill>
                <a:effectLst/>
                <a:uLnTx/>
                <a:uFillTx/>
                <a:latin typeface="Calibri"/>
                <a:ea typeface="Calibri"/>
                <a:cs typeface="Calibri"/>
              </a:rPr>
              <a:t>House: </a:t>
            </a:r>
            <a:r>
              <a:rPr kumimoji="0" lang="en-US" sz="2400" b="0" i="0" u="none" strike="noStrike" kern="1200" cap="none" spc="0" normalizeH="0" baseline="0" noProof="0">
                <a:ln>
                  <a:noFill/>
                </a:ln>
                <a:solidFill>
                  <a:prstClr val="black"/>
                </a:solidFill>
                <a:effectLst/>
                <a:uLnTx/>
                <a:uFillTx/>
                <a:latin typeface="Calibri"/>
                <a:ea typeface="Calibri"/>
                <a:cs typeface="Calibri"/>
              </a:rPr>
              <a:t>A House Committee voted to approve 10 bills to make it legal to move some education programs to other agencies. Special education and civil rights were not part of those bills. A bipartisan bill, </a:t>
            </a:r>
            <a:r>
              <a:rPr kumimoji="0" lang="en-US" sz="2400" b="0" i="0" u="none" strike="noStrike" kern="1200" cap="none" spc="0" normalizeH="0" baseline="0" noProof="0">
                <a:ln>
                  <a:noFill/>
                </a:ln>
                <a:solidFill>
                  <a:prstClr val="black"/>
                </a:solidFill>
                <a:effectLst/>
                <a:uLnTx/>
                <a:uFillTx/>
                <a:latin typeface="Calibri"/>
                <a:ea typeface="Calibri"/>
                <a:cs typeface="Calibri"/>
                <a:hlinkClick r:id="rId5">
                  <a:extLst>
                    <a:ext uri="{A12FA001-AC4F-418D-AE19-62706E023703}">
                      <ahyp:hlinkClr xmlns:ahyp="http://schemas.microsoft.com/office/drawing/2018/hyperlinkcolor" val="tx"/>
                    </a:ext>
                  </a:extLst>
                </a:hlinkClick>
              </a:rPr>
              <a:t>H.R. 10232</a:t>
            </a:r>
            <a:r>
              <a:rPr kumimoji="0" lang="en-US" sz="2400" b="0" i="0" u="none" strike="noStrike" kern="1200" cap="none" spc="0" normalizeH="0" baseline="0" noProof="0">
                <a:ln>
                  <a:noFill/>
                </a:ln>
                <a:solidFill>
                  <a:prstClr val="black"/>
                </a:solidFill>
                <a:effectLst/>
                <a:uLnTx/>
                <a:uFillTx/>
                <a:latin typeface="Calibri"/>
                <a:ea typeface="Calibri"/>
                <a:cs typeface="Calibri"/>
              </a:rPr>
              <a:t> was introduced in the House, to keep some education programs at ED, including special education, vocational education, elementary and secondary education, postsecondary and Indian education.</a:t>
            </a:r>
            <a:endParaRPr lang="en-US" sz="24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endParaRPr lang="en-US" b="1"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b="1" i="0" u="none" strike="noStrike" kern="1200" cap="none" spc="0" normalizeH="0" baseline="0" noProof="0">
                <a:ln>
                  <a:noFill/>
                </a:ln>
                <a:solidFill>
                  <a:prstClr val="black"/>
                </a:solidFill>
                <a:effectLst/>
                <a:uLnTx/>
                <a:uFillTx/>
                <a:latin typeface="Calibri"/>
                <a:ea typeface="Calibri"/>
                <a:cs typeface="Calibri"/>
              </a:rPr>
              <a:t>Senate: </a:t>
            </a:r>
            <a:r>
              <a:rPr kumimoji="0" lang="en-US" sz="2400" b="0" i="0" u="none" strike="noStrike" kern="1200" cap="none" spc="0" normalizeH="0" baseline="0" noProof="0">
                <a:ln>
                  <a:noFill/>
                </a:ln>
                <a:solidFill>
                  <a:prstClr val="black"/>
                </a:solidFill>
                <a:effectLst/>
                <a:uLnTx/>
                <a:uFillTx/>
                <a:latin typeface="Calibri"/>
                <a:ea typeface="Calibri"/>
                <a:cs typeface="Calibri"/>
              </a:rPr>
              <a:t>Bipartisan bill </a:t>
            </a:r>
            <a:r>
              <a:rPr kumimoji="0" lang="en-US" sz="2400" b="0" i="0" u="none" strike="noStrike" kern="1200" cap="none" spc="0" normalizeH="0" baseline="0" noProof="0">
                <a:ln>
                  <a:noFill/>
                </a:ln>
                <a:solidFill>
                  <a:prstClr val="black"/>
                </a:solidFill>
                <a:effectLst/>
                <a:uLnTx/>
                <a:uFillTx/>
                <a:latin typeface="Calibri"/>
                <a:ea typeface="Calibri"/>
                <a:cs typeface="Calibri"/>
                <a:hlinkClick r:id="rId6">
                  <a:extLst>
                    <a:ext uri="{A12FA001-AC4F-418D-AE19-62706E023703}">
                      <ahyp:hlinkClr xmlns:ahyp="http://schemas.microsoft.com/office/drawing/2018/hyperlinkcolor" val="tx"/>
                    </a:ext>
                  </a:extLst>
                </a:hlinkClick>
              </a:rPr>
              <a:t>S. 5046</a:t>
            </a:r>
            <a:r>
              <a:rPr kumimoji="0" lang="en-US" sz="2400" b="0" i="0" u="none" strike="noStrike" kern="1200" cap="none" spc="0" normalizeH="0" baseline="0" noProof="0">
                <a:ln>
                  <a:noFill/>
                </a:ln>
                <a:solidFill>
                  <a:prstClr val="black"/>
                </a:solidFill>
                <a:effectLst/>
                <a:uLnTx/>
                <a:uFillTx/>
                <a:latin typeface="Calibri"/>
                <a:ea typeface="Calibri"/>
                <a:cs typeface="Calibri"/>
              </a:rPr>
              <a:t> passed the Senate Committee. It is the same as the House bill </a:t>
            </a:r>
            <a:r>
              <a:rPr kumimoji="0" lang="en-US" sz="2400" b="0" i="0" u="none" strike="noStrike" kern="1200" cap="none" spc="0" normalizeH="0" baseline="0" noProof="0">
                <a:ln>
                  <a:noFill/>
                </a:ln>
                <a:solidFill>
                  <a:prstClr val="black"/>
                </a:solidFill>
                <a:effectLst/>
                <a:uLnTx/>
                <a:uFillTx/>
                <a:latin typeface="Calibri"/>
                <a:ea typeface="Calibri"/>
                <a:cs typeface="Calibri"/>
                <a:hlinkClick r:id="rId5">
                  <a:extLst>
                    <a:ext uri="{A12FA001-AC4F-418D-AE19-62706E023703}">
                      <ahyp:hlinkClr xmlns:ahyp="http://schemas.microsoft.com/office/drawing/2018/hyperlinkcolor" val="tx"/>
                    </a:ext>
                  </a:extLst>
                </a:hlinkClick>
              </a:rPr>
              <a:t>H.R. 10232</a:t>
            </a:r>
            <a:r>
              <a:rPr kumimoji="0" lang="en-US" sz="2400" b="0" i="0" u="none" strike="noStrike" kern="1200" cap="none" spc="0" normalizeH="0" baseline="0" noProof="0">
                <a:ln>
                  <a:noFill/>
                </a:ln>
                <a:solidFill>
                  <a:prstClr val="black"/>
                </a:solidFill>
                <a:effectLst/>
                <a:uLnTx/>
                <a:uFillTx/>
                <a:latin typeface="Calibri"/>
                <a:ea typeface="Calibri"/>
                <a:cs typeface="Calibri"/>
              </a:rPr>
              <a:t>.</a:t>
            </a:r>
            <a:endParaRPr lang="en-US" sz="24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endParaRPr lang="en-US" sz="24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alibri"/>
                <a:ea typeface="Calibri"/>
                <a:cs typeface="Calibri"/>
              </a:rPr>
              <a:t>The Office for Civil Rights was not part of these bills and also needs to stay at</a:t>
            </a:r>
            <a:r>
              <a:rPr kumimoji="0" lang="en-US" b="0" i="0" u="none" strike="noStrike" kern="1200" cap="none" spc="0" normalizeH="0" baseline="0" noProof="0">
                <a:ln>
                  <a:noFill/>
                </a:ln>
                <a:solidFill>
                  <a:prstClr val="black"/>
                </a:solidFill>
                <a:effectLst/>
                <a:uLnTx/>
                <a:uFillTx/>
                <a:latin typeface="Calibri"/>
                <a:ea typeface="Calibri"/>
                <a:cs typeface="Calibri"/>
              </a:rPr>
              <a:t> ED</a:t>
            </a:r>
            <a:endParaRPr lang="en-US" b="0" i="0"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4208279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5C085E-63C0-E069-2E41-BC8BC97AB99E}"/>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CE57E5F4-18A3-FF0E-33D9-DA80F9E840F2}"/>
              </a:ext>
            </a:extLst>
          </p:cNvPr>
          <p:cNvSpPr/>
          <p:nvPr/>
        </p:nvSpPr>
        <p:spPr>
          <a:xfrm>
            <a:off x="841794" y="6154341"/>
            <a:ext cx="10683649" cy="17859"/>
          </a:xfrm>
          <a:prstGeom prst="line">
            <a:avLst/>
          </a:prstGeom>
          <a:ln w="3810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TextBox 8">
            <a:extLst>
              <a:ext uri="{FF2B5EF4-FFF2-40B4-BE49-F238E27FC236}">
                <a16:creationId xmlns:a16="http://schemas.microsoft.com/office/drawing/2014/main" id="{CFC78128-2B39-89D2-C80E-3914D42F6B14}"/>
              </a:ext>
            </a:extLst>
          </p:cNvPr>
          <p:cNvSpPr txBox="1"/>
          <p:nvPr/>
        </p:nvSpPr>
        <p:spPr>
          <a:xfrm>
            <a:off x="320360" y="363657"/>
            <a:ext cx="11550155" cy="1107996"/>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a:ea typeface="Calibri"/>
                <a:cs typeface="Calibri"/>
              </a:rPr>
              <a:t>Policy Summit Ask: Support Bill to </a:t>
            </a:r>
            <a:endParaRPr kumimoji="0" lang="en-US" sz="1800" b="0" i="0" u="none" strike="noStrike" kern="1200" cap="none" spc="0" normalizeH="0" baseline="0" noProof="0">
              <a:ln>
                <a:noFill/>
              </a:ln>
              <a:solidFill>
                <a:prstClr val="black"/>
              </a:solidFill>
              <a:effectLst/>
              <a:uLnTx/>
              <a:uFillTx/>
              <a:latin typeface="Aptos" panose="0211000402020202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a:ea typeface="Calibri"/>
                <a:cs typeface="Calibri"/>
              </a:rPr>
              <a:t>Stop Dismantling (</a:t>
            </a:r>
            <a:r>
              <a:rPr kumimoji="0" lang="en-US" sz="3600" b="0" i="0" u="none" strike="noStrike" kern="1200" cap="none" spc="0" normalizeH="0" baseline="0" noProof="0">
                <a:ln>
                  <a:noFill/>
                </a:ln>
                <a:solidFill>
                  <a:prstClr val="black"/>
                </a:solidFill>
                <a:effectLst/>
                <a:uLnTx/>
                <a:uFillTx/>
                <a:latin typeface="Calibri"/>
                <a:ea typeface="Calibri"/>
                <a:cs typeface="Calibri"/>
                <a:hlinkClick r:id="rId3"/>
              </a:rPr>
              <a:t>S. 5046</a:t>
            </a:r>
            <a:r>
              <a:rPr kumimoji="0" lang="en-US" sz="3600" b="0" i="0" u="none" strike="noStrike" kern="1200" cap="none" spc="0" normalizeH="0" baseline="0" noProof="0">
                <a:ln>
                  <a:noFill/>
                </a:ln>
                <a:solidFill>
                  <a:prstClr val="black"/>
                </a:solidFill>
                <a:effectLst/>
                <a:uLnTx/>
                <a:uFillTx/>
                <a:latin typeface="Calibri"/>
                <a:ea typeface="Calibri"/>
                <a:cs typeface="Calibri"/>
              </a:rPr>
              <a:t>/</a:t>
            </a:r>
            <a:r>
              <a:rPr kumimoji="0" lang="en-US" sz="3600" b="0" i="0" u="none" strike="noStrike" kern="1200" cap="none" spc="0" normalizeH="0" baseline="0" noProof="0">
                <a:ln>
                  <a:noFill/>
                </a:ln>
                <a:solidFill>
                  <a:prstClr val="black"/>
                </a:solidFill>
                <a:effectLst/>
                <a:uLnTx/>
                <a:uFillTx/>
                <a:latin typeface="Calibri"/>
                <a:ea typeface="Calibri"/>
                <a:cs typeface="Calibri"/>
                <a:hlinkClick r:id="rId4"/>
              </a:rPr>
              <a:t>H.R. 10232</a:t>
            </a:r>
            <a:r>
              <a:rPr kumimoji="0" lang="en-US" sz="3600" b="0" i="0" u="none" strike="noStrike" kern="1200" cap="none" spc="0" normalizeH="0" baseline="0" noProof="0">
                <a:ln>
                  <a:noFill/>
                </a:ln>
                <a:solidFill>
                  <a:prstClr val="black"/>
                </a:solidFill>
                <a:effectLst/>
                <a:uLnTx/>
                <a:uFillTx/>
                <a:latin typeface="Calibri"/>
                <a:ea typeface="Calibri"/>
                <a:cs typeface="Calibri"/>
              </a:rPr>
              <a:t>)</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1" name="Group 10">
            <a:extLst>
              <a:ext uri="{FF2B5EF4-FFF2-40B4-BE49-F238E27FC236}">
                <a16:creationId xmlns:a16="http://schemas.microsoft.com/office/drawing/2014/main" id="{E98DB794-E2D2-416D-1626-2B0CFB7B68FF}"/>
              </a:ext>
            </a:extLst>
          </p:cNvPr>
          <p:cNvGrpSpPr/>
          <p:nvPr/>
        </p:nvGrpSpPr>
        <p:grpSpPr>
          <a:xfrm>
            <a:off x="0" y="5974235"/>
            <a:ext cx="12192000" cy="888448"/>
            <a:chOff x="0" y="5974235"/>
            <a:chExt cx="12192000" cy="888448"/>
          </a:xfrm>
        </p:grpSpPr>
        <p:sp>
          <p:nvSpPr>
            <p:cNvPr id="9" name="Freeform 7">
              <a:extLst>
                <a:ext uri="{FF2B5EF4-FFF2-40B4-BE49-F238E27FC236}">
                  <a16:creationId xmlns:a16="http://schemas.microsoft.com/office/drawing/2014/main" id="{C567AF53-2BB8-0D1B-9FC8-1E9D4B9E1A7A}"/>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5"/>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10" name="Freeform 8">
              <a:extLst>
                <a:ext uri="{FF2B5EF4-FFF2-40B4-BE49-F238E27FC236}">
                  <a16:creationId xmlns:a16="http://schemas.microsoft.com/office/drawing/2014/main" id="{4076B8FD-8C8D-68F6-4EEA-885920BE2667}"/>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6"/>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
        <p:nvSpPr>
          <p:cNvPr id="35" name="TextBox 35">
            <a:extLst>
              <a:ext uri="{FF2B5EF4-FFF2-40B4-BE49-F238E27FC236}">
                <a16:creationId xmlns:a16="http://schemas.microsoft.com/office/drawing/2014/main" id="{EDF3E928-5703-0356-F8FF-65C02AFC26F2}"/>
              </a:ext>
            </a:extLst>
          </p:cNvPr>
          <p:cNvSpPr txBox="1"/>
          <p:nvPr/>
        </p:nvSpPr>
        <p:spPr>
          <a:xfrm>
            <a:off x="3211404" y="5296855"/>
            <a:ext cx="2506085" cy="142540"/>
          </a:xfrm>
          <a:prstGeom prst="rect">
            <a:avLst/>
          </a:prstGeom>
        </p:spPr>
        <p:txBody>
          <a:bodyPr wrap="square" lIns="0" tIns="0" rIns="0" bIns="0" rtlCol="0" anchor="t">
            <a:spAutoFit/>
          </a:bodyPr>
          <a:lstStyle/>
          <a:p>
            <a:pPr marL="181610" marR="0" lvl="1" indent="-90805" algn="l" defTabSz="914400" rtl="0" eaLnBrk="1" fontAlgn="auto" latinLnBrk="0" hangingPunct="1">
              <a:lnSpc>
                <a:spcPts val="1181"/>
              </a:lnSpc>
              <a:spcBef>
                <a:spcPts val="0"/>
              </a:spcBef>
              <a:spcAft>
                <a:spcPts val="0"/>
              </a:spcAft>
              <a:buClrTx/>
              <a:buSzTx/>
              <a:buFont typeface="Arial"/>
              <a:buChar char="•"/>
              <a:tabLst/>
              <a:defRPr/>
            </a:pPr>
            <a:endParaRPr kumimoji="0" lang="en-US" sz="800" b="1" i="0" u="none" strike="noStrike" kern="1200" cap="none" spc="0" normalizeH="0" baseline="0" noProof="0">
              <a:ln>
                <a:noFill/>
              </a:ln>
              <a:solidFill>
                <a:srgbClr val="000000"/>
              </a:solidFill>
              <a:effectLst/>
              <a:uLnTx/>
              <a:uFillTx/>
              <a:latin typeface="Calibri"/>
              <a:ea typeface="Calibri"/>
              <a:cs typeface="Calibri"/>
            </a:endParaRPr>
          </a:p>
        </p:txBody>
      </p:sp>
      <p:sp>
        <p:nvSpPr>
          <p:cNvPr id="12" name="Content Placeholder 2">
            <a:extLst>
              <a:ext uri="{FF2B5EF4-FFF2-40B4-BE49-F238E27FC236}">
                <a16:creationId xmlns:a16="http://schemas.microsoft.com/office/drawing/2014/main" id="{0A875F5B-1D2F-176A-8C6D-8D49A48D826F}"/>
              </a:ext>
            </a:extLst>
          </p:cNvPr>
          <p:cNvSpPr txBox="1">
            <a:spLocks/>
          </p:cNvSpPr>
          <p:nvPr/>
        </p:nvSpPr>
        <p:spPr>
          <a:xfrm>
            <a:off x="208791" y="1853821"/>
            <a:ext cx="11529396" cy="475390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1" i="1" u="none" strike="noStrike" kern="1200" cap="none" spc="0" normalizeH="0" baseline="0" noProof="0">
                <a:ln>
                  <a:noFill/>
                </a:ln>
                <a:solidFill>
                  <a:prstClr val="black"/>
                </a:solidFill>
                <a:effectLst/>
                <a:uLnTx/>
                <a:uFillTx/>
                <a:latin typeface="Calibri"/>
                <a:ea typeface="Calibri"/>
                <a:cs typeface="Calibri"/>
              </a:rPr>
              <a:t>What the Bill Would Do:</a:t>
            </a: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prstClr val="black"/>
                </a:solidFill>
                <a:effectLst/>
                <a:uLnTx/>
                <a:uFillTx/>
                <a:latin typeface="Calibri"/>
                <a:ea typeface="Calibri"/>
                <a:cs typeface="Calibri"/>
              </a:rPr>
              <a:t>Keep key education programs within the Department of Education.</a:t>
            </a:r>
            <a:r>
              <a:rPr kumimoji="0" lang="en-US" sz="2200" b="0" i="0" u="none" strike="noStrike" kern="1200" cap="none" spc="0" normalizeH="0" baseline="0" noProof="0">
                <a:ln>
                  <a:noFill/>
                </a:ln>
                <a:solidFill>
                  <a:prstClr val="black"/>
                </a:solidFill>
                <a:effectLst/>
                <a:uLnTx/>
                <a:uFillTx/>
                <a:latin typeface="Calibri"/>
                <a:ea typeface="Calibri"/>
                <a:cs typeface="Calibri"/>
              </a:rPr>
              <a:t> The bills prohibit transferring the functions of the Office of Special Education and Rehabilitative Services (OSERS), as well as key elementary/secondary, postsecondary, and Indian education offices to other federal agencies.  </a:t>
            </a: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prstClr val="black"/>
                </a:solidFill>
                <a:effectLst/>
                <a:uLnTx/>
                <a:uFillTx/>
                <a:latin typeface="Calibri"/>
                <a:ea typeface="Calibri"/>
                <a:cs typeface="Calibri"/>
              </a:rPr>
              <a:t>Protect federal expertise and accountability for the Individuals with Disabilities Education Act (IDEA).</a:t>
            </a:r>
            <a:r>
              <a:rPr kumimoji="0" lang="en-US" sz="2200" b="0" i="0" u="none" strike="noStrike" kern="1200" cap="none" spc="0" normalizeH="0" baseline="0" noProof="0">
                <a:ln>
                  <a:noFill/>
                </a:ln>
                <a:solidFill>
                  <a:prstClr val="black"/>
                </a:solidFill>
                <a:effectLst/>
                <a:uLnTx/>
                <a:uFillTx/>
                <a:latin typeface="Calibri"/>
                <a:ea typeface="Calibri"/>
                <a:cs typeface="Calibri"/>
              </a:rPr>
              <a:t> Special education programs would remain within the agency Congress charged with overseeing education rather than being shifted to agencies such as the Department of Health &amp; Human Services(HHS). </a:t>
            </a: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prstClr val="black"/>
                </a:solidFill>
                <a:effectLst/>
                <a:uLnTx/>
                <a:uFillTx/>
                <a:latin typeface="Calibri"/>
                <a:ea typeface="Calibri"/>
                <a:cs typeface="Calibri"/>
              </a:rPr>
              <a:t>Ensure transparency and congressional oversight</a:t>
            </a:r>
            <a:r>
              <a:rPr kumimoji="0" lang="en-US" sz="2200" b="0" i="0" u="none" strike="noStrike" kern="1200" cap="none" spc="0" normalizeH="0" baseline="0" noProof="0">
                <a:ln>
                  <a:noFill/>
                </a:ln>
                <a:solidFill>
                  <a:prstClr val="black"/>
                </a:solidFill>
                <a:effectLst/>
                <a:uLnTx/>
                <a:uFillTx/>
                <a:latin typeface="Calibri"/>
                <a:ea typeface="Calibri"/>
                <a:cs typeface="Calibri"/>
              </a:rPr>
              <a:t> by requiring reporting on interagency agreements and preventing major transfers of education functions without congressional authorization. </a:t>
            </a: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a:ea typeface="Calibri"/>
              <a:cs typeface="Calibri"/>
            </a:endParaRP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a:ea typeface="Calibri"/>
              <a:cs typeface="Calibri"/>
            </a:endParaRP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1104928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7293DF-E606-79A5-77CF-9ADAFD8AF0D9}"/>
            </a:ext>
          </a:extLst>
        </p:cNvPr>
        <p:cNvGrpSpPr/>
        <p:nvPr/>
      </p:nvGrpSpPr>
      <p:grpSpPr>
        <a:xfrm>
          <a:off x="0" y="0"/>
          <a:ext cx="0" cy="0"/>
          <a:chOff x="0" y="0"/>
          <a:chExt cx="0" cy="0"/>
        </a:xfrm>
      </p:grpSpPr>
      <p:sp>
        <p:nvSpPr>
          <p:cNvPr id="5" name="AutoShape 5">
            <a:extLst>
              <a:ext uri="{FF2B5EF4-FFF2-40B4-BE49-F238E27FC236}">
                <a16:creationId xmlns:a16="http://schemas.microsoft.com/office/drawing/2014/main" id="{D1B95F5C-81F7-FBDB-A3BE-54E42634D79B}"/>
              </a:ext>
            </a:extLst>
          </p:cNvPr>
          <p:cNvSpPr/>
          <p:nvPr/>
        </p:nvSpPr>
        <p:spPr>
          <a:xfrm>
            <a:off x="841794" y="6154341"/>
            <a:ext cx="10683649" cy="17859"/>
          </a:xfrm>
          <a:prstGeom prst="line">
            <a:avLst/>
          </a:prstGeom>
          <a:ln w="38100" cap="flat">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88" b="0" i="0" u="none" strike="noStrike" kern="1200" cap="none" spc="0" normalizeH="0" baseline="0" noProof="0">
              <a:ln>
                <a:noFill/>
              </a:ln>
              <a:solidFill>
                <a:srgbClr val="000000"/>
              </a:solidFill>
              <a:effectLst/>
              <a:uLnTx/>
              <a:uFillTx/>
              <a:latin typeface="Calibri"/>
              <a:ea typeface="Calibri"/>
              <a:cs typeface="Calibri"/>
            </a:endParaRPr>
          </a:p>
        </p:txBody>
      </p:sp>
      <p:sp>
        <p:nvSpPr>
          <p:cNvPr id="8" name="TextBox 8">
            <a:extLst>
              <a:ext uri="{FF2B5EF4-FFF2-40B4-BE49-F238E27FC236}">
                <a16:creationId xmlns:a16="http://schemas.microsoft.com/office/drawing/2014/main" id="{B947A5D2-DE9C-2F60-FD74-2342CEB4B0D7}"/>
              </a:ext>
            </a:extLst>
          </p:cNvPr>
          <p:cNvSpPr txBox="1"/>
          <p:nvPr/>
        </p:nvSpPr>
        <p:spPr>
          <a:xfrm>
            <a:off x="320360" y="363657"/>
            <a:ext cx="11550155" cy="1107996"/>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black"/>
                </a:solidFill>
                <a:effectLst/>
                <a:uLnTx/>
                <a:uFillTx/>
                <a:latin typeface="Aptos" panose="02110004020202020204"/>
                <a:ea typeface="+mn-lt"/>
                <a:cs typeface="+mn-lt"/>
              </a:rPr>
              <a:t>The Ask: </a:t>
            </a:r>
            <a:r>
              <a:rPr kumimoji="0" lang="en-US" sz="2400" b="0" i="1" u="none" strike="noStrike" kern="1200" cap="none" spc="0" normalizeH="0" baseline="0" noProof="0">
                <a:ln>
                  <a:noFill/>
                </a:ln>
                <a:solidFill>
                  <a:prstClr val="black"/>
                </a:solidFill>
                <a:effectLst/>
                <a:uLnTx/>
                <a:uFillTx/>
                <a:latin typeface="Aptos" panose="02110004020202020204"/>
                <a:ea typeface="+mn-lt"/>
                <a:cs typeface="+mn-lt"/>
              </a:rPr>
              <a:t>Please cosponsor and support S. 5046/H.R. 10232 to keep special education and other critical education programs within the Department of Education and preserve strong federal oversight of IDEA. </a:t>
            </a:r>
            <a:endParaRPr kumimoji="0" lang="en-US" sz="2400" b="0" i="1"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1" name="Group 10">
            <a:extLst>
              <a:ext uri="{FF2B5EF4-FFF2-40B4-BE49-F238E27FC236}">
                <a16:creationId xmlns:a16="http://schemas.microsoft.com/office/drawing/2014/main" id="{499D79DF-5694-F4F0-DB39-81A57DF9CA38}"/>
              </a:ext>
            </a:extLst>
          </p:cNvPr>
          <p:cNvGrpSpPr/>
          <p:nvPr/>
        </p:nvGrpSpPr>
        <p:grpSpPr>
          <a:xfrm>
            <a:off x="0" y="5974235"/>
            <a:ext cx="12192000" cy="888448"/>
            <a:chOff x="0" y="5974235"/>
            <a:chExt cx="12192000" cy="888448"/>
          </a:xfrm>
        </p:grpSpPr>
        <p:sp>
          <p:nvSpPr>
            <p:cNvPr id="9" name="Freeform 7">
              <a:extLst>
                <a:ext uri="{FF2B5EF4-FFF2-40B4-BE49-F238E27FC236}">
                  <a16:creationId xmlns:a16="http://schemas.microsoft.com/office/drawing/2014/main" id="{9F4B71A8-D7C2-6576-6EB3-C1A95E2D6481}"/>
                </a:ext>
              </a:extLst>
            </p:cNvPr>
            <p:cNvSpPr/>
            <p:nvPr/>
          </p:nvSpPr>
          <p:spPr>
            <a:xfrm rot="16200000">
              <a:off x="5651776" y="322459"/>
              <a:ext cx="888448" cy="12192000"/>
            </a:xfrm>
            <a:custGeom>
              <a:avLst/>
              <a:gdLst/>
              <a:ahLst/>
              <a:cxnLst/>
              <a:rect l="l" t="t" r="r" b="b"/>
              <a:pathLst>
                <a:path w="967907" h="11144250">
                  <a:moveTo>
                    <a:pt x="0" y="0"/>
                  </a:moveTo>
                  <a:lnTo>
                    <a:pt x="967906" y="0"/>
                  </a:lnTo>
                  <a:lnTo>
                    <a:pt x="967906" y="11144250"/>
                  </a:lnTo>
                  <a:lnTo>
                    <a:pt x="0" y="11144250"/>
                  </a:lnTo>
                  <a:lnTo>
                    <a:pt x="0" y="0"/>
                  </a:lnTo>
                  <a:close/>
                </a:path>
              </a:pathLst>
            </a:custGeom>
            <a:blipFill>
              <a:blip r:embed="rId3"/>
              <a:stretch>
                <a:fillRect l="-66801" r="-799201" b="-4874"/>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sp>
          <p:nvSpPr>
            <p:cNvPr id="10" name="Freeform 8">
              <a:extLst>
                <a:ext uri="{FF2B5EF4-FFF2-40B4-BE49-F238E27FC236}">
                  <a16:creationId xmlns:a16="http://schemas.microsoft.com/office/drawing/2014/main" id="{2F3626AE-D9D0-76AB-E0AC-9A9B7637BF68}"/>
                </a:ext>
              </a:extLst>
            </p:cNvPr>
            <p:cNvSpPr/>
            <p:nvPr/>
          </p:nvSpPr>
          <p:spPr>
            <a:xfrm>
              <a:off x="152400" y="6172200"/>
              <a:ext cx="2161493" cy="611906"/>
            </a:xfrm>
            <a:custGeom>
              <a:avLst/>
              <a:gdLst/>
              <a:ahLst/>
              <a:cxnLst/>
              <a:rect l="l" t="t" r="r" b="b"/>
              <a:pathLst>
                <a:path w="2046128" h="579247">
                  <a:moveTo>
                    <a:pt x="0" y="0"/>
                  </a:moveTo>
                  <a:lnTo>
                    <a:pt x="2046129" y="0"/>
                  </a:lnTo>
                  <a:lnTo>
                    <a:pt x="2046129" y="579247"/>
                  </a:lnTo>
                  <a:lnTo>
                    <a:pt x="0" y="579247"/>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34" b="0" i="0" u="none" strike="noStrike" kern="1200" cap="none" spc="0" normalizeH="0" baseline="0" noProof="0">
                <a:ln>
                  <a:noFill/>
                </a:ln>
                <a:solidFill>
                  <a:srgbClr val="000383"/>
                </a:solidFill>
                <a:effectLst/>
                <a:uLnTx/>
                <a:uFillTx/>
                <a:latin typeface="Calibri"/>
                <a:ea typeface="Calibri"/>
                <a:cs typeface="Calibri"/>
              </a:endParaRPr>
            </a:p>
          </p:txBody>
        </p:sp>
      </p:grpSp>
      <p:sp>
        <p:nvSpPr>
          <p:cNvPr id="35" name="TextBox 35">
            <a:extLst>
              <a:ext uri="{FF2B5EF4-FFF2-40B4-BE49-F238E27FC236}">
                <a16:creationId xmlns:a16="http://schemas.microsoft.com/office/drawing/2014/main" id="{7B0353B3-F3E0-1ECE-85E3-BB8C1DAC1D25}"/>
              </a:ext>
            </a:extLst>
          </p:cNvPr>
          <p:cNvSpPr txBox="1"/>
          <p:nvPr/>
        </p:nvSpPr>
        <p:spPr>
          <a:xfrm>
            <a:off x="3211404" y="5296855"/>
            <a:ext cx="2506085" cy="142540"/>
          </a:xfrm>
          <a:prstGeom prst="rect">
            <a:avLst/>
          </a:prstGeom>
        </p:spPr>
        <p:txBody>
          <a:bodyPr wrap="square" lIns="0" tIns="0" rIns="0" bIns="0" rtlCol="0" anchor="t">
            <a:spAutoFit/>
          </a:bodyPr>
          <a:lstStyle/>
          <a:p>
            <a:pPr marL="181610" marR="0" lvl="1" indent="-90805" algn="l" defTabSz="914400" rtl="0" eaLnBrk="1" fontAlgn="auto" latinLnBrk="0" hangingPunct="1">
              <a:lnSpc>
                <a:spcPts val="1181"/>
              </a:lnSpc>
              <a:spcBef>
                <a:spcPts val="0"/>
              </a:spcBef>
              <a:spcAft>
                <a:spcPts val="0"/>
              </a:spcAft>
              <a:buClrTx/>
              <a:buSzTx/>
              <a:buFont typeface="Arial"/>
              <a:buChar char="•"/>
              <a:tabLst/>
              <a:defRPr/>
            </a:pPr>
            <a:endParaRPr kumimoji="0" lang="en-US" sz="800" b="1" i="0" u="none" strike="noStrike" kern="1200" cap="none" spc="0" normalizeH="0" baseline="0" noProof="0">
              <a:ln>
                <a:noFill/>
              </a:ln>
              <a:solidFill>
                <a:srgbClr val="000000"/>
              </a:solidFill>
              <a:effectLst/>
              <a:uLnTx/>
              <a:uFillTx/>
              <a:latin typeface="Calibri"/>
              <a:ea typeface="Calibri"/>
              <a:cs typeface="Calibri"/>
            </a:endParaRPr>
          </a:p>
        </p:txBody>
      </p:sp>
      <p:sp>
        <p:nvSpPr>
          <p:cNvPr id="12" name="Content Placeholder 2">
            <a:extLst>
              <a:ext uri="{FF2B5EF4-FFF2-40B4-BE49-F238E27FC236}">
                <a16:creationId xmlns:a16="http://schemas.microsoft.com/office/drawing/2014/main" id="{6F5843A6-27F8-713D-93F0-1B2759188C69}"/>
              </a:ext>
            </a:extLst>
          </p:cNvPr>
          <p:cNvSpPr txBox="1">
            <a:spLocks/>
          </p:cNvSpPr>
          <p:nvPr/>
        </p:nvSpPr>
        <p:spPr>
          <a:xfrm>
            <a:off x="208791" y="1853821"/>
            <a:ext cx="11529396" cy="475390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200" b="1" i="1" u="none" strike="noStrike" kern="1200" cap="none" spc="0" normalizeH="0" baseline="0" noProof="0">
                <a:ln>
                  <a:noFill/>
                </a:ln>
                <a:solidFill>
                  <a:prstClr val="black"/>
                </a:solidFill>
                <a:effectLst/>
                <a:uLnTx/>
                <a:uFillTx/>
                <a:latin typeface="Calibri"/>
                <a:ea typeface="Calibri"/>
                <a:cs typeface="Calibri"/>
              </a:rPr>
              <a:t>Talking Points for Hill Meetings</a:t>
            </a:r>
            <a:endParaRPr kumimoji="0" lang="en-US" sz="2800" b="0" i="0" u="none" strike="noStrike" kern="1200" cap="none" spc="0" normalizeH="0" baseline="0" noProof="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prstClr val="black"/>
                </a:solidFill>
                <a:effectLst/>
                <a:uLnTx/>
                <a:uFillTx/>
                <a:latin typeface="Calibri"/>
                <a:ea typeface="Calibri"/>
                <a:cs typeface="Calibri"/>
              </a:rPr>
              <a:t>Students with disabilities need strong federal oversight of IDEA. </a:t>
            </a:r>
            <a:r>
              <a:rPr kumimoji="0" lang="en-US" sz="2200" b="0" i="0" u="none" strike="noStrike" kern="1200" cap="none" spc="0" normalizeH="0" baseline="0" noProof="0">
                <a:ln>
                  <a:noFill/>
                </a:ln>
                <a:solidFill>
                  <a:prstClr val="black"/>
                </a:solidFill>
                <a:effectLst/>
                <a:uLnTx/>
                <a:uFillTx/>
                <a:latin typeface="Calibri"/>
                <a:ea typeface="Calibri"/>
                <a:cs typeface="Calibri"/>
              </a:rPr>
              <a:t>Moving special education functions out of the Department of Education risks fragmenting expertise, accountability, and enforcement.</a:t>
            </a: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prstClr val="black"/>
                </a:solidFill>
                <a:effectLst/>
                <a:uLnTx/>
                <a:uFillTx/>
                <a:latin typeface="Calibri"/>
                <a:ea typeface="Calibri"/>
                <a:cs typeface="Calibri"/>
              </a:rPr>
              <a:t>Special education is education – not a health or human-services program. </a:t>
            </a:r>
            <a:r>
              <a:rPr kumimoji="0" lang="en-US" sz="2200" b="0" i="0" u="none" strike="noStrike" kern="1200" cap="none" spc="0" normalizeH="0" baseline="0" noProof="0">
                <a:ln>
                  <a:noFill/>
                </a:ln>
                <a:solidFill>
                  <a:prstClr val="black"/>
                </a:solidFill>
                <a:effectLst/>
                <a:uLnTx/>
                <a:uFillTx/>
                <a:latin typeface="Calibri"/>
                <a:ea typeface="Calibri"/>
                <a:cs typeface="Calibri"/>
              </a:rPr>
              <a:t>Students with disabilities are students first, and IDEA should remain integrated with the federal government's broader education work.</a:t>
            </a: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prstClr val="black"/>
                </a:solidFill>
                <a:effectLst/>
                <a:uLnTx/>
                <a:uFillTx/>
                <a:latin typeface="Calibri"/>
                <a:ea typeface="Calibri"/>
                <a:cs typeface="Calibri"/>
              </a:rPr>
              <a:t>This will create more bureaucracy, not less. </a:t>
            </a:r>
            <a:r>
              <a:rPr kumimoji="0" lang="en-US" sz="2200" b="0" i="0" u="none" strike="noStrike" kern="1200" cap="none" spc="0" normalizeH="0" baseline="0" noProof="0">
                <a:ln>
                  <a:noFill/>
                </a:ln>
                <a:solidFill>
                  <a:prstClr val="black"/>
                </a:solidFill>
                <a:effectLst/>
                <a:uLnTx/>
                <a:uFillTx/>
                <a:latin typeface="Calibri"/>
                <a:ea typeface="Calibri"/>
                <a:cs typeface="Calibri"/>
              </a:rPr>
              <a:t>States, schools, educators, and families should not have to deal with multiple federal agencies to implement IDEA and obtain guidance, technical assistance, monitoring, and oversight.</a:t>
            </a: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2200" b="1" i="0" u="none" strike="noStrike" kern="1200" cap="none" spc="0" normalizeH="0" baseline="0" noProof="0">
                <a:ln>
                  <a:noFill/>
                </a:ln>
                <a:solidFill>
                  <a:prstClr val="black"/>
                </a:solidFill>
                <a:effectLst/>
                <a:uLnTx/>
                <a:uFillTx/>
                <a:latin typeface="Calibri"/>
                <a:ea typeface="Calibri"/>
                <a:cs typeface="Calibri"/>
              </a:rPr>
              <a:t>These bills are bipartisan in both the Senate and House, </a:t>
            </a:r>
            <a:r>
              <a:rPr kumimoji="0" lang="en-US" sz="2200" b="0" i="0" u="none" strike="noStrike" kern="1200" cap="none" spc="0" normalizeH="0" baseline="0" noProof="0">
                <a:ln>
                  <a:noFill/>
                </a:ln>
                <a:solidFill>
                  <a:prstClr val="black"/>
                </a:solidFill>
                <a:effectLst/>
                <a:uLnTx/>
                <a:uFillTx/>
                <a:latin typeface="Calibri"/>
                <a:ea typeface="Calibri"/>
                <a:cs typeface="Calibri"/>
              </a:rPr>
              <a:t>and the Senate bill has already advanced out of the Senate HELP Committee.</a:t>
            </a: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a:ea typeface="Calibri"/>
              <a:cs typeface="Calibri"/>
            </a:endParaRPr>
          </a:p>
          <a:p>
            <a:pPr marL="342900" marR="0" lvl="0" indent="-34290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a:ln>
                <a:noFill/>
              </a:ln>
              <a:solidFill>
                <a:prstClr val="black"/>
              </a:solidFill>
              <a:effectLst/>
              <a:uLnTx/>
              <a:uFillTx/>
              <a:latin typeface="Calibri"/>
              <a:ea typeface="Calibri"/>
              <a:cs typeface="Calibri"/>
            </a:endParaRPr>
          </a:p>
        </p:txBody>
      </p:sp>
    </p:spTree>
    <p:extLst>
      <p:ext uri="{BB962C8B-B14F-4D97-AF65-F5344CB8AC3E}">
        <p14:creationId xmlns:p14="http://schemas.microsoft.com/office/powerpoint/2010/main" val="42393074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0e227d-66a9-4839-ac63-1359af84a10b">
      <Terms xmlns="http://schemas.microsoft.com/office/infopath/2007/PartnerControls"/>
    </lcf76f155ced4ddcb4097134ff3c332f>
    <TaxCatchAll xmlns="8ce2d35f-2ec9-40a5-ba4a-a6f38d28ebd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838A97BBDDA64BAFE926C1E1FD1678" ma:contentTypeVersion="18" ma:contentTypeDescription="Create a new document." ma:contentTypeScope="" ma:versionID="ff834d147519dc27d0f4d402f57741c3">
  <xsd:schema xmlns:xsd="http://www.w3.org/2001/XMLSchema" xmlns:xs="http://www.w3.org/2001/XMLSchema" xmlns:p="http://schemas.microsoft.com/office/2006/metadata/properties" xmlns:ns2="6e0e227d-66a9-4839-ac63-1359af84a10b" xmlns:ns3="8ce2d35f-2ec9-40a5-ba4a-a6f38d28ebd2" targetNamespace="http://schemas.microsoft.com/office/2006/metadata/properties" ma:root="true" ma:fieldsID="fadf637937de4b259021aadb570a6b7b" ns2:_="" ns3:_="">
    <xsd:import namespace="6e0e227d-66a9-4839-ac63-1359af84a10b"/>
    <xsd:import namespace="8ce2d35f-2ec9-40a5-ba4a-a6f38d28ebd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0e227d-66a9-4839-ac63-1359af84a1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6d96783-f69f-464d-b4f6-7e0963237b5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e2d35f-2ec9-40a5-ba4a-a6f38d28ebd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47d7bc6-02aa-4c37-be2d-080bd4129dc9}" ma:internalName="TaxCatchAll" ma:showField="CatchAllData" ma:web="8ce2d35f-2ec9-40a5-ba4a-a6f38d28ebd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7156DF-E118-4D9F-90F5-EC62825034B2}">
  <ds:schemaRefs>
    <ds:schemaRef ds:uri="http://schemas.microsoft.com/sharepoint/v3/contenttype/forms"/>
  </ds:schemaRefs>
</ds:datastoreItem>
</file>

<file path=customXml/itemProps2.xml><?xml version="1.0" encoding="utf-8"?>
<ds:datastoreItem xmlns:ds="http://schemas.openxmlformats.org/officeDocument/2006/customXml" ds:itemID="{BF98E5B2-7589-47CB-A367-67E1A82104E4}">
  <ds:schemaRefs>
    <ds:schemaRef ds:uri="http://schemas.microsoft.com/office/2006/metadata/properties"/>
    <ds:schemaRef ds:uri="http://schemas.microsoft.com/office/infopath/2007/PartnerControls"/>
    <ds:schemaRef ds:uri="6e0e227d-66a9-4839-ac63-1359af84a10b"/>
    <ds:schemaRef ds:uri="8ce2d35f-2ec9-40a5-ba4a-a6f38d28ebd2"/>
  </ds:schemaRefs>
</ds:datastoreItem>
</file>

<file path=customXml/itemProps3.xml><?xml version="1.0" encoding="utf-8"?>
<ds:datastoreItem xmlns:ds="http://schemas.openxmlformats.org/officeDocument/2006/customXml" ds:itemID="{207E316B-C2B5-481C-81CF-1321628894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0e227d-66a9-4839-ac63-1359af84a10b"/>
    <ds:schemaRef ds:uri="8ce2d35f-2ec9-40a5-ba4a-a6f38d28eb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25</Slides>
  <Notes>23</Notes>
  <HiddenSlides>1</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Office Theme</vt:lpstr>
      <vt:lpstr>2_Office Theme</vt:lpstr>
      <vt:lpstr>PowerPoint Presentation</vt:lpstr>
      <vt:lpstr>PowerPoint Presentation</vt:lpstr>
      <vt:lpstr>PowerPoint Presentation</vt:lpstr>
      <vt:lpstr>What is an "Ask"?</vt:lpstr>
      <vt:lpstr>SSI and the Savings Penalty</vt:lpstr>
      <vt:lpstr>SSI Savings Penalty Elimination Act  (H.R. 2540/S. 1234)</vt:lpstr>
      <vt:lpstr>SSI Savings Penalty Elimination Act: Talking Points</vt:lpstr>
      <vt:lpstr>Subminimum Wage &amp; Employment </vt:lpstr>
      <vt:lpstr>TCIEA (H.R. 4771/S. 2438)</vt:lpstr>
      <vt:lpstr>TCIEA: Talking Points</vt:lpstr>
      <vt:lpstr>What Are HCBS &amp; Why Do They Matter?</vt:lpstr>
      <vt:lpstr>How Do People Get HCBS?</vt:lpstr>
      <vt:lpstr>Medicaid Funding Cuts Put HCBS At Risk </vt:lpstr>
      <vt:lpstr>Olmstead &amp; Community Living  Are Under Threat</vt:lpstr>
      <vt:lpstr> The HCBS Access Act  (H.R. 8540/S. 5321) </vt:lpstr>
      <vt:lpstr>HCBS Access Act: Talking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5</cp:revision>
  <dcterms:created xsi:type="dcterms:W3CDTF">2026-09-29T11:51:37Z</dcterms:created>
  <dcterms:modified xsi:type="dcterms:W3CDTF">2026-09-29T11:52:17Z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0x0101006D838A97BBDDA64BAFE926C1E1FD1678</vt:lpwstr>
  </property>
  <property fmtid="{D5CDD505-2E9C-101B-9397-08002B2CF9AE}" pid="3" name="MediaServiceImageTags">
    <vt:lpwstr/>
  </property>
</Properties>
</file>