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  <p:sldMasterId id="2147483753" r:id="rId5"/>
  </p:sldMasterIdLst>
  <p:notesMasterIdLst>
    <p:notesMasterId r:id="rId22"/>
  </p:notesMasterIdLst>
  <p:sldIdLst>
    <p:sldId id="271" r:id="rId6"/>
    <p:sldId id="272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E3FCE3-CEB2-F37D-6689-3DFEC02E9CF9}" v="11" dt="2026-09-29T11:17:23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0E9C5-77C1-490F-AE73-8D6D8E7C8128}" type="datetimeFigureOut"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A5D7B-97AA-445C-9D5D-CA9F38C8305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04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EC913A-1DB6-A64D-8324-FE6431DBE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17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17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8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9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94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74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9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78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9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7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79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94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E284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rgbClr val="0E284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4185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E284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0E284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7774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E284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8432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E284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0791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5029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9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7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0219" y="284480"/>
            <a:ext cx="670369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E284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7071" y="2504634"/>
            <a:ext cx="6289040" cy="3223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rgbClr val="0E284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290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gress.gov/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cd.org/uploads/sessioneventfiles/TCIEAExplainer_1.pdf" TargetMode="External"/><Relationship Id="rId2" Type="http://schemas.openxmlformats.org/officeDocument/2006/relationships/hyperlink" Target="https://www.sciencedirect.com/science/article/abs/pii/S0927537126000357?via%3Dihub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autisticadvocacy.org/2024/09/all-about-the-transformation-to-competitive-integrated-employment-act-tciea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hyperlink" Target="https://www.facebook.com/AUCDnetwork" TargetMode="External"/><Relationship Id="rId4" Type="http://schemas.openxmlformats.org/officeDocument/2006/relationships/image" Target="../media/image31.png"/><Relationship Id="rId9" Type="http://schemas.openxmlformats.org/officeDocument/2006/relationships/hyperlink" Target="https://www.instagram.com/aucdpi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31455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grpSp>
        <p:nvGrpSpPr>
          <p:cNvPr id="3" name="Group 3"/>
          <p:cNvGrpSpPr/>
          <p:nvPr/>
        </p:nvGrpSpPr>
        <p:grpSpPr>
          <a:xfrm>
            <a:off x="106849" y="306072"/>
            <a:ext cx="11978302" cy="1707641"/>
            <a:chOff x="0" y="0"/>
            <a:chExt cx="4732169" cy="6746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32169" cy="674624"/>
            </a:xfrm>
            <a:custGeom>
              <a:avLst/>
              <a:gdLst/>
              <a:ahLst/>
              <a:cxnLst/>
              <a:rect l="l" t="t" r="r" b="b"/>
              <a:pathLst>
                <a:path w="4732169" h="674624">
                  <a:moveTo>
                    <a:pt x="13788" y="0"/>
                  </a:moveTo>
                  <a:lnTo>
                    <a:pt x="4718381" y="0"/>
                  </a:lnTo>
                  <a:cubicBezTo>
                    <a:pt x="4725996" y="0"/>
                    <a:pt x="4732169" y="6173"/>
                    <a:pt x="4732169" y="13788"/>
                  </a:cubicBezTo>
                  <a:lnTo>
                    <a:pt x="4732169" y="660835"/>
                  </a:lnTo>
                  <a:cubicBezTo>
                    <a:pt x="4732169" y="668451"/>
                    <a:pt x="4725996" y="674624"/>
                    <a:pt x="4718381" y="674624"/>
                  </a:cubicBezTo>
                  <a:lnTo>
                    <a:pt x="13788" y="674624"/>
                  </a:lnTo>
                  <a:cubicBezTo>
                    <a:pt x="6173" y="674624"/>
                    <a:pt x="0" y="668451"/>
                    <a:pt x="0" y="660835"/>
                  </a:cubicBezTo>
                  <a:lnTo>
                    <a:pt x="0" y="13788"/>
                  </a:lnTo>
                  <a:cubicBezTo>
                    <a:pt x="0" y="6173"/>
                    <a:pt x="6173" y="0"/>
                    <a:pt x="13788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732169" cy="7127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33"/>
                </a:lnSpc>
              </a:pPr>
              <a:endParaRPr sz="8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5227" y="327979"/>
            <a:ext cx="11821547" cy="1479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973"/>
              </a:lnSpc>
            </a:pPr>
            <a:r>
              <a:rPr lang="en-US" sz="4266" b="1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Ending Subminimum Wage &amp; Advancing CIE: Policy, Systems, and Strategy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321715" y="2209700"/>
            <a:ext cx="3241185" cy="4046483"/>
            <a:chOff x="0" y="0"/>
            <a:chExt cx="1127854" cy="140807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27854" cy="1408078"/>
            </a:xfrm>
            <a:custGeom>
              <a:avLst/>
              <a:gdLst/>
              <a:ahLst/>
              <a:cxnLst/>
              <a:rect l="l" t="t" r="r" b="b"/>
              <a:pathLst>
                <a:path w="1127854" h="1408078">
                  <a:moveTo>
                    <a:pt x="73251" y="0"/>
                  </a:moveTo>
                  <a:lnTo>
                    <a:pt x="1054603" y="0"/>
                  </a:lnTo>
                  <a:cubicBezTo>
                    <a:pt x="1074030" y="0"/>
                    <a:pt x="1092662" y="7717"/>
                    <a:pt x="1106399" y="21455"/>
                  </a:cubicBezTo>
                  <a:cubicBezTo>
                    <a:pt x="1120136" y="35192"/>
                    <a:pt x="1127854" y="53823"/>
                    <a:pt x="1127854" y="73251"/>
                  </a:cubicBezTo>
                  <a:lnTo>
                    <a:pt x="1127854" y="1334827"/>
                  </a:lnTo>
                  <a:cubicBezTo>
                    <a:pt x="1127854" y="1375282"/>
                    <a:pt x="1095058" y="1408078"/>
                    <a:pt x="1054603" y="1408078"/>
                  </a:cubicBezTo>
                  <a:lnTo>
                    <a:pt x="73251" y="1408078"/>
                  </a:lnTo>
                  <a:cubicBezTo>
                    <a:pt x="32795" y="1408078"/>
                    <a:pt x="0" y="1375282"/>
                    <a:pt x="0" y="1334827"/>
                  </a:cubicBezTo>
                  <a:lnTo>
                    <a:pt x="0" y="73251"/>
                  </a:lnTo>
                  <a:cubicBezTo>
                    <a:pt x="0" y="32795"/>
                    <a:pt x="32795" y="0"/>
                    <a:pt x="73251" y="0"/>
                  </a:cubicBezTo>
                  <a:close/>
                </a:path>
              </a:pathLst>
            </a:custGeom>
            <a:blipFill>
              <a:blip r:embed="rId4"/>
              <a:stretch>
                <a:fillRect l="-12422" r="-12422"/>
              </a:stretch>
            </a:blip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29101" y="2209700"/>
            <a:ext cx="3241185" cy="4046483"/>
            <a:chOff x="0" y="0"/>
            <a:chExt cx="1127854" cy="14080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7854" cy="1408078"/>
            </a:xfrm>
            <a:custGeom>
              <a:avLst/>
              <a:gdLst/>
              <a:ahLst/>
              <a:cxnLst/>
              <a:rect l="l" t="t" r="r" b="b"/>
              <a:pathLst>
                <a:path w="1127854" h="1408078">
                  <a:moveTo>
                    <a:pt x="73251" y="0"/>
                  </a:moveTo>
                  <a:lnTo>
                    <a:pt x="1054603" y="0"/>
                  </a:lnTo>
                  <a:cubicBezTo>
                    <a:pt x="1074030" y="0"/>
                    <a:pt x="1092662" y="7717"/>
                    <a:pt x="1106399" y="21455"/>
                  </a:cubicBezTo>
                  <a:cubicBezTo>
                    <a:pt x="1120136" y="35192"/>
                    <a:pt x="1127854" y="53823"/>
                    <a:pt x="1127854" y="73251"/>
                  </a:cubicBezTo>
                  <a:lnTo>
                    <a:pt x="1127854" y="1334827"/>
                  </a:lnTo>
                  <a:cubicBezTo>
                    <a:pt x="1127854" y="1375282"/>
                    <a:pt x="1095058" y="1408078"/>
                    <a:pt x="1054603" y="1408078"/>
                  </a:cubicBezTo>
                  <a:lnTo>
                    <a:pt x="73251" y="1408078"/>
                  </a:lnTo>
                  <a:cubicBezTo>
                    <a:pt x="32795" y="1408078"/>
                    <a:pt x="0" y="1375282"/>
                    <a:pt x="0" y="1334827"/>
                  </a:cubicBezTo>
                  <a:lnTo>
                    <a:pt x="0" y="73251"/>
                  </a:lnTo>
                  <a:cubicBezTo>
                    <a:pt x="0" y="32795"/>
                    <a:pt x="32795" y="0"/>
                    <a:pt x="73251" y="0"/>
                  </a:cubicBezTo>
                  <a:close/>
                </a:path>
              </a:pathLst>
            </a:custGeom>
            <a:blipFill>
              <a:blip r:embed="rId5"/>
              <a:stretch>
                <a:fillRect l="-12266" r="-12266"/>
              </a:stretch>
            </a:blip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57022" y="5630606"/>
            <a:ext cx="2985343" cy="1116054"/>
            <a:chOff x="0" y="0"/>
            <a:chExt cx="1179395" cy="4409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79395" cy="440910"/>
            </a:xfrm>
            <a:custGeom>
              <a:avLst/>
              <a:gdLst/>
              <a:ahLst/>
              <a:cxnLst/>
              <a:rect l="l" t="t" r="r" b="b"/>
              <a:pathLst>
                <a:path w="1179395" h="440910">
                  <a:moveTo>
                    <a:pt x="55324" y="0"/>
                  </a:moveTo>
                  <a:lnTo>
                    <a:pt x="1124071" y="0"/>
                  </a:lnTo>
                  <a:cubicBezTo>
                    <a:pt x="1138744" y="0"/>
                    <a:pt x="1152815" y="5829"/>
                    <a:pt x="1163191" y="16204"/>
                  </a:cubicBezTo>
                  <a:cubicBezTo>
                    <a:pt x="1173566" y="26579"/>
                    <a:pt x="1179395" y="40651"/>
                    <a:pt x="1179395" y="55324"/>
                  </a:cubicBezTo>
                  <a:lnTo>
                    <a:pt x="1179395" y="385586"/>
                  </a:lnTo>
                  <a:cubicBezTo>
                    <a:pt x="1179395" y="416141"/>
                    <a:pt x="1154625" y="440910"/>
                    <a:pt x="1124071" y="440910"/>
                  </a:cubicBezTo>
                  <a:lnTo>
                    <a:pt x="55324" y="440910"/>
                  </a:lnTo>
                  <a:cubicBezTo>
                    <a:pt x="24769" y="440910"/>
                    <a:pt x="0" y="416141"/>
                    <a:pt x="0" y="385586"/>
                  </a:cubicBezTo>
                  <a:lnTo>
                    <a:pt x="0" y="55324"/>
                  </a:lnTo>
                  <a:cubicBezTo>
                    <a:pt x="0" y="24769"/>
                    <a:pt x="24769" y="0"/>
                    <a:pt x="55324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79395" cy="4790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33"/>
                </a:lnSpc>
              </a:pPr>
              <a:endParaRPr sz="8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20802" y="5534165"/>
            <a:ext cx="5180381" cy="1212495"/>
            <a:chOff x="-147325" y="-38100"/>
            <a:chExt cx="2046570" cy="479010"/>
          </a:xfrm>
        </p:grpSpPr>
        <p:sp>
          <p:nvSpPr>
            <p:cNvPr id="15" name="Freeform 15"/>
            <p:cNvSpPr/>
            <p:nvPr/>
          </p:nvSpPr>
          <p:spPr>
            <a:xfrm>
              <a:off x="-147325" y="0"/>
              <a:ext cx="2046570" cy="440910"/>
            </a:xfrm>
            <a:custGeom>
              <a:avLst/>
              <a:gdLst/>
              <a:ahLst/>
              <a:cxnLst/>
              <a:rect l="l" t="t" r="r" b="b"/>
              <a:pathLst>
                <a:path w="1776663" h="440910">
                  <a:moveTo>
                    <a:pt x="36725" y="0"/>
                  </a:moveTo>
                  <a:lnTo>
                    <a:pt x="1739938" y="0"/>
                  </a:lnTo>
                  <a:cubicBezTo>
                    <a:pt x="1760220" y="0"/>
                    <a:pt x="1776663" y="16443"/>
                    <a:pt x="1776663" y="36725"/>
                  </a:cubicBezTo>
                  <a:lnTo>
                    <a:pt x="1776663" y="404185"/>
                  </a:lnTo>
                  <a:cubicBezTo>
                    <a:pt x="1776663" y="424468"/>
                    <a:pt x="1760220" y="440910"/>
                    <a:pt x="1739938" y="440910"/>
                  </a:cubicBezTo>
                  <a:lnTo>
                    <a:pt x="36725" y="440910"/>
                  </a:lnTo>
                  <a:cubicBezTo>
                    <a:pt x="16443" y="440910"/>
                    <a:pt x="0" y="424468"/>
                    <a:pt x="0" y="404185"/>
                  </a:cubicBezTo>
                  <a:lnTo>
                    <a:pt x="0" y="36725"/>
                  </a:lnTo>
                  <a:cubicBezTo>
                    <a:pt x="0" y="16443"/>
                    <a:pt x="16443" y="0"/>
                    <a:pt x="36725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776663" cy="4790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33"/>
                </a:lnSpc>
              </a:pPr>
              <a:endParaRPr sz="800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433313" y="5688125"/>
            <a:ext cx="5017988" cy="936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74"/>
              </a:lnSpc>
            </a:pPr>
            <a:r>
              <a:rPr lang="en-US" sz="2196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Liz Weintraub</a:t>
            </a:r>
          </a:p>
          <a:p>
            <a:pPr algn="ctr">
              <a:lnSpc>
                <a:spcPts val="2177"/>
              </a:lnSpc>
            </a:pPr>
            <a:r>
              <a:rPr lang="en-US" sz="1555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Senior Advocacy Specialist, Association of University Centers on Disabilities (AUCD)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25133" y="5688125"/>
            <a:ext cx="2649121" cy="936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74"/>
              </a:lnSpc>
            </a:pPr>
            <a:r>
              <a:rPr lang="en-US" sz="2196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Rylin Rodgers</a:t>
            </a:r>
          </a:p>
          <a:p>
            <a:pPr algn="ctr">
              <a:lnSpc>
                <a:spcPts val="2177"/>
              </a:lnSpc>
            </a:pPr>
            <a:r>
              <a:rPr lang="en-US" sz="1555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Disability Policy Director, Microsoft </a:t>
            </a:r>
          </a:p>
        </p:txBody>
      </p:sp>
    </p:spTree>
    <p:extLst>
      <p:ext uri="{BB962C8B-B14F-4D97-AF65-F5344CB8AC3E}">
        <p14:creationId xmlns:p14="http://schemas.microsoft.com/office/powerpoint/2010/main" val="417498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1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635" cy="6858000"/>
            <a:chOff x="0" y="0"/>
            <a:chExt cx="12192635" cy="6858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096000" cy="6858000"/>
            </a:xfrm>
            <a:custGeom>
              <a:avLst/>
              <a:gdLst/>
              <a:ahLst/>
              <a:cxnLst/>
              <a:rect l="l" t="t" r="r" b="b"/>
              <a:pathLst>
                <a:path w="6096000" h="6858000">
                  <a:moveTo>
                    <a:pt x="0" y="6858000"/>
                  </a:moveTo>
                  <a:lnTo>
                    <a:pt x="6096000" y="6858000"/>
                  </a:lnTo>
                  <a:lnTo>
                    <a:pt x="6096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C0B7A4">
                <a:alpha val="1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6000" y="0"/>
              <a:ext cx="6096635" cy="6858000"/>
            </a:xfrm>
            <a:custGeom>
              <a:avLst/>
              <a:gdLst/>
              <a:ahLst/>
              <a:cxnLst/>
              <a:rect l="l" t="t" r="r" b="b"/>
              <a:pathLst>
                <a:path w="6096634" h="6858000">
                  <a:moveTo>
                    <a:pt x="609601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096012" y="6858000"/>
                  </a:lnTo>
                  <a:lnTo>
                    <a:pt x="6096012" y="0"/>
                  </a:lnTo>
                  <a:close/>
                </a:path>
              </a:pathLst>
            </a:custGeom>
            <a:solidFill>
              <a:srgbClr val="4536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532" y="327027"/>
              <a:ext cx="2079443" cy="933803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05618" y="1562613"/>
            <a:ext cx="4688205" cy="280987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1010"/>
              </a:spcBef>
            </a:pPr>
            <a:r>
              <a:rPr sz="4250" b="0" spc="-10" dirty="0">
                <a:solidFill>
                  <a:srgbClr val="2D221B"/>
                </a:solidFill>
                <a:latin typeface="Book Antiqua"/>
                <a:cs typeface="Book Antiqua"/>
              </a:rPr>
              <a:t>Ending Subminimum</a:t>
            </a:r>
            <a:r>
              <a:rPr sz="4250" b="0" spc="-345" dirty="0">
                <a:solidFill>
                  <a:srgbClr val="2D221B"/>
                </a:solidFill>
                <a:latin typeface="Book Antiqua"/>
                <a:cs typeface="Book Antiqua"/>
              </a:rPr>
              <a:t> </a:t>
            </a:r>
            <a:r>
              <a:rPr sz="4250" b="0" spc="-530" dirty="0">
                <a:solidFill>
                  <a:srgbClr val="2D221B"/>
                </a:solidFill>
                <a:latin typeface="Book Antiqua"/>
                <a:cs typeface="Book Antiqua"/>
              </a:rPr>
              <a:t>W</a:t>
            </a:r>
            <a:r>
              <a:rPr sz="4250" b="0" spc="-75" dirty="0">
                <a:solidFill>
                  <a:srgbClr val="2D221B"/>
                </a:solidFill>
                <a:latin typeface="Book Antiqua"/>
                <a:cs typeface="Book Antiqua"/>
              </a:rPr>
              <a:t>a</a:t>
            </a:r>
            <a:r>
              <a:rPr sz="4250" b="0" spc="-175" dirty="0">
                <a:solidFill>
                  <a:srgbClr val="2D221B"/>
                </a:solidFill>
                <a:latin typeface="Book Antiqua"/>
                <a:cs typeface="Book Antiqua"/>
              </a:rPr>
              <a:t>g</a:t>
            </a:r>
            <a:r>
              <a:rPr sz="4250" b="0" spc="140" dirty="0">
                <a:solidFill>
                  <a:srgbClr val="2D221B"/>
                </a:solidFill>
                <a:latin typeface="Book Antiqua"/>
                <a:cs typeface="Book Antiqua"/>
              </a:rPr>
              <a:t>e</a:t>
            </a:r>
            <a:r>
              <a:rPr sz="4250" b="0" spc="-160" dirty="0">
                <a:solidFill>
                  <a:srgbClr val="2D221B"/>
                </a:solidFill>
                <a:latin typeface="Book Antiqua"/>
                <a:cs typeface="Book Antiqua"/>
              </a:rPr>
              <a:t> </a:t>
            </a:r>
            <a:r>
              <a:rPr sz="4250" b="0" spc="-140" dirty="0">
                <a:solidFill>
                  <a:srgbClr val="2D221B"/>
                </a:solidFill>
                <a:latin typeface="Book Antiqua"/>
                <a:cs typeface="Book Antiqua"/>
              </a:rPr>
              <a:t>&amp;</a:t>
            </a:r>
            <a:r>
              <a:rPr sz="4250" b="0" spc="-420" dirty="0">
                <a:solidFill>
                  <a:srgbClr val="2D221B"/>
                </a:solidFill>
                <a:latin typeface="Book Antiqua"/>
                <a:cs typeface="Book Antiqua"/>
              </a:rPr>
              <a:t> </a:t>
            </a:r>
            <a:r>
              <a:rPr sz="4250" b="0" spc="-30" dirty="0">
                <a:solidFill>
                  <a:srgbClr val="2D221B"/>
                </a:solidFill>
                <a:latin typeface="Book Antiqua"/>
                <a:cs typeface="Book Antiqua"/>
              </a:rPr>
              <a:t>Advancing</a:t>
            </a:r>
            <a:endParaRPr sz="4250">
              <a:latin typeface="Book Antiqua"/>
              <a:cs typeface="Book Antiqua"/>
            </a:endParaRPr>
          </a:p>
          <a:p>
            <a:pPr marL="12700" marR="212090">
              <a:lnSpc>
                <a:spcPct val="82300"/>
              </a:lnSpc>
              <a:spcBef>
                <a:spcPts val="10"/>
              </a:spcBef>
            </a:pPr>
            <a:r>
              <a:rPr sz="4250" b="0" spc="-204" dirty="0">
                <a:solidFill>
                  <a:srgbClr val="2D221B"/>
                </a:solidFill>
                <a:latin typeface="Book Antiqua"/>
                <a:cs typeface="Book Antiqua"/>
              </a:rPr>
              <a:t>CIE:</a:t>
            </a:r>
            <a:r>
              <a:rPr sz="4250" b="0" spc="-375" dirty="0">
                <a:solidFill>
                  <a:srgbClr val="2D221B"/>
                </a:solidFill>
                <a:latin typeface="Book Antiqua"/>
                <a:cs typeface="Book Antiqua"/>
              </a:rPr>
              <a:t> </a:t>
            </a:r>
            <a:r>
              <a:rPr sz="4250" b="0" spc="-355" dirty="0">
                <a:solidFill>
                  <a:srgbClr val="2D221B"/>
                </a:solidFill>
                <a:latin typeface="Book Antiqua"/>
                <a:cs typeface="Book Antiqua"/>
              </a:rPr>
              <a:t>P</a:t>
            </a:r>
            <a:r>
              <a:rPr sz="4250" b="0" spc="-160" dirty="0">
                <a:solidFill>
                  <a:srgbClr val="2D221B"/>
                </a:solidFill>
                <a:latin typeface="Book Antiqua"/>
                <a:cs typeface="Book Antiqua"/>
              </a:rPr>
              <a:t>o</a:t>
            </a:r>
            <a:r>
              <a:rPr sz="4250" b="0" spc="-165" dirty="0">
                <a:solidFill>
                  <a:srgbClr val="2D221B"/>
                </a:solidFill>
                <a:latin typeface="Book Antiqua"/>
                <a:cs typeface="Book Antiqua"/>
              </a:rPr>
              <a:t>li</a:t>
            </a:r>
            <a:r>
              <a:rPr sz="4250" b="0" spc="-155" dirty="0">
                <a:solidFill>
                  <a:srgbClr val="2D221B"/>
                </a:solidFill>
                <a:latin typeface="Book Antiqua"/>
                <a:cs typeface="Book Antiqua"/>
              </a:rPr>
              <a:t>c</a:t>
            </a:r>
            <a:r>
              <a:rPr sz="4250" b="0" spc="-770" dirty="0">
                <a:solidFill>
                  <a:srgbClr val="2D221B"/>
                </a:solidFill>
                <a:latin typeface="Book Antiqua"/>
                <a:cs typeface="Book Antiqua"/>
              </a:rPr>
              <a:t>y</a:t>
            </a:r>
            <a:r>
              <a:rPr sz="4250" b="0" spc="55" dirty="0">
                <a:solidFill>
                  <a:srgbClr val="2D221B"/>
                </a:solidFill>
                <a:latin typeface="Book Antiqua"/>
                <a:cs typeface="Book Antiqua"/>
              </a:rPr>
              <a:t>,</a:t>
            </a:r>
            <a:r>
              <a:rPr sz="4250" b="0" spc="-345" dirty="0">
                <a:solidFill>
                  <a:srgbClr val="2D221B"/>
                </a:solidFill>
                <a:latin typeface="Book Antiqua"/>
                <a:cs typeface="Book Antiqua"/>
              </a:rPr>
              <a:t> </a:t>
            </a:r>
            <a:r>
              <a:rPr sz="4250" b="0" spc="-140" dirty="0">
                <a:solidFill>
                  <a:srgbClr val="2D221B"/>
                </a:solidFill>
                <a:latin typeface="Book Antiqua"/>
                <a:cs typeface="Book Antiqua"/>
              </a:rPr>
              <a:t>Systems, </a:t>
            </a:r>
            <a:r>
              <a:rPr sz="4250" b="0" u="heavy" spc="-140" dirty="0">
                <a:solidFill>
                  <a:srgbClr val="2D221B"/>
                </a:solidFill>
                <a:uFill>
                  <a:solidFill>
                    <a:srgbClr val="453668"/>
                  </a:solidFill>
                </a:uFill>
                <a:latin typeface="Book Antiqua"/>
                <a:cs typeface="Book Antiqua"/>
              </a:rPr>
              <a:t>&amp;</a:t>
            </a:r>
            <a:r>
              <a:rPr sz="4250" b="0" u="heavy" spc="-415" dirty="0">
                <a:solidFill>
                  <a:srgbClr val="2D221B"/>
                </a:solidFill>
                <a:uFill>
                  <a:solidFill>
                    <a:srgbClr val="453668"/>
                  </a:solidFill>
                </a:uFill>
                <a:latin typeface="Book Antiqua"/>
                <a:cs typeface="Book Antiqua"/>
              </a:rPr>
              <a:t> </a:t>
            </a:r>
            <a:r>
              <a:rPr sz="4250" b="0" u="heavy" spc="-10" dirty="0">
                <a:solidFill>
                  <a:srgbClr val="2D221B"/>
                </a:solidFill>
                <a:uFill>
                  <a:solidFill>
                    <a:srgbClr val="453668"/>
                  </a:solidFill>
                </a:uFill>
                <a:latin typeface="Book Antiqua"/>
                <a:cs typeface="Book Antiqua"/>
              </a:rPr>
              <a:t>Str</a:t>
            </a:r>
            <a:r>
              <a:rPr sz="4250" b="0" u="none" spc="-10" dirty="0">
                <a:solidFill>
                  <a:srgbClr val="2D221B"/>
                </a:solidFill>
                <a:latin typeface="Book Antiqua"/>
                <a:cs typeface="Book Antiqua"/>
              </a:rPr>
              <a:t>ategy</a:t>
            </a:r>
            <a:endParaRPr sz="4250">
              <a:latin typeface="Book Antiqua"/>
              <a:cs typeface="Book Antiqu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611" y="0"/>
            <a:ext cx="12179935" cy="6858000"/>
            <a:chOff x="12611" y="0"/>
            <a:chExt cx="12179935" cy="6858000"/>
          </a:xfrm>
        </p:grpSpPr>
        <p:pic>
          <p:nvPicPr>
            <p:cNvPr id="9" name="object 9" descr="A person in an apron using a table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5199" y="0"/>
              <a:ext cx="5716800" cy="68579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11" y="88813"/>
              <a:ext cx="228777" cy="22877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15:28:04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Jessie Start tell everyone title </a:t>
            </a:r>
            <a:r>
              <a:rPr sz="1000" spc="-25" dirty="0">
                <a:latin typeface="Arial"/>
                <a:cs typeface="Arial"/>
              </a:rPr>
              <a:t>of </a:t>
            </a:r>
            <a:r>
              <a:rPr sz="1000" dirty="0">
                <a:latin typeface="Arial"/>
                <a:cs typeface="Arial"/>
              </a:rPr>
              <a:t>the </a:t>
            </a:r>
            <a:r>
              <a:rPr sz="1000" spc="-10" dirty="0">
                <a:latin typeface="Arial"/>
                <a:cs typeface="Arial"/>
              </a:rPr>
              <a:t>session</a:t>
            </a:r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14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1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0B7A4">
              <a:alpha val="1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975039" y="1305645"/>
            <a:ext cx="28073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0" dirty="0">
                <a:solidFill>
                  <a:srgbClr val="2D221B"/>
                </a:solidFill>
                <a:latin typeface="Book Antiqua"/>
                <a:cs typeface="Book Antiqua"/>
              </a:rPr>
              <a:t>Meet</a:t>
            </a:r>
            <a:r>
              <a:rPr sz="2700" b="0" spc="-105" dirty="0">
                <a:solidFill>
                  <a:srgbClr val="2D221B"/>
                </a:solidFill>
                <a:latin typeface="Book Antiqua"/>
                <a:cs typeface="Book Antiqua"/>
              </a:rPr>
              <a:t> </a:t>
            </a:r>
            <a:r>
              <a:rPr sz="2700" b="0" dirty="0">
                <a:solidFill>
                  <a:srgbClr val="2D221B"/>
                </a:solidFill>
                <a:latin typeface="Book Antiqua"/>
                <a:cs typeface="Book Antiqua"/>
              </a:rPr>
              <a:t>our</a:t>
            </a:r>
            <a:r>
              <a:rPr sz="2700" b="0" spc="-100" dirty="0">
                <a:solidFill>
                  <a:srgbClr val="2D221B"/>
                </a:solidFill>
                <a:latin typeface="Book Antiqua"/>
                <a:cs typeface="Book Antiqua"/>
              </a:rPr>
              <a:t> </a:t>
            </a:r>
            <a:r>
              <a:rPr sz="2700" b="0" spc="-10" dirty="0">
                <a:solidFill>
                  <a:srgbClr val="2D221B"/>
                </a:solidFill>
                <a:latin typeface="Book Antiqua"/>
                <a:cs typeface="Book Antiqua"/>
              </a:rPr>
              <a:t>speakers</a:t>
            </a:r>
            <a:endParaRPr sz="2700">
              <a:latin typeface="Book Antiqua"/>
              <a:cs typeface="Book Antiqu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72141" y="2008200"/>
            <a:ext cx="3796029" cy="2893695"/>
            <a:chOff x="1972141" y="2008200"/>
            <a:chExt cx="3796029" cy="2893695"/>
          </a:xfrm>
        </p:grpSpPr>
        <p:sp>
          <p:nvSpPr>
            <p:cNvPr id="6" name="object 6"/>
            <p:cNvSpPr/>
            <p:nvPr/>
          </p:nvSpPr>
          <p:spPr>
            <a:xfrm>
              <a:off x="1991191" y="2027250"/>
              <a:ext cx="1050290" cy="0"/>
            </a:xfrm>
            <a:custGeom>
              <a:avLst/>
              <a:gdLst/>
              <a:ahLst/>
              <a:cxnLst/>
              <a:rect l="l" t="t" r="r" b="b"/>
              <a:pathLst>
                <a:path w="1050289">
                  <a:moveTo>
                    <a:pt x="0" y="0"/>
                  </a:moveTo>
                  <a:lnTo>
                    <a:pt x="1049997" y="0"/>
                  </a:lnTo>
                </a:path>
              </a:pathLst>
            </a:custGeom>
            <a:ln w="38100">
              <a:solidFill>
                <a:srgbClr val="E7AE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58500" y="2372250"/>
              <a:ext cx="2700020" cy="2520315"/>
            </a:xfrm>
            <a:custGeom>
              <a:avLst/>
              <a:gdLst/>
              <a:ahLst/>
              <a:cxnLst/>
              <a:rect l="l" t="t" r="r" b="b"/>
              <a:pathLst>
                <a:path w="2700020" h="2520315">
                  <a:moveTo>
                    <a:pt x="2599194" y="0"/>
                  </a:moveTo>
                  <a:lnTo>
                    <a:pt x="100799" y="0"/>
                  </a:lnTo>
                  <a:lnTo>
                    <a:pt x="61566" y="7920"/>
                  </a:lnTo>
                  <a:lnTo>
                    <a:pt x="29525" y="29521"/>
                  </a:lnTo>
                  <a:lnTo>
                    <a:pt x="7922" y="61561"/>
                  </a:lnTo>
                  <a:lnTo>
                    <a:pt x="0" y="100799"/>
                  </a:lnTo>
                  <a:lnTo>
                    <a:pt x="0" y="2419197"/>
                  </a:lnTo>
                  <a:lnTo>
                    <a:pt x="7922" y="2458436"/>
                  </a:lnTo>
                  <a:lnTo>
                    <a:pt x="29525" y="2490476"/>
                  </a:lnTo>
                  <a:lnTo>
                    <a:pt x="61566" y="2512077"/>
                  </a:lnTo>
                  <a:lnTo>
                    <a:pt x="100799" y="2519997"/>
                  </a:lnTo>
                  <a:lnTo>
                    <a:pt x="2599194" y="2519997"/>
                  </a:lnTo>
                  <a:lnTo>
                    <a:pt x="2638433" y="2512077"/>
                  </a:lnTo>
                  <a:lnTo>
                    <a:pt x="2670473" y="2490476"/>
                  </a:lnTo>
                  <a:lnTo>
                    <a:pt x="2692074" y="2458436"/>
                  </a:lnTo>
                  <a:lnTo>
                    <a:pt x="2699994" y="2419197"/>
                  </a:lnTo>
                  <a:lnTo>
                    <a:pt x="2699994" y="100799"/>
                  </a:lnTo>
                  <a:lnTo>
                    <a:pt x="2692074" y="61561"/>
                  </a:lnTo>
                  <a:lnTo>
                    <a:pt x="2670473" y="29521"/>
                  </a:lnTo>
                  <a:lnTo>
                    <a:pt x="2638433" y="7920"/>
                  </a:lnTo>
                  <a:lnTo>
                    <a:pt x="2599194" y="0"/>
                  </a:lnTo>
                  <a:close/>
                </a:path>
              </a:pathLst>
            </a:custGeom>
            <a:solidFill>
              <a:srgbClr val="F3EE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58500" y="2372250"/>
              <a:ext cx="2700020" cy="2520315"/>
            </a:xfrm>
            <a:custGeom>
              <a:avLst/>
              <a:gdLst/>
              <a:ahLst/>
              <a:cxnLst/>
              <a:rect l="l" t="t" r="r" b="b"/>
              <a:pathLst>
                <a:path w="2700020" h="2520315">
                  <a:moveTo>
                    <a:pt x="0" y="100799"/>
                  </a:moveTo>
                  <a:lnTo>
                    <a:pt x="7922" y="61561"/>
                  </a:lnTo>
                  <a:lnTo>
                    <a:pt x="29525" y="29521"/>
                  </a:lnTo>
                  <a:lnTo>
                    <a:pt x="61566" y="7920"/>
                  </a:lnTo>
                  <a:lnTo>
                    <a:pt x="100799" y="0"/>
                  </a:lnTo>
                  <a:lnTo>
                    <a:pt x="2599194" y="0"/>
                  </a:lnTo>
                  <a:lnTo>
                    <a:pt x="2638433" y="7920"/>
                  </a:lnTo>
                  <a:lnTo>
                    <a:pt x="2670473" y="29521"/>
                  </a:lnTo>
                  <a:lnTo>
                    <a:pt x="2692074" y="61561"/>
                  </a:lnTo>
                  <a:lnTo>
                    <a:pt x="2699994" y="100799"/>
                  </a:lnTo>
                  <a:lnTo>
                    <a:pt x="2699994" y="2419197"/>
                  </a:lnTo>
                  <a:lnTo>
                    <a:pt x="2692074" y="2458436"/>
                  </a:lnTo>
                  <a:lnTo>
                    <a:pt x="2670473" y="2490476"/>
                  </a:lnTo>
                  <a:lnTo>
                    <a:pt x="2638433" y="2512077"/>
                  </a:lnTo>
                  <a:lnTo>
                    <a:pt x="2599194" y="2519997"/>
                  </a:lnTo>
                  <a:lnTo>
                    <a:pt x="100799" y="2519997"/>
                  </a:lnTo>
                  <a:lnTo>
                    <a:pt x="61566" y="2512077"/>
                  </a:lnTo>
                  <a:lnTo>
                    <a:pt x="29525" y="2490476"/>
                  </a:lnTo>
                  <a:lnTo>
                    <a:pt x="7922" y="2458436"/>
                  </a:lnTo>
                  <a:lnTo>
                    <a:pt x="0" y="2419197"/>
                  </a:lnTo>
                  <a:lnTo>
                    <a:pt x="0" y="100799"/>
                  </a:lnTo>
                  <a:close/>
                </a:path>
              </a:pathLst>
            </a:custGeom>
            <a:ln w="19050">
              <a:solidFill>
                <a:srgbClr val="453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81475" y="3536491"/>
            <a:ext cx="6559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60" dirty="0">
                <a:solidFill>
                  <a:srgbClr val="8B7AAF"/>
                </a:solidFill>
                <a:latin typeface="Calibri"/>
                <a:cs typeface="Calibri"/>
              </a:rPr>
              <a:t>Add</a:t>
            </a:r>
            <a:r>
              <a:rPr sz="1050" dirty="0">
                <a:solidFill>
                  <a:srgbClr val="8B7AAF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8B7AAF"/>
                </a:solidFill>
                <a:latin typeface="Calibri"/>
                <a:cs typeface="Calibri"/>
              </a:rPr>
              <a:t>photo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23974" y="2362725"/>
            <a:ext cx="2719070" cy="2539365"/>
            <a:chOff x="6423974" y="2362725"/>
            <a:chExt cx="2719070" cy="2539365"/>
          </a:xfrm>
        </p:grpSpPr>
        <p:sp>
          <p:nvSpPr>
            <p:cNvPr id="11" name="object 11"/>
            <p:cNvSpPr/>
            <p:nvPr/>
          </p:nvSpPr>
          <p:spPr>
            <a:xfrm>
              <a:off x="6433499" y="2372250"/>
              <a:ext cx="2700020" cy="2520315"/>
            </a:xfrm>
            <a:custGeom>
              <a:avLst/>
              <a:gdLst/>
              <a:ahLst/>
              <a:cxnLst/>
              <a:rect l="l" t="t" r="r" b="b"/>
              <a:pathLst>
                <a:path w="2700020" h="2520315">
                  <a:moveTo>
                    <a:pt x="2599194" y="0"/>
                  </a:moveTo>
                  <a:lnTo>
                    <a:pt x="100799" y="0"/>
                  </a:lnTo>
                  <a:lnTo>
                    <a:pt x="61566" y="7920"/>
                  </a:lnTo>
                  <a:lnTo>
                    <a:pt x="29525" y="29521"/>
                  </a:lnTo>
                  <a:lnTo>
                    <a:pt x="7922" y="61561"/>
                  </a:lnTo>
                  <a:lnTo>
                    <a:pt x="0" y="100799"/>
                  </a:lnTo>
                  <a:lnTo>
                    <a:pt x="0" y="2419197"/>
                  </a:lnTo>
                  <a:lnTo>
                    <a:pt x="7922" y="2458436"/>
                  </a:lnTo>
                  <a:lnTo>
                    <a:pt x="29525" y="2490476"/>
                  </a:lnTo>
                  <a:lnTo>
                    <a:pt x="61566" y="2512077"/>
                  </a:lnTo>
                  <a:lnTo>
                    <a:pt x="100799" y="2519997"/>
                  </a:lnTo>
                  <a:lnTo>
                    <a:pt x="2599194" y="2519997"/>
                  </a:lnTo>
                  <a:lnTo>
                    <a:pt x="2638433" y="2512077"/>
                  </a:lnTo>
                  <a:lnTo>
                    <a:pt x="2670473" y="2490476"/>
                  </a:lnTo>
                  <a:lnTo>
                    <a:pt x="2692074" y="2458436"/>
                  </a:lnTo>
                  <a:lnTo>
                    <a:pt x="2699994" y="2419197"/>
                  </a:lnTo>
                  <a:lnTo>
                    <a:pt x="2699994" y="100799"/>
                  </a:lnTo>
                  <a:lnTo>
                    <a:pt x="2692074" y="61561"/>
                  </a:lnTo>
                  <a:lnTo>
                    <a:pt x="2670473" y="29521"/>
                  </a:lnTo>
                  <a:lnTo>
                    <a:pt x="2638433" y="7920"/>
                  </a:lnTo>
                  <a:lnTo>
                    <a:pt x="2599194" y="0"/>
                  </a:lnTo>
                  <a:close/>
                </a:path>
              </a:pathLst>
            </a:custGeom>
            <a:solidFill>
              <a:srgbClr val="F3EE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33499" y="2372250"/>
              <a:ext cx="2700020" cy="2520315"/>
            </a:xfrm>
            <a:custGeom>
              <a:avLst/>
              <a:gdLst/>
              <a:ahLst/>
              <a:cxnLst/>
              <a:rect l="l" t="t" r="r" b="b"/>
              <a:pathLst>
                <a:path w="2700020" h="2520315">
                  <a:moveTo>
                    <a:pt x="0" y="100799"/>
                  </a:moveTo>
                  <a:lnTo>
                    <a:pt x="7922" y="61561"/>
                  </a:lnTo>
                  <a:lnTo>
                    <a:pt x="29525" y="29521"/>
                  </a:lnTo>
                  <a:lnTo>
                    <a:pt x="61566" y="7920"/>
                  </a:lnTo>
                  <a:lnTo>
                    <a:pt x="100799" y="0"/>
                  </a:lnTo>
                  <a:lnTo>
                    <a:pt x="2599194" y="0"/>
                  </a:lnTo>
                  <a:lnTo>
                    <a:pt x="2638433" y="7920"/>
                  </a:lnTo>
                  <a:lnTo>
                    <a:pt x="2670473" y="29521"/>
                  </a:lnTo>
                  <a:lnTo>
                    <a:pt x="2692074" y="61561"/>
                  </a:lnTo>
                  <a:lnTo>
                    <a:pt x="2699994" y="100799"/>
                  </a:lnTo>
                  <a:lnTo>
                    <a:pt x="2699994" y="2419197"/>
                  </a:lnTo>
                  <a:lnTo>
                    <a:pt x="2692074" y="2458436"/>
                  </a:lnTo>
                  <a:lnTo>
                    <a:pt x="2670473" y="2490476"/>
                  </a:lnTo>
                  <a:lnTo>
                    <a:pt x="2638433" y="2512077"/>
                  </a:lnTo>
                  <a:lnTo>
                    <a:pt x="2599194" y="2519997"/>
                  </a:lnTo>
                  <a:lnTo>
                    <a:pt x="100799" y="2519997"/>
                  </a:lnTo>
                  <a:lnTo>
                    <a:pt x="61566" y="2512077"/>
                  </a:lnTo>
                  <a:lnTo>
                    <a:pt x="29525" y="2490476"/>
                  </a:lnTo>
                  <a:lnTo>
                    <a:pt x="7922" y="2458436"/>
                  </a:lnTo>
                  <a:lnTo>
                    <a:pt x="0" y="2419197"/>
                  </a:lnTo>
                  <a:lnTo>
                    <a:pt x="0" y="100799"/>
                  </a:lnTo>
                  <a:close/>
                </a:path>
              </a:pathLst>
            </a:custGeom>
            <a:ln w="19050">
              <a:solidFill>
                <a:srgbClr val="4536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456475" y="3536491"/>
            <a:ext cx="6559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60" dirty="0">
                <a:solidFill>
                  <a:srgbClr val="8B7AAF"/>
                </a:solidFill>
                <a:latin typeface="Calibri"/>
                <a:cs typeface="Calibri"/>
              </a:rPr>
              <a:t>Add</a:t>
            </a:r>
            <a:r>
              <a:rPr sz="1050" dirty="0">
                <a:solidFill>
                  <a:srgbClr val="8B7AAF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8B7AAF"/>
                </a:solidFill>
                <a:latin typeface="Calibri"/>
                <a:cs typeface="Calibri"/>
              </a:rPr>
              <a:t>photo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46069" y="4996502"/>
            <a:ext cx="232537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b="1" spc="85" dirty="0">
                <a:solidFill>
                  <a:srgbClr val="2D221B"/>
                </a:solidFill>
                <a:latin typeface="Calibri"/>
                <a:cs typeface="Calibri"/>
              </a:rPr>
              <a:t>Rylin</a:t>
            </a:r>
            <a:r>
              <a:rPr sz="1500" b="1" spc="15" dirty="0">
                <a:solidFill>
                  <a:srgbClr val="2D221B"/>
                </a:solidFill>
                <a:latin typeface="Calibri"/>
                <a:cs typeface="Calibri"/>
              </a:rPr>
              <a:t> </a:t>
            </a:r>
            <a:r>
              <a:rPr sz="1500" b="1" spc="90" dirty="0">
                <a:solidFill>
                  <a:srgbClr val="2D221B"/>
                </a:solidFill>
                <a:latin typeface="Calibri"/>
                <a:cs typeface="Calibri"/>
              </a:rPr>
              <a:t>Rodgers</a:t>
            </a:r>
            <a:endParaRPr sz="15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500" dirty="0">
                <a:solidFill>
                  <a:srgbClr val="2D221B"/>
                </a:solidFill>
                <a:latin typeface="Calibri"/>
                <a:cs typeface="Calibri"/>
              </a:rPr>
              <a:t>Global</a:t>
            </a:r>
            <a:r>
              <a:rPr sz="1500" spc="130" dirty="0">
                <a:solidFill>
                  <a:srgbClr val="2D221B"/>
                </a:solidFill>
                <a:latin typeface="Calibri"/>
                <a:cs typeface="Calibri"/>
              </a:rPr>
              <a:t> </a:t>
            </a:r>
            <a:r>
              <a:rPr sz="1500" spc="50" dirty="0">
                <a:solidFill>
                  <a:srgbClr val="2D221B"/>
                </a:solidFill>
                <a:latin typeface="Calibri"/>
                <a:cs typeface="Calibri"/>
              </a:rPr>
              <a:t>Director</a:t>
            </a:r>
            <a:r>
              <a:rPr sz="1500" spc="185" dirty="0">
                <a:solidFill>
                  <a:srgbClr val="2D221B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D221B"/>
                </a:solidFill>
                <a:latin typeface="Calibri"/>
                <a:cs typeface="Calibri"/>
              </a:rPr>
              <a:t>of</a:t>
            </a:r>
            <a:r>
              <a:rPr sz="1500" spc="120" dirty="0">
                <a:solidFill>
                  <a:srgbClr val="2D221B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D221B"/>
                </a:solidFill>
                <a:latin typeface="Calibri"/>
                <a:cs typeface="Calibri"/>
              </a:rPr>
              <a:t>Disability </a:t>
            </a:r>
            <a:r>
              <a:rPr sz="1500" dirty="0">
                <a:solidFill>
                  <a:srgbClr val="2D221B"/>
                </a:solidFill>
                <a:latin typeface="Calibri"/>
                <a:cs typeface="Calibri"/>
              </a:rPr>
              <a:t>Policy,</a:t>
            </a:r>
            <a:r>
              <a:rPr sz="1500" spc="240" dirty="0">
                <a:solidFill>
                  <a:srgbClr val="2D221B"/>
                </a:solidFill>
                <a:latin typeface="Calibri"/>
                <a:cs typeface="Calibri"/>
              </a:rPr>
              <a:t> </a:t>
            </a:r>
            <a:r>
              <a:rPr sz="1500" spc="40" dirty="0">
                <a:solidFill>
                  <a:srgbClr val="2D221B"/>
                </a:solidFill>
                <a:latin typeface="Calibri"/>
                <a:cs typeface="Calibri"/>
              </a:rPr>
              <a:t>Microsoft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80743" y="4996501"/>
            <a:ext cx="260540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75" dirty="0">
                <a:latin typeface="Calibri"/>
                <a:cs typeface="Calibri"/>
              </a:rPr>
              <a:t>Liz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55" dirty="0">
                <a:latin typeface="Calibri"/>
                <a:cs typeface="Calibri"/>
              </a:rPr>
              <a:t>Weintraub,</a:t>
            </a:r>
            <a:endParaRPr sz="1400">
              <a:latin typeface="Calibri"/>
              <a:cs typeface="Calibri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Senior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Advocacy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Specialist, </a:t>
            </a:r>
            <a:r>
              <a:rPr sz="1400" spc="50" dirty="0">
                <a:latin typeface="Calibri"/>
                <a:cs typeface="Calibri"/>
              </a:rPr>
              <a:t>Association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of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University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Centers </a:t>
            </a:r>
            <a:r>
              <a:rPr sz="1400" spc="55" dirty="0">
                <a:latin typeface="Calibri"/>
                <a:cs typeface="Calibri"/>
              </a:rPr>
              <a:t>on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Disability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(AUCD</a:t>
            </a:r>
            <a:r>
              <a:rPr sz="1400" b="1" spc="70" dirty="0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144" y="2094749"/>
            <a:ext cx="2850355" cy="285749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5999" y="2094749"/>
            <a:ext cx="2857499" cy="285749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15:28:04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We each into ourselves. </a:t>
            </a:r>
            <a:r>
              <a:rPr sz="1000" spc="-10" dirty="0">
                <a:latin typeface="Arial"/>
                <a:cs typeface="Arial"/>
              </a:rPr>
              <a:t>Rylin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first then Liz, Liz says she </a:t>
            </a:r>
            <a:r>
              <a:rPr sz="1000" spc="-10" dirty="0">
                <a:latin typeface="Arial"/>
                <a:cs typeface="Arial"/>
              </a:rPr>
              <a:t>lives </a:t>
            </a:r>
            <a:r>
              <a:rPr sz="1000" dirty="0">
                <a:latin typeface="Arial"/>
                <a:cs typeface="Arial"/>
              </a:rPr>
              <a:t>and work in Maryland one </a:t>
            </a:r>
            <a:r>
              <a:rPr sz="1000" spc="-25" dirty="0">
                <a:latin typeface="Arial"/>
                <a:cs typeface="Arial"/>
              </a:rPr>
              <a:t>of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early states to end </a:t>
            </a:r>
            <a:r>
              <a:rPr sz="1000" spc="-25" dirty="0">
                <a:latin typeface="Arial"/>
                <a:cs typeface="Arial"/>
              </a:rPr>
              <a:t>14c 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Where</a:t>
            </a:r>
            <a:r>
              <a:rPr spc="-90" dirty="0"/>
              <a:t> </a:t>
            </a:r>
            <a:r>
              <a:rPr spc="180" dirty="0"/>
              <a:t>States</a:t>
            </a:r>
            <a:r>
              <a:rPr spc="-85" dirty="0"/>
              <a:t> </a:t>
            </a:r>
            <a:r>
              <a:rPr spc="170" dirty="0"/>
              <a:t>Stand</a:t>
            </a:r>
            <a:r>
              <a:rPr spc="-100" dirty="0"/>
              <a:t> </a:t>
            </a:r>
            <a:r>
              <a:rPr spc="114" dirty="0"/>
              <a:t>on</a:t>
            </a:r>
            <a:r>
              <a:rPr spc="-65" dirty="0"/>
              <a:t> </a:t>
            </a:r>
            <a:r>
              <a:rPr spc="185" dirty="0"/>
              <a:t>Section</a:t>
            </a:r>
            <a:r>
              <a:rPr spc="-95" dirty="0"/>
              <a:t> </a:t>
            </a:r>
            <a:r>
              <a:rPr spc="75" dirty="0"/>
              <a:t>14(c)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219" y="904748"/>
            <a:ext cx="6480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145F82"/>
                </a:solidFill>
                <a:latin typeface="Segoe UI Symbol"/>
                <a:cs typeface="Segoe UI Symbol"/>
              </a:rPr>
              <a:t>17</a:t>
            </a:r>
            <a:r>
              <a:rPr sz="1600" spc="-9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145F82"/>
                </a:solidFill>
                <a:latin typeface="Segoe UI Symbol"/>
                <a:cs typeface="Segoe UI Symbol"/>
              </a:rPr>
              <a:t>states</a:t>
            </a:r>
            <a:r>
              <a:rPr sz="1600" spc="-9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0" dirty="0">
                <a:solidFill>
                  <a:srgbClr val="145F82"/>
                </a:solidFill>
                <a:latin typeface="Segoe UI Symbol"/>
                <a:cs typeface="Segoe UI Symbol"/>
              </a:rPr>
              <a:t>have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0" dirty="0">
                <a:solidFill>
                  <a:srgbClr val="145F82"/>
                </a:solidFill>
                <a:latin typeface="Segoe UI Symbol"/>
                <a:cs typeface="Segoe UI Symbol"/>
              </a:rPr>
              <a:t>eliminated</a:t>
            </a:r>
            <a:r>
              <a:rPr sz="1600" spc="-8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55" dirty="0">
                <a:solidFill>
                  <a:srgbClr val="145F82"/>
                </a:solidFill>
                <a:latin typeface="Segoe UI Symbol"/>
                <a:cs typeface="Segoe UI Symbol"/>
              </a:rPr>
              <a:t>or</a:t>
            </a:r>
            <a:r>
              <a:rPr sz="1600" spc="-7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10" dirty="0">
                <a:solidFill>
                  <a:srgbClr val="145F82"/>
                </a:solidFill>
                <a:latin typeface="Segoe UI Symbol"/>
                <a:cs typeface="Segoe UI Symbol"/>
              </a:rPr>
              <a:t>are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30" dirty="0">
                <a:solidFill>
                  <a:srgbClr val="145F82"/>
                </a:solidFill>
                <a:latin typeface="Segoe UI Symbol"/>
                <a:cs typeface="Segoe UI Symbol"/>
              </a:rPr>
              <a:t>phasing</a:t>
            </a:r>
            <a:r>
              <a:rPr sz="1600" spc="-6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40" dirty="0">
                <a:solidFill>
                  <a:srgbClr val="145F82"/>
                </a:solidFill>
                <a:latin typeface="Segoe UI Symbol"/>
                <a:cs typeface="Segoe UI Symbol"/>
              </a:rPr>
              <a:t>out</a:t>
            </a:r>
            <a:r>
              <a:rPr sz="1600" spc="-6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10" dirty="0">
                <a:solidFill>
                  <a:srgbClr val="145F82"/>
                </a:solidFill>
                <a:latin typeface="Segoe UI Symbol"/>
                <a:cs typeface="Segoe UI Symbol"/>
              </a:rPr>
              <a:t>subminimum</a:t>
            </a:r>
            <a:r>
              <a:rPr sz="1600" spc="-2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55" dirty="0">
                <a:solidFill>
                  <a:srgbClr val="145F82"/>
                </a:solidFill>
                <a:latin typeface="Segoe UI Symbol"/>
                <a:cs typeface="Segoe UI Symbol"/>
              </a:rPr>
              <a:t>wage</a:t>
            </a:r>
            <a:r>
              <a:rPr sz="1600" spc="-10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60" dirty="0">
                <a:solidFill>
                  <a:srgbClr val="145F82"/>
                </a:solidFill>
                <a:latin typeface="Segoe UI Symbol"/>
                <a:cs typeface="Segoe UI Symbol"/>
              </a:rPr>
              <a:t>by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10" dirty="0">
                <a:solidFill>
                  <a:srgbClr val="145F82"/>
                </a:solidFill>
                <a:latin typeface="Segoe UI Symbol"/>
                <a:cs typeface="Segoe UI Symbol"/>
              </a:rPr>
              <a:t>statute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97679" y="157276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51984" y="1720850"/>
            <a:ext cx="1936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AK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33304" y="157276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578433" y="1720850"/>
            <a:ext cx="2120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75519" y="2130553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038968" y="2278634"/>
            <a:ext cx="1752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VT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433304" y="2130553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573893" y="2278634"/>
            <a:ext cx="22097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65" dirty="0">
                <a:solidFill>
                  <a:srgbClr val="FFFFFF"/>
                </a:solidFill>
                <a:latin typeface="Calibri"/>
                <a:cs typeface="Calibri"/>
              </a:rPr>
              <a:t>NH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55464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988401" y="2836417"/>
            <a:ext cx="2355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WA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13247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84316" y="2836417"/>
            <a:ext cx="1600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30" dirty="0">
                <a:solidFill>
                  <a:srgbClr val="8994A0"/>
                </a:solidFill>
                <a:latin typeface="Calibri"/>
                <a:cs typeface="Calibri"/>
              </a:rPr>
              <a:t>ID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71032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120731" y="2836417"/>
            <a:ext cx="2025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MT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528816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670929" y="2836417"/>
            <a:ext cx="217804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50" dirty="0">
                <a:solidFill>
                  <a:srgbClr val="8994A0"/>
                </a:solidFill>
                <a:latin typeface="Calibri"/>
                <a:cs typeface="Calibri"/>
              </a:rPr>
              <a:t>ND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86600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221093" y="2836417"/>
            <a:ext cx="2317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MN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644383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829168" y="2836417"/>
            <a:ext cx="1339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202168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357996" y="2836417"/>
            <a:ext cx="1917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WI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759952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923399" y="2836417"/>
            <a:ext cx="1746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MI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317735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467468" y="2836417"/>
            <a:ext cx="2019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45" dirty="0">
                <a:solidFill>
                  <a:srgbClr val="8994A0"/>
                </a:solidFill>
                <a:latin typeface="Calibri"/>
                <a:cs typeface="Calibri"/>
              </a:rPr>
              <a:t>NY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875519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0051159" y="2836417"/>
            <a:ext cx="1504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433304" y="268833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19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0575385" y="2836417"/>
            <a:ext cx="217804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MA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855464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002117" y="3394202"/>
            <a:ext cx="2095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45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413247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561425" y="3394202"/>
            <a:ext cx="2057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NV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71032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107048" y="3394202"/>
            <a:ext cx="2311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WY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528816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680041" y="3394202"/>
            <a:ext cx="2019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75" dirty="0">
                <a:solidFill>
                  <a:srgbClr val="8994A0"/>
                </a:solidFill>
                <a:latin typeface="Calibri"/>
                <a:cs typeface="Calibri"/>
              </a:rPr>
              <a:t>SD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086600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263733" y="3394202"/>
            <a:ext cx="1485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IA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644383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813929" y="3394202"/>
            <a:ext cx="1625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25" dirty="0">
                <a:solidFill>
                  <a:srgbClr val="8994A0"/>
                </a:solidFill>
                <a:latin typeface="Calibri"/>
                <a:cs typeface="Calibri"/>
              </a:rPr>
              <a:t>IN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202168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8342724" y="3394202"/>
            <a:ext cx="2222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60" dirty="0">
                <a:solidFill>
                  <a:srgbClr val="8994A0"/>
                </a:solidFill>
                <a:latin typeface="Calibri"/>
                <a:cs typeface="Calibri"/>
              </a:rPr>
              <a:t>OH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759952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8915749" y="3394202"/>
            <a:ext cx="1892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PA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317735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9482708" y="3394202"/>
            <a:ext cx="1727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30" dirty="0">
                <a:solidFill>
                  <a:srgbClr val="8994A0"/>
                </a:solidFill>
                <a:latin typeface="Calibri"/>
                <a:cs typeface="Calibri"/>
              </a:rPr>
              <a:t>NJ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9875519" y="3246121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0032841" y="3394202"/>
            <a:ext cx="1873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70" dirty="0">
                <a:solidFill>
                  <a:srgbClr val="8994A0"/>
                </a:solidFill>
                <a:latin typeface="Calibri"/>
                <a:cs typeface="Calibri"/>
              </a:rPr>
              <a:t>CT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855464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005165" y="3951985"/>
            <a:ext cx="20320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CA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413247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5572125" y="3951985"/>
            <a:ext cx="1860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UT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971032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6113113" y="3951985"/>
            <a:ext cx="2184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95" dirty="0">
                <a:solidFill>
                  <a:srgbClr val="FFFFFF"/>
                </a:solidFill>
                <a:latin typeface="Calibri"/>
                <a:cs typeface="Calibri"/>
              </a:rPr>
              <a:t>CO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528816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6680041" y="3951985"/>
            <a:ext cx="2000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55" dirty="0">
                <a:solidFill>
                  <a:srgbClr val="8994A0"/>
                </a:solidFill>
                <a:latin typeface="Calibri"/>
                <a:cs typeface="Calibri"/>
              </a:rPr>
              <a:t>NE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086600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221061" y="3951985"/>
            <a:ext cx="23367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MO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7644383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801705" y="3951985"/>
            <a:ext cx="1885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45" dirty="0">
                <a:solidFill>
                  <a:srgbClr val="8994A0"/>
                </a:solidFill>
                <a:latin typeface="Calibri"/>
                <a:cs typeface="Calibri"/>
              </a:rPr>
              <a:t>KY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202168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8336629" y="3951985"/>
            <a:ext cx="2355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WV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8759952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8915781" y="3951985"/>
            <a:ext cx="19050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VA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9317735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9453753" y="3951985"/>
            <a:ext cx="2298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MD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9875519" y="3803905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10028269" y="3951985"/>
            <a:ext cx="1968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5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413247" y="436168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5573648" y="4509770"/>
            <a:ext cx="1835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AZ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971032" y="436168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6105523" y="4509770"/>
            <a:ext cx="2330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NM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6528816" y="436168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6684644" y="4509770"/>
            <a:ext cx="1898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75" dirty="0">
                <a:solidFill>
                  <a:srgbClr val="8994A0"/>
                </a:solidFill>
                <a:latin typeface="Calibri"/>
                <a:cs typeface="Calibri"/>
              </a:rPr>
              <a:t>KS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086600" y="436168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7240873" y="4509770"/>
            <a:ext cx="1955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25" dirty="0">
                <a:solidFill>
                  <a:srgbClr val="8994A0"/>
                </a:solidFill>
                <a:latin typeface="Calibri"/>
                <a:cs typeface="Calibri"/>
              </a:rPr>
              <a:t>AR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7644383" y="436168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7800181" y="4509770"/>
            <a:ext cx="1892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TN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8202168" y="436168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8344281" y="4509770"/>
            <a:ext cx="217804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105" dirty="0">
                <a:solidFill>
                  <a:srgbClr val="8994A0"/>
                </a:solidFill>
                <a:latin typeface="Calibri"/>
                <a:cs typeface="Calibri"/>
              </a:rPr>
              <a:t>NC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8759952" y="436168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8911177" y="4509770"/>
            <a:ext cx="2019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135" dirty="0">
                <a:solidFill>
                  <a:srgbClr val="FFFFFF"/>
                </a:solidFill>
                <a:latin typeface="Calibri"/>
                <a:cs typeface="Calibri"/>
              </a:rPr>
              <a:t>SC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9317735" y="436168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9461372" y="4509770"/>
            <a:ext cx="21462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105" dirty="0">
                <a:solidFill>
                  <a:srgbClr val="FFFFFF"/>
                </a:solidFill>
                <a:latin typeface="Calibri"/>
                <a:cs typeface="Calibri"/>
              </a:rPr>
              <a:t>DC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6528816" y="4919473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6675499" y="5067553"/>
            <a:ext cx="20827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45" dirty="0">
                <a:solidFill>
                  <a:srgbClr val="8994A0"/>
                </a:solidFill>
                <a:latin typeface="Calibri"/>
                <a:cs typeface="Calibri"/>
              </a:rPr>
              <a:t>OK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7086600" y="4919473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7248493" y="5067553"/>
            <a:ext cx="1771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LA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7644383" y="4919473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7787988" y="5067553"/>
            <a:ext cx="2152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MS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8202168" y="4919473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8364061" y="5067553"/>
            <a:ext cx="1790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25" dirty="0">
                <a:solidFill>
                  <a:srgbClr val="8994A0"/>
                </a:solidFill>
                <a:latin typeface="Calibri"/>
                <a:cs typeface="Calibri"/>
              </a:rPr>
              <a:t>AL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8759952" y="4919473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20"/>
                </a:lnTo>
                <a:lnTo>
                  <a:pt x="0" y="419100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20"/>
                </a:lnTo>
                <a:lnTo>
                  <a:pt x="419100" y="502920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100"/>
                </a:lnTo>
                <a:lnTo>
                  <a:pt x="502920" y="83820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8908160" y="5067553"/>
            <a:ext cx="2044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GA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4297679" y="547725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4467223" y="5625338"/>
            <a:ext cx="1625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HI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6528816" y="547725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6693789" y="5625338"/>
            <a:ext cx="1727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8994A0"/>
                </a:solidFill>
                <a:latin typeface="Calibri"/>
                <a:cs typeface="Calibri"/>
              </a:rPr>
              <a:t>TX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8759952" y="5477257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419100" y="0"/>
                </a:moveTo>
                <a:lnTo>
                  <a:pt x="83820" y="0"/>
                </a:lnTo>
                <a:lnTo>
                  <a:pt x="51193" y="6587"/>
                </a:lnTo>
                <a:lnTo>
                  <a:pt x="24550" y="24550"/>
                </a:lnTo>
                <a:lnTo>
                  <a:pt x="6587" y="51193"/>
                </a:lnTo>
                <a:lnTo>
                  <a:pt x="0" y="83819"/>
                </a:lnTo>
                <a:lnTo>
                  <a:pt x="0" y="419099"/>
                </a:lnTo>
                <a:lnTo>
                  <a:pt x="6587" y="451726"/>
                </a:lnTo>
                <a:lnTo>
                  <a:pt x="24550" y="478369"/>
                </a:lnTo>
                <a:lnTo>
                  <a:pt x="51193" y="496332"/>
                </a:lnTo>
                <a:lnTo>
                  <a:pt x="83820" y="502919"/>
                </a:lnTo>
                <a:lnTo>
                  <a:pt x="419100" y="502919"/>
                </a:lnTo>
                <a:lnTo>
                  <a:pt x="451726" y="496332"/>
                </a:lnTo>
                <a:lnTo>
                  <a:pt x="478369" y="478369"/>
                </a:lnTo>
                <a:lnTo>
                  <a:pt x="496332" y="451726"/>
                </a:lnTo>
                <a:lnTo>
                  <a:pt x="502920" y="419099"/>
                </a:lnTo>
                <a:lnTo>
                  <a:pt x="502920" y="83819"/>
                </a:lnTo>
                <a:lnTo>
                  <a:pt x="496332" y="51193"/>
                </a:lnTo>
                <a:lnTo>
                  <a:pt x="478369" y="24550"/>
                </a:lnTo>
                <a:lnTo>
                  <a:pt x="451726" y="6587"/>
                </a:lnTo>
                <a:lnTo>
                  <a:pt x="419100" y="0"/>
                </a:lnTo>
                <a:close/>
              </a:path>
            </a:pathLst>
          </a:custGeom>
          <a:solidFill>
            <a:srgbClr val="EDF0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8927972" y="5625338"/>
            <a:ext cx="1657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55" dirty="0">
                <a:solidFill>
                  <a:srgbClr val="8994A0"/>
                </a:solidFill>
                <a:latin typeface="Calibri"/>
                <a:cs typeface="Calibri"/>
              </a:rPr>
              <a:t>FL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494982" y="1564836"/>
            <a:ext cx="3307715" cy="2301875"/>
            <a:chOff x="494982" y="1564836"/>
            <a:chExt cx="3307715" cy="2301875"/>
          </a:xfrm>
        </p:grpSpPr>
        <p:sp>
          <p:nvSpPr>
            <p:cNvPr id="107" name="object 107"/>
            <p:cNvSpPr/>
            <p:nvPr/>
          </p:nvSpPr>
          <p:spPr>
            <a:xfrm>
              <a:off x="502919" y="1572774"/>
              <a:ext cx="3291840" cy="2286000"/>
            </a:xfrm>
            <a:custGeom>
              <a:avLst/>
              <a:gdLst/>
              <a:ahLst/>
              <a:cxnLst/>
              <a:rect l="l" t="t" r="r" b="b"/>
              <a:pathLst>
                <a:path w="3291840" h="2286000">
                  <a:moveTo>
                    <a:pt x="2910840" y="0"/>
                  </a:moveTo>
                  <a:lnTo>
                    <a:pt x="381000" y="0"/>
                  </a:lnTo>
                  <a:lnTo>
                    <a:pt x="333209" y="2968"/>
                  </a:lnTo>
                  <a:lnTo>
                    <a:pt x="287190" y="11635"/>
                  </a:lnTo>
                  <a:lnTo>
                    <a:pt x="243298" y="25644"/>
                  </a:lnTo>
                  <a:lnTo>
                    <a:pt x="201893" y="44638"/>
                  </a:lnTo>
                  <a:lnTo>
                    <a:pt x="163329" y="68260"/>
                  </a:lnTo>
                  <a:lnTo>
                    <a:pt x="127965" y="96153"/>
                  </a:lnTo>
                  <a:lnTo>
                    <a:pt x="96158" y="127960"/>
                  </a:lnTo>
                  <a:lnTo>
                    <a:pt x="68264" y="163323"/>
                  </a:lnTo>
                  <a:lnTo>
                    <a:pt x="44641" y="201887"/>
                  </a:lnTo>
                  <a:lnTo>
                    <a:pt x="25646" y="243293"/>
                  </a:lnTo>
                  <a:lnTo>
                    <a:pt x="11636" y="287185"/>
                  </a:lnTo>
                  <a:lnTo>
                    <a:pt x="2968" y="333207"/>
                  </a:lnTo>
                  <a:lnTo>
                    <a:pt x="0" y="381000"/>
                  </a:lnTo>
                  <a:lnTo>
                    <a:pt x="0" y="1904987"/>
                  </a:lnTo>
                  <a:lnTo>
                    <a:pt x="2968" y="1952780"/>
                  </a:lnTo>
                  <a:lnTo>
                    <a:pt x="11636" y="1998802"/>
                  </a:lnTo>
                  <a:lnTo>
                    <a:pt x="25646" y="2042695"/>
                  </a:lnTo>
                  <a:lnTo>
                    <a:pt x="44641" y="2084102"/>
                  </a:lnTo>
                  <a:lnTo>
                    <a:pt x="68264" y="2122667"/>
                  </a:lnTo>
                  <a:lnTo>
                    <a:pt x="96158" y="2158032"/>
                  </a:lnTo>
                  <a:lnTo>
                    <a:pt x="127965" y="2189840"/>
                  </a:lnTo>
                  <a:lnTo>
                    <a:pt x="163329" y="2217734"/>
                  </a:lnTo>
                  <a:lnTo>
                    <a:pt x="201893" y="2241358"/>
                  </a:lnTo>
                  <a:lnTo>
                    <a:pt x="243298" y="2260353"/>
                  </a:lnTo>
                  <a:lnTo>
                    <a:pt x="287190" y="2274363"/>
                  </a:lnTo>
                  <a:lnTo>
                    <a:pt x="333209" y="2283031"/>
                  </a:lnTo>
                  <a:lnTo>
                    <a:pt x="381000" y="2286000"/>
                  </a:lnTo>
                  <a:lnTo>
                    <a:pt x="2910840" y="2286000"/>
                  </a:lnTo>
                  <a:lnTo>
                    <a:pt x="2958630" y="2283031"/>
                  </a:lnTo>
                  <a:lnTo>
                    <a:pt x="3004649" y="2274363"/>
                  </a:lnTo>
                  <a:lnTo>
                    <a:pt x="3048541" y="2260353"/>
                  </a:lnTo>
                  <a:lnTo>
                    <a:pt x="3089946" y="2241358"/>
                  </a:lnTo>
                  <a:lnTo>
                    <a:pt x="3128510" y="2217734"/>
                  </a:lnTo>
                  <a:lnTo>
                    <a:pt x="3163874" y="2189840"/>
                  </a:lnTo>
                  <a:lnTo>
                    <a:pt x="3195681" y="2158032"/>
                  </a:lnTo>
                  <a:lnTo>
                    <a:pt x="3223575" y="2122667"/>
                  </a:lnTo>
                  <a:lnTo>
                    <a:pt x="3247198" y="2084102"/>
                  </a:lnTo>
                  <a:lnTo>
                    <a:pt x="3266193" y="2042695"/>
                  </a:lnTo>
                  <a:lnTo>
                    <a:pt x="3280203" y="1998802"/>
                  </a:lnTo>
                  <a:lnTo>
                    <a:pt x="3288871" y="1952780"/>
                  </a:lnTo>
                  <a:lnTo>
                    <a:pt x="3291840" y="1904987"/>
                  </a:lnTo>
                  <a:lnTo>
                    <a:pt x="3291840" y="381000"/>
                  </a:lnTo>
                  <a:lnTo>
                    <a:pt x="3288871" y="333207"/>
                  </a:lnTo>
                  <a:lnTo>
                    <a:pt x="3280203" y="287185"/>
                  </a:lnTo>
                  <a:lnTo>
                    <a:pt x="3266193" y="243293"/>
                  </a:lnTo>
                  <a:lnTo>
                    <a:pt x="3247198" y="201887"/>
                  </a:lnTo>
                  <a:lnTo>
                    <a:pt x="3223575" y="163323"/>
                  </a:lnTo>
                  <a:lnTo>
                    <a:pt x="3195681" y="127960"/>
                  </a:lnTo>
                  <a:lnTo>
                    <a:pt x="3163874" y="96153"/>
                  </a:lnTo>
                  <a:lnTo>
                    <a:pt x="3128510" y="68260"/>
                  </a:lnTo>
                  <a:lnTo>
                    <a:pt x="3089946" y="44638"/>
                  </a:lnTo>
                  <a:lnTo>
                    <a:pt x="3048541" y="25644"/>
                  </a:lnTo>
                  <a:lnTo>
                    <a:pt x="3004649" y="11635"/>
                  </a:lnTo>
                  <a:lnTo>
                    <a:pt x="2958630" y="2968"/>
                  </a:lnTo>
                  <a:lnTo>
                    <a:pt x="2910840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02919" y="1572774"/>
              <a:ext cx="3291840" cy="2286000"/>
            </a:xfrm>
            <a:custGeom>
              <a:avLst/>
              <a:gdLst/>
              <a:ahLst/>
              <a:cxnLst/>
              <a:rect l="l" t="t" r="r" b="b"/>
              <a:pathLst>
                <a:path w="3291840" h="2286000">
                  <a:moveTo>
                    <a:pt x="0" y="381000"/>
                  </a:moveTo>
                  <a:lnTo>
                    <a:pt x="2968" y="333207"/>
                  </a:lnTo>
                  <a:lnTo>
                    <a:pt x="11636" y="287185"/>
                  </a:lnTo>
                  <a:lnTo>
                    <a:pt x="25646" y="243293"/>
                  </a:lnTo>
                  <a:lnTo>
                    <a:pt x="44641" y="201887"/>
                  </a:lnTo>
                  <a:lnTo>
                    <a:pt x="68264" y="163323"/>
                  </a:lnTo>
                  <a:lnTo>
                    <a:pt x="96158" y="127960"/>
                  </a:lnTo>
                  <a:lnTo>
                    <a:pt x="127965" y="96153"/>
                  </a:lnTo>
                  <a:lnTo>
                    <a:pt x="163329" y="68260"/>
                  </a:lnTo>
                  <a:lnTo>
                    <a:pt x="201893" y="44638"/>
                  </a:lnTo>
                  <a:lnTo>
                    <a:pt x="243298" y="25644"/>
                  </a:lnTo>
                  <a:lnTo>
                    <a:pt x="287190" y="11635"/>
                  </a:lnTo>
                  <a:lnTo>
                    <a:pt x="333209" y="2968"/>
                  </a:lnTo>
                  <a:lnTo>
                    <a:pt x="381000" y="0"/>
                  </a:lnTo>
                  <a:lnTo>
                    <a:pt x="2910840" y="0"/>
                  </a:lnTo>
                  <a:lnTo>
                    <a:pt x="2958630" y="2968"/>
                  </a:lnTo>
                  <a:lnTo>
                    <a:pt x="3004649" y="11635"/>
                  </a:lnTo>
                  <a:lnTo>
                    <a:pt x="3048541" y="25644"/>
                  </a:lnTo>
                  <a:lnTo>
                    <a:pt x="3089946" y="44638"/>
                  </a:lnTo>
                  <a:lnTo>
                    <a:pt x="3128510" y="68260"/>
                  </a:lnTo>
                  <a:lnTo>
                    <a:pt x="3163874" y="96153"/>
                  </a:lnTo>
                  <a:lnTo>
                    <a:pt x="3195681" y="127960"/>
                  </a:lnTo>
                  <a:lnTo>
                    <a:pt x="3223575" y="163323"/>
                  </a:lnTo>
                  <a:lnTo>
                    <a:pt x="3247198" y="201887"/>
                  </a:lnTo>
                  <a:lnTo>
                    <a:pt x="3266193" y="243293"/>
                  </a:lnTo>
                  <a:lnTo>
                    <a:pt x="3280203" y="287185"/>
                  </a:lnTo>
                  <a:lnTo>
                    <a:pt x="3288871" y="333207"/>
                  </a:lnTo>
                  <a:lnTo>
                    <a:pt x="3291840" y="381000"/>
                  </a:lnTo>
                  <a:lnTo>
                    <a:pt x="3291840" y="1904987"/>
                  </a:lnTo>
                  <a:lnTo>
                    <a:pt x="3288871" y="1952780"/>
                  </a:lnTo>
                  <a:lnTo>
                    <a:pt x="3280203" y="1998802"/>
                  </a:lnTo>
                  <a:lnTo>
                    <a:pt x="3266193" y="2042695"/>
                  </a:lnTo>
                  <a:lnTo>
                    <a:pt x="3247198" y="2084102"/>
                  </a:lnTo>
                  <a:lnTo>
                    <a:pt x="3223575" y="2122667"/>
                  </a:lnTo>
                  <a:lnTo>
                    <a:pt x="3195681" y="2158032"/>
                  </a:lnTo>
                  <a:lnTo>
                    <a:pt x="3163874" y="2189840"/>
                  </a:lnTo>
                  <a:lnTo>
                    <a:pt x="3128510" y="2217734"/>
                  </a:lnTo>
                  <a:lnTo>
                    <a:pt x="3089946" y="2241358"/>
                  </a:lnTo>
                  <a:lnTo>
                    <a:pt x="3048541" y="2260353"/>
                  </a:lnTo>
                  <a:lnTo>
                    <a:pt x="3004649" y="2274363"/>
                  </a:lnTo>
                  <a:lnTo>
                    <a:pt x="2958630" y="2283031"/>
                  </a:lnTo>
                  <a:lnTo>
                    <a:pt x="2910840" y="2286000"/>
                  </a:lnTo>
                  <a:lnTo>
                    <a:pt x="381000" y="2286000"/>
                  </a:lnTo>
                  <a:lnTo>
                    <a:pt x="333209" y="2283031"/>
                  </a:lnTo>
                  <a:lnTo>
                    <a:pt x="287190" y="2274363"/>
                  </a:lnTo>
                  <a:lnTo>
                    <a:pt x="243298" y="2260353"/>
                  </a:lnTo>
                  <a:lnTo>
                    <a:pt x="201893" y="2241358"/>
                  </a:lnTo>
                  <a:lnTo>
                    <a:pt x="163329" y="2217734"/>
                  </a:lnTo>
                  <a:lnTo>
                    <a:pt x="127965" y="2189840"/>
                  </a:lnTo>
                  <a:lnTo>
                    <a:pt x="96158" y="2158032"/>
                  </a:lnTo>
                  <a:lnTo>
                    <a:pt x="68264" y="2122667"/>
                  </a:lnTo>
                  <a:lnTo>
                    <a:pt x="44641" y="2084102"/>
                  </a:lnTo>
                  <a:lnTo>
                    <a:pt x="25646" y="2042695"/>
                  </a:lnTo>
                  <a:lnTo>
                    <a:pt x="11636" y="1998802"/>
                  </a:lnTo>
                  <a:lnTo>
                    <a:pt x="2968" y="1952780"/>
                  </a:lnTo>
                  <a:lnTo>
                    <a:pt x="0" y="1904987"/>
                  </a:lnTo>
                  <a:lnTo>
                    <a:pt x="0" y="381000"/>
                  </a:lnTo>
                  <a:close/>
                </a:path>
              </a:pathLst>
            </a:custGeom>
            <a:ln w="15875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85799" y="1755649"/>
              <a:ext cx="777240" cy="548640"/>
            </a:xfrm>
            <a:custGeom>
              <a:avLst/>
              <a:gdLst/>
              <a:ahLst/>
              <a:cxnLst/>
              <a:rect l="l" t="t" r="r" b="b"/>
              <a:pathLst>
                <a:path w="777240" h="548639">
                  <a:moveTo>
                    <a:pt x="685800" y="0"/>
                  </a:moveTo>
                  <a:lnTo>
                    <a:pt x="91440" y="0"/>
                  </a:lnTo>
                  <a:lnTo>
                    <a:pt x="55849" y="7184"/>
                  </a:lnTo>
                  <a:lnTo>
                    <a:pt x="26784" y="26779"/>
                  </a:lnTo>
                  <a:lnTo>
                    <a:pt x="7186" y="55844"/>
                  </a:lnTo>
                  <a:lnTo>
                    <a:pt x="0" y="91439"/>
                  </a:lnTo>
                  <a:lnTo>
                    <a:pt x="0" y="457199"/>
                  </a:lnTo>
                  <a:lnTo>
                    <a:pt x="7186" y="492790"/>
                  </a:lnTo>
                  <a:lnTo>
                    <a:pt x="26784" y="521855"/>
                  </a:lnTo>
                  <a:lnTo>
                    <a:pt x="55849" y="541453"/>
                  </a:lnTo>
                  <a:lnTo>
                    <a:pt x="91440" y="548639"/>
                  </a:lnTo>
                  <a:lnTo>
                    <a:pt x="685800" y="548639"/>
                  </a:lnTo>
                  <a:lnTo>
                    <a:pt x="721390" y="541453"/>
                  </a:lnTo>
                  <a:lnTo>
                    <a:pt x="750455" y="521855"/>
                  </a:lnTo>
                  <a:lnTo>
                    <a:pt x="770053" y="492790"/>
                  </a:lnTo>
                  <a:lnTo>
                    <a:pt x="777240" y="457199"/>
                  </a:lnTo>
                  <a:lnTo>
                    <a:pt x="777240" y="91439"/>
                  </a:lnTo>
                  <a:lnTo>
                    <a:pt x="770053" y="55844"/>
                  </a:lnTo>
                  <a:lnTo>
                    <a:pt x="750455" y="26779"/>
                  </a:lnTo>
                  <a:lnTo>
                    <a:pt x="721390" y="7184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898715" y="1811528"/>
            <a:ext cx="351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35" dirty="0">
                <a:solidFill>
                  <a:srgbClr val="FFFFFF"/>
                </a:solidFill>
                <a:latin typeface="Calibri"/>
                <a:cs typeface="Calibri"/>
              </a:rPr>
              <a:t>17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560067" y="1749043"/>
            <a:ext cx="2028189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45" dirty="0">
                <a:solidFill>
                  <a:srgbClr val="145F82"/>
                </a:solidFill>
                <a:latin typeface="Calibri"/>
                <a:cs typeface="Calibri"/>
              </a:rPr>
              <a:t>Eliminated</a:t>
            </a:r>
            <a:r>
              <a:rPr sz="1300" b="1" spc="25" dirty="0">
                <a:solidFill>
                  <a:srgbClr val="145F8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145F82"/>
                </a:solidFill>
                <a:latin typeface="Calibri"/>
                <a:cs typeface="Calibri"/>
              </a:rPr>
              <a:t>by </a:t>
            </a:r>
            <a:r>
              <a:rPr sz="1300" b="1" spc="50" dirty="0">
                <a:solidFill>
                  <a:srgbClr val="145F82"/>
                </a:solidFill>
                <a:latin typeface="Calibri"/>
                <a:cs typeface="Calibri"/>
              </a:rPr>
              <a:t>state</a:t>
            </a:r>
            <a:r>
              <a:rPr sz="1300" b="1" spc="30" dirty="0">
                <a:solidFill>
                  <a:srgbClr val="145F82"/>
                </a:solidFill>
                <a:latin typeface="Calibri"/>
                <a:cs typeface="Calibri"/>
              </a:rPr>
              <a:t> </a:t>
            </a:r>
            <a:r>
              <a:rPr sz="1300" b="1" spc="35" dirty="0">
                <a:solidFill>
                  <a:srgbClr val="145F82"/>
                </a:solidFill>
                <a:latin typeface="Calibri"/>
                <a:cs typeface="Calibri"/>
              </a:rPr>
              <a:t>statute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673100" y="2392172"/>
            <a:ext cx="27978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Alaska,</a:t>
            </a:r>
            <a:r>
              <a:rPr sz="1000" spc="2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California,</a:t>
            </a:r>
            <a:r>
              <a:rPr sz="1000" spc="1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10" dirty="0">
                <a:solidFill>
                  <a:srgbClr val="0E2841"/>
                </a:solidFill>
                <a:latin typeface="Segoe UI Symbol"/>
                <a:cs typeface="Segoe UI Symbol"/>
              </a:rPr>
              <a:t>Colorado,</a:t>
            </a:r>
            <a:r>
              <a:rPr sz="1000" spc="-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Delaware,</a:t>
            </a:r>
            <a:r>
              <a:rPr sz="1000" spc="2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10" dirty="0">
                <a:solidFill>
                  <a:srgbClr val="0E2841"/>
                </a:solidFill>
                <a:latin typeface="Segoe UI Symbol"/>
                <a:cs typeface="Segoe UI Symbol"/>
              </a:rPr>
              <a:t>Georgia, </a:t>
            </a: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Hawaii,</a:t>
            </a:r>
            <a:r>
              <a:rPr sz="1000" spc="2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Illinois,</a:t>
            </a:r>
            <a:r>
              <a:rPr sz="1000" spc="-2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10" dirty="0">
                <a:solidFill>
                  <a:srgbClr val="0E2841"/>
                </a:solidFill>
                <a:latin typeface="Segoe UI Symbol"/>
                <a:cs typeface="Segoe UI Symbol"/>
              </a:rPr>
              <a:t>Maine,</a:t>
            </a:r>
            <a:r>
              <a:rPr sz="1000" spc="-1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20" dirty="0">
                <a:solidFill>
                  <a:srgbClr val="0E2841"/>
                </a:solidFill>
                <a:latin typeface="Segoe UI Symbol"/>
                <a:cs typeface="Segoe UI Symbol"/>
              </a:rPr>
              <a:t>Maryland,</a:t>
            </a:r>
            <a:r>
              <a:rPr sz="1000" spc="-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10" dirty="0">
                <a:solidFill>
                  <a:srgbClr val="0E2841"/>
                </a:solidFill>
                <a:latin typeface="Segoe UI Symbol"/>
                <a:cs typeface="Segoe UI Symbol"/>
              </a:rPr>
              <a:t>Nevada, </a:t>
            </a:r>
            <a:r>
              <a:rPr sz="1000" spc="-25" dirty="0">
                <a:solidFill>
                  <a:srgbClr val="0E2841"/>
                </a:solidFill>
                <a:latin typeface="Segoe UI Symbol"/>
                <a:cs typeface="Segoe UI Symbol"/>
              </a:rPr>
              <a:t>New </a:t>
            </a: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Hampshire, </a:t>
            </a:r>
            <a:r>
              <a:rPr sz="1000" spc="-30" dirty="0">
                <a:solidFill>
                  <a:srgbClr val="0E2841"/>
                </a:solidFill>
                <a:latin typeface="Segoe UI Symbol"/>
                <a:cs typeface="Segoe UI Symbol"/>
              </a:rPr>
              <a:t>Oregon,</a:t>
            </a:r>
            <a:r>
              <a:rPr sz="1000" spc="-1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25" dirty="0">
                <a:solidFill>
                  <a:srgbClr val="0E2841"/>
                </a:solidFill>
                <a:latin typeface="Segoe UI Symbol"/>
                <a:cs typeface="Segoe UI Symbol"/>
              </a:rPr>
              <a:t>Rhode</a:t>
            </a:r>
            <a:r>
              <a:rPr sz="1000" spc="-3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Island,</a:t>
            </a:r>
            <a:r>
              <a:rPr sz="1000" spc="-1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20" dirty="0">
                <a:solidFill>
                  <a:srgbClr val="0E2841"/>
                </a:solidFill>
                <a:latin typeface="Segoe UI Symbol"/>
                <a:cs typeface="Segoe UI Symbol"/>
              </a:rPr>
              <a:t>South</a:t>
            </a: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10" dirty="0">
                <a:solidFill>
                  <a:srgbClr val="0E2841"/>
                </a:solidFill>
                <a:latin typeface="Segoe UI Symbol"/>
                <a:cs typeface="Segoe UI Symbol"/>
              </a:rPr>
              <a:t>Carolina, </a:t>
            </a:r>
            <a:r>
              <a:rPr sz="1000" dirty="0">
                <a:solidFill>
                  <a:srgbClr val="0E2841"/>
                </a:solidFill>
                <a:latin typeface="Segoe UI Symbol"/>
                <a:cs typeface="Segoe UI Symbol"/>
              </a:rPr>
              <a:t>Tennessee,</a:t>
            </a:r>
            <a:r>
              <a:rPr sz="1000" spc="-30" dirty="0">
                <a:solidFill>
                  <a:srgbClr val="0E2841"/>
                </a:solidFill>
                <a:latin typeface="Segoe UI Symbol"/>
                <a:cs typeface="Segoe UI Symbol"/>
              </a:rPr>
              <a:t> Virginia</a:t>
            </a:r>
            <a:r>
              <a:rPr sz="1000" spc="-2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20" dirty="0">
                <a:solidFill>
                  <a:srgbClr val="0E2841"/>
                </a:solidFill>
                <a:latin typeface="Segoe UI Symbol"/>
                <a:cs typeface="Segoe UI Symbol"/>
              </a:rPr>
              <a:t>and</a:t>
            </a:r>
            <a:r>
              <a:rPr sz="1000" spc="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00" spc="-10" dirty="0">
                <a:solidFill>
                  <a:srgbClr val="0E2841"/>
                </a:solidFill>
                <a:latin typeface="Segoe UI Symbol"/>
                <a:cs typeface="Segoe UI Symbol"/>
              </a:rPr>
              <a:t>Washington.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494982" y="4015416"/>
            <a:ext cx="3307715" cy="1616075"/>
            <a:chOff x="494982" y="4015416"/>
            <a:chExt cx="3307715" cy="1616075"/>
          </a:xfrm>
        </p:grpSpPr>
        <p:sp>
          <p:nvSpPr>
            <p:cNvPr id="114" name="object 114"/>
            <p:cNvSpPr/>
            <p:nvPr/>
          </p:nvSpPr>
          <p:spPr>
            <a:xfrm>
              <a:off x="502919" y="4023353"/>
              <a:ext cx="3291840" cy="1600200"/>
            </a:xfrm>
            <a:custGeom>
              <a:avLst/>
              <a:gdLst/>
              <a:ahLst/>
              <a:cxnLst/>
              <a:rect l="l" t="t" r="r" b="b"/>
              <a:pathLst>
                <a:path w="3291840" h="1600200">
                  <a:moveTo>
                    <a:pt x="3025140" y="0"/>
                  </a:moveTo>
                  <a:lnTo>
                    <a:pt x="266700" y="0"/>
                  </a:lnTo>
                  <a:lnTo>
                    <a:pt x="218760" y="4297"/>
                  </a:lnTo>
                  <a:lnTo>
                    <a:pt x="173639" y="16686"/>
                  </a:lnTo>
                  <a:lnTo>
                    <a:pt x="132091" y="36415"/>
                  </a:lnTo>
                  <a:lnTo>
                    <a:pt x="94868" y="62729"/>
                  </a:lnTo>
                  <a:lnTo>
                    <a:pt x="62724" y="94875"/>
                  </a:lnTo>
                  <a:lnTo>
                    <a:pt x="36412" y="132100"/>
                  </a:lnTo>
                  <a:lnTo>
                    <a:pt x="16685" y="173650"/>
                  </a:lnTo>
                  <a:lnTo>
                    <a:pt x="4296" y="218772"/>
                  </a:lnTo>
                  <a:lnTo>
                    <a:pt x="0" y="266712"/>
                  </a:lnTo>
                  <a:lnTo>
                    <a:pt x="0" y="1333500"/>
                  </a:lnTo>
                  <a:lnTo>
                    <a:pt x="4296" y="1381439"/>
                  </a:lnTo>
                  <a:lnTo>
                    <a:pt x="16685" y="1426560"/>
                  </a:lnTo>
                  <a:lnTo>
                    <a:pt x="36412" y="1468108"/>
                  </a:lnTo>
                  <a:lnTo>
                    <a:pt x="62724" y="1505331"/>
                  </a:lnTo>
                  <a:lnTo>
                    <a:pt x="94868" y="1537475"/>
                  </a:lnTo>
                  <a:lnTo>
                    <a:pt x="132091" y="1563787"/>
                  </a:lnTo>
                  <a:lnTo>
                    <a:pt x="173639" y="1583514"/>
                  </a:lnTo>
                  <a:lnTo>
                    <a:pt x="218760" y="1595903"/>
                  </a:lnTo>
                  <a:lnTo>
                    <a:pt x="266700" y="1600200"/>
                  </a:lnTo>
                  <a:lnTo>
                    <a:pt x="3025140" y="1600200"/>
                  </a:lnTo>
                  <a:lnTo>
                    <a:pt x="3073079" y="1595903"/>
                  </a:lnTo>
                  <a:lnTo>
                    <a:pt x="3118200" y="1583514"/>
                  </a:lnTo>
                  <a:lnTo>
                    <a:pt x="3159748" y="1563787"/>
                  </a:lnTo>
                  <a:lnTo>
                    <a:pt x="3196971" y="1537475"/>
                  </a:lnTo>
                  <a:lnTo>
                    <a:pt x="3229115" y="1505331"/>
                  </a:lnTo>
                  <a:lnTo>
                    <a:pt x="3255427" y="1468108"/>
                  </a:lnTo>
                  <a:lnTo>
                    <a:pt x="3275154" y="1426560"/>
                  </a:lnTo>
                  <a:lnTo>
                    <a:pt x="3287543" y="1381439"/>
                  </a:lnTo>
                  <a:lnTo>
                    <a:pt x="3291840" y="1333500"/>
                  </a:lnTo>
                  <a:lnTo>
                    <a:pt x="3291840" y="266712"/>
                  </a:lnTo>
                  <a:lnTo>
                    <a:pt x="3287543" y="218772"/>
                  </a:lnTo>
                  <a:lnTo>
                    <a:pt x="3275154" y="173650"/>
                  </a:lnTo>
                  <a:lnTo>
                    <a:pt x="3255427" y="132100"/>
                  </a:lnTo>
                  <a:lnTo>
                    <a:pt x="3229115" y="94875"/>
                  </a:lnTo>
                  <a:lnTo>
                    <a:pt x="3196971" y="62729"/>
                  </a:lnTo>
                  <a:lnTo>
                    <a:pt x="3159748" y="36415"/>
                  </a:lnTo>
                  <a:lnTo>
                    <a:pt x="3118200" y="16686"/>
                  </a:lnTo>
                  <a:lnTo>
                    <a:pt x="3073079" y="4297"/>
                  </a:lnTo>
                  <a:lnTo>
                    <a:pt x="3025140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02919" y="4023353"/>
              <a:ext cx="3291840" cy="1600200"/>
            </a:xfrm>
            <a:custGeom>
              <a:avLst/>
              <a:gdLst/>
              <a:ahLst/>
              <a:cxnLst/>
              <a:rect l="l" t="t" r="r" b="b"/>
              <a:pathLst>
                <a:path w="3291840" h="1600200">
                  <a:moveTo>
                    <a:pt x="0" y="266712"/>
                  </a:moveTo>
                  <a:lnTo>
                    <a:pt x="4296" y="218772"/>
                  </a:lnTo>
                  <a:lnTo>
                    <a:pt x="16685" y="173650"/>
                  </a:lnTo>
                  <a:lnTo>
                    <a:pt x="36412" y="132100"/>
                  </a:lnTo>
                  <a:lnTo>
                    <a:pt x="62724" y="94875"/>
                  </a:lnTo>
                  <a:lnTo>
                    <a:pt x="94868" y="62729"/>
                  </a:lnTo>
                  <a:lnTo>
                    <a:pt x="132091" y="36415"/>
                  </a:lnTo>
                  <a:lnTo>
                    <a:pt x="173639" y="16686"/>
                  </a:lnTo>
                  <a:lnTo>
                    <a:pt x="218760" y="4297"/>
                  </a:lnTo>
                  <a:lnTo>
                    <a:pt x="266700" y="0"/>
                  </a:lnTo>
                  <a:lnTo>
                    <a:pt x="3025140" y="0"/>
                  </a:lnTo>
                  <a:lnTo>
                    <a:pt x="3073079" y="4297"/>
                  </a:lnTo>
                  <a:lnTo>
                    <a:pt x="3118200" y="16686"/>
                  </a:lnTo>
                  <a:lnTo>
                    <a:pt x="3159748" y="36415"/>
                  </a:lnTo>
                  <a:lnTo>
                    <a:pt x="3196971" y="62729"/>
                  </a:lnTo>
                  <a:lnTo>
                    <a:pt x="3229115" y="94875"/>
                  </a:lnTo>
                  <a:lnTo>
                    <a:pt x="3255427" y="132100"/>
                  </a:lnTo>
                  <a:lnTo>
                    <a:pt x="3275154" y="173650"/>
                  </a:lnTo>
                  <a:lnTo>
                    <a:pt x="3287543" y="218772"/>
                  </a:lnTo>
                  <a:lnTo>
                    <a:pt x="3291840" y="266712"/>
                  </a:lnTo>
                  <a:lnTo>
                    <a:pt x="3291840" y="1333500"/>
                  </a:lnTo>
                  <a:lnTo>
                    <a:pt x="3287543" y="1381439"/>
                  </a:lnTo>
                  <a:lnTo>
                    <a:pt x="3275154" y="1426560"/>
                  </a:lnTo>
                  <a:lnTo>
                    <a:pt x="3255427" y="1468108"/>
                  </a:lnTo>
                  <a:lnTo>
                    <a:pt x="3229115" y="1505331"/>
                  </a:lnTo>
                  <a:lnTo>
                    <a:pt x="3196971" y="1537475"/>
                  </a:lnTo>
                  <a:lnTo>
                    <a:pt x="3159748" y="1563787"/>
                  </a:lnTo>
                  <a:lnTo>
                    <a:pt x="3118200" y="1583514"/>
                  </a:lnTo>
                  <a:lnTo>
                    <a:pt x="3073079" y="1595903"/>
                  </a:lnTo>
                  <a:lnTo>
                    <a:pt x="3025140" y="1600200"/>
                  </a:lnTo>
                  <a:lnTo>
                    <a:pt x="266700" y="1600200"/>
                  </a:lnTo>
                  <a:lnTo>
                    <a:pt x="218760" y="1595903"/>
                  </a:lnTo>
                  <a:lnTo>
                    <a:pt x="173639" y="1583514"/>
                  </a:lnTo>
                  <a:lnTo>
                    <a:pt x="132091" y="1563787"/>
                  </a:lnTo>
                  <a:lnTo>
                    <a:pt x="94868" y="1537475"/>
                  </a:lnTo>
                  <a:lnTo>
                    <a:pt x="62724" y="1505331"/>
                  </a:lnTo>
                  <a:lnTo>
                    <a:pt x="36412" y="1468108"/>
                  </a:lnTo>
                  <a:lnTo>
                    <a:pt x="16685" y="1426560"/>
                  </a:lnTo>
                  <a:lnTo>
                    <a:pt x="4296" y="1381439"/>
                  </a:lnTo>
                  <a:lnTo>
                    <a:pt x="0" y="1333500"/>
                  </a:lnTo>
                  <a:lnTo>
                    <a:pt x="0" y="266712"/>
                  </a:lnTo>
                  <a:close/>
                </a:path>
              </a:pathLst>
            </a:custGeom>
            <a:ln w="158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85799" y="4206241"/>
              <a:ext cx="777240" cy="548640"/>
            </a:xfrm>
            <a:custGeom>
              <a:avLst/>
              <a:gdLst/>
              <a:ahLst/>
              <a:cxnLst/>
              <a:rect l="l" t="t" r="r" b="b"/>
              <a:pathLst>
                <a:path w="777240" h="548639">
                  <a:moveTo>
                    <a:pt x="685800" y="0"/>
                  </a:moveTo>
                  <a:lnTo>
                    <a:pt x="91440" y="0"/>
                  </a:lnTo>
                  <a:lnTo>
                    <a:pt x="55849" y="7184"/>
                  </a:lnTo>
                  <a:lnTo>
                    <a:pt x="26784" y="26779"/>
                  </a:lnTo>
                  <a:lnTo>
                    <a:pt x="7186" y="55844"/>
                  </a:lnTo>
                  <a:lnTo>
                    <a:pt x="0" y="91439"/>
                  </a:lnTo>
                  <a:lnTo>
                    <a:pt x="0" y="457199"/>
                  </a:lnTo>
                  <a:lnTo>
                    <a:pt x="7186" y="492790"/>
                  </a:lnTo>
                  <a:lnTo>
                    <a:pt x="26784" y="521855"/>
                  </a:lnTo>
                  <a:lnTo>
                    <a:pt x="55849" y="541453"/>
                  </a:lnTo>
                  <a:lnTo>
                    <a:pt x="91440" y="548639"/>
                  </a:lnTo>
                  <a:lnTo>
                    <a:pt x="685800" y="548639"/>
                  </a:lnTo>
                  <a:lnTo>
                    <a:pt x="721390" y="541453"/>
                  </a:lnTo>
                  <a:lnTo>
                    <a:pt x="750455" y="521855"/>
                  </a:lnTo>
                  <a:lnTo>
                    <a:pt x="770053" y="492790"/>
                  </a:lnTo>
                  <a:lnTo>
                    <a:pt x="777240" y="457199"/>
                  </a:lnTo>
                  <a:lnTo>
                    <a:pt x="777240" y="91439"/>
                  </a:lnTo>
                  <a:lnTo>
                    <a:pt x="770053" y="55844"/>
                  </a:lnTo>
                  <a:lnTo>
                    <a:pt x="750455" y="26779"/>
                  </a:lnTo>
                  <a:lnTo>
                    <a:pt x="721390" y="7184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979455" y="4262120"/>
            <a:ext cx="188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560067" y="4199635"/>
            <a:ext cx="16160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50" dirty="0">
                <a:solidFill>
                  <a:srgbClr val="C00000"/>
                </a:solidFill>
                <a:latin typeface="Calibri"/>
                <a:cs typeface="Calibri"/>
              </a:rPr>
              <a:t>No</a:t>
            </a:r>
            <a:r>
              <a:rPr sz="13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00" b="1" spc="50" dirty="0">
                <a:solidFill>
                  <a:srgbClr val="C00000"/>
                </a:solidFill>
                <a:latin typeface="Calibri"/>
                <a:cs typeface="Calibri"/>
              </a:rPr>
              <a:t>active</a:t>
            </a:r>
            <a:r>
              <a:rPr sz="13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00" b="1" spc="45" dirty="0">
                <a:solidFill>
                  <a:srgbClr val="C00000"/>
                </a:solidFill>
                <a:latin typeface="Calibri"/>
                <a:cs typeface="Calibri"/>
              </a:rPr>
              <a:t>certificates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673100" y="4841239"/>
            <a:ext cx="2946400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05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District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of</a:t>
            </a:r>
            <a:r>
              <a:rPr sz="105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Columbia,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Vermont</a:t>
            </a:r>
            <a:r>
              <a:rPr sz="105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and</a:t>
            </a:r>
            <a:r>
              <a:rPr sz="105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Wyoming have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no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active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or</a:t>
            </a:r>
            <a:r>
              <a:rPr sz="1050" spc="-35" dirty="0">
                <a:solidFill>
                  <a:srgbClr val="0E2841"/>
                </a:solidFill>
                <a:latin typeface="Segoe UI Symbol"/>
                <a:cs typeface="Segoe UI Symbol"/>
              </a:rPr>
              <a:t> pending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14(c)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certificates,</a:t>
            </a:r>
            <a:r>
              <a:rPr sz="105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though 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no</a:t>
            </a:r>
            <a:r>
              <a:rPr sz="105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statutory</a:t>
            </a:r>
            <a:r>
              <a:rPr sz="105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ban.</a:t>
            </a:r>
            <a:endParaRPr sz="1050">
              <a:latin typeface="Segoe UI Symbol"/>
              <a:cs typeface="Segoe UI Symbo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90219" y="6241796"/>
            <a:ext cx="6343650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dirty="0">
                <a:solidFill>
                  <a:srgbClr val="8994A0"/>
                </a:solidFill>
                <a:latin typeface="Segoe UI Symbol"/>
                <a:cs typeface="Segoe UI Symbol"/>
              </a:rPr>
              <a:t>Sources:</a:t>
            </a:r>
            <a:r>
              <a:rPr sz="950" spc="-20" dirty="0">
                <a:solidFill>
                  <a:srgbClr val="8994A0"/>
                </a:solidFill>
                <a:latin typeface="Segoe UI Symbol"/>
                <a:cs typeface="Segoe UI Symbol"/>
              </a:rPr>
              <a:t> Transformation</a:t>
            </a:r>
            <a:r>
              <a:rPr sz="950" spc="-50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spc="-35" dirty="0">
                <a:solidFill>
                  <a:srgbClr val="8994A0"/>
                </a:solidFill>
                <a:latin typeface="Segoe UI Symbol"/>
                <a:cs typeface="Segoe UI Symbol"/>
              </a:rPr>
              <a:t>to</a:t>
            </a:r>
            <a:r>
              <a:rPr sz="950" spc="-15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spc="-10" dirty="0">
                <a:solidFill>
                  <a:srgbClr val="8994A0"/>
                </a:solidFill>
                <a:latin typeface="Segoe UI Symbol"/>
                <a:cs typeface="Segoe UI Symbol"/>
              </a:rPr>
              <a:t>Competitive</a:t>
            </a:r>
            <a:r>
              <a:rPr sz="950" spc="-40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spc="-30" dirty="0">
                <a:solidFill>
                  <a:srgbClr val="8994A0"/>
                </a:solidFill>
                <a:latin typeface="Segoe UI Symbol"/>
                <a:cs typeface="Segoe UI Symbol"/>
              </a:rPr>
              <a:t>Integrated </a:t>
            </a:r>
            <a:r>
              <a:rPr sz="950" spc="-20" dirty="0">
                <a:solidFill>
                  <a:srgbClr val="8994A0"/>
                </a:solidFill>
                <a:latin typeface="Segoe UI Symbol"/>
                <a:cs typeface="Segoe UI Symbol"/>
              </a:rPr>
              <a:t>Employment</a:t>
            </a:r>
            <a:r>
              <a:rPr sz="950" spc="-15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spc="-10" dirty="0">
                <a:solidFill>
                  <a:srgbClr val="8994A0"/>
                </a:solidFill>
                <a:latin typeface="Segoe UI Symbol"/>
                <a:cs typeface="Segoe UI Symbol"/>
              </a:rPr>
              <a:t>Act</a:t>
            </a:r>
            <a:r>
              <a:rPr sz="950" spc="-20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spc="-30" dirty="0">
                <a:solidFill>
                  <a:srgbClr val="8994A0"/>
                </a:solidFill>
                <a:latin typeface="Segoe UI Symbol"/>
                <a:cs typeface="Segoe UI Symbol"/>
              </a:rPr>
              <a:t>of</a:t>
            </a:r>
            <a:r>
              <a:rPr sz="950" spc="-35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spc="-10" dirty="0">
                <a:solidFill>
                  <a:srgbClr val="8994A0"/>
                </a:solidFill>
                <a:latin typeface="Segoe UI Symbol"/>
                <a:cs typeface="Segoe UI Symbol"/>
              </a:rPr>
              <a:t>2025</a:t>
            </a:r>
            <a:r>
              <a:rPr sz="950" spc="20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dirty="0">
                <a:solidFill>
                  <a:srgbClr val="8994A0"/>
                </a:solidFill>
                <a:latin typeface="Segoe UI Symbol"/>
                <a:cs typeface="Segoe UI Symbol"/>
              </a:rPr>
              <a:t>fact</a:t>
            </a:r>
            <a:r>
              <a:rPr sz="950" spc="-20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dirty="0">
                <a:solidFill>
                  <a:srgbClr val="8994A0"/>
                </a:solidFill>
                <a:latin typeface="Segoe UI Symbol"/>
                <a:cs typeface="Segoe UI Symbol"/>
              </a:rPr>
              <a:t>sheet</a:t>
            </a:r>
            <a:r>
              <a:rPr sz="950" spc="-30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dirty="0">
                <a:solidFill>
                  <a:srgbClr val="8994A0"/>
                </a:solidFill>
                <a:latin typeface="Segoe UI Symbol"/>
                <a:cs typeface="Segoe UI Symbol"/>
              </a:rPr>
              <a:t>(docs.house.gov);</a:t>
            </a:r>
            <a:r>
              <a:rPr sz="950" spc="-15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dirty="0">
                <a:solidFill>
                  <a:srgbClr val="8994A0"/>
                </a:solidFill>
                <a:latin typeface="Segoe UI Symbol"/>
                <a:cs typeface="Segoe UI Symbol"/>
              </a:rPr>
              <a:t>APSE,</a:t>
            </a:r>
            <a:r>
              <a:rPr sz="950" spc="-35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spc="-50" dirty="0">
                <a:solidFill>
                  <a:srgbClr val="8994A0"/>
                </a:solidFill>
                <a:latin typeface="Segoe UI Symbol"/>
                <a:cs typeface="Segoe UI Symbol"/>
              </a:rPr>
              <a:t>May</a:t>
            </a:r>
            <a:r>
              <a:rPr sz="950" spc="-35" dirty="0">
                <a:solidFill>
                  <a:srgbClr val="8994A0"/>
                </a:solidFill>
                <a:latin typeface="Segoe UI Symbol"/>
                <a:cs typeface="Segoe UI Symbol"/>
              </a:rPr>
              <a:t> </a:t>
            </a:r>
            <a:r>
              <a:rPr sz="950" spc="-10" dirty="0">
                <a:solidFill>
                  <a:srgbClr val="8994A0"/>
                </a:solidFill>
                <a:latin typeface="Segoe UI Symbol"/>
                <a:cs typeface="Segoe UI Symbol"/>
              </a:rPr>
              <a:t>2026.</a:t>
            </a:r>
            <a:endParaRPr sz="950">
              <a:latin typeface="Segoe UI Symbol"/>
              <a:cs typeface="Segoe UI Symbo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15:28:05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Rylin explains the state of </a:t>
            </a:r>
            <a:r>
              <a:rPr sz="1000" spc="-25" dirty="0">
                <a:latin typeface="Arial"/>
                <a:cs typeface="Arial"/>
              </a:rPr>
              <a:t>the </a:t>
            </a:r>
            <a:r>
              <a:rPr sz="1000" spc="-10" dirty="0">
                <a:latin typeface="Arial"/>
                <a:cs typeface="Arial"/>
              </a:rPr>
              <a:t>state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Liz ask folks to rasie hands </a:t>
            </a:r>
            <a:r>
              <a:rPr sz="1000" spc="-25" dirty="0">
                <a:latin typeface="Arial"/>
                <a:cs typeface="Arial"/>
              </a:rPr>
              <a:t>if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their state has a law or </a:t>
            </a:r>
            <a:r>
              <a:rPr sz="1000" spc="-25" dirty="0">
                <a:latin typeface="Arial"/>
                <a:cs typeface="Arial"/>
              </a:rPr>
              <a:t>no </a:t>
            </a:r>
            <a:r>
              <a:rPr sz="1000" spc="-10" dirty="0">
                <a:latin typeface="Arial"/>
                <a:cs typeface="Arial"/>
              </a:rPr>
              <a:t>certificates- 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Liz’s</a:t>
            </a:r>
            <a:r>
              <a:rPr spc="-65" dirty="0"/>
              <a:t> </a:t>
            </a:r>
            <a:r>
              <a:rPr spc="140" dirty="0"/>
              <a:t>Employment</a:t>
            </a:r>
            <a:r>
              <a:rPr spc="-55" dirty="0"/>
              <a:t> </a:t>
            </a:r>
            <a:r>
              <a:rPr spc="90" dirty="0"/>
              <a:t>Journey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219" y="904748"/>
            <a:ext cx="49955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5" dirty="0">
                <a:solidFill>
                  <a:srgbClr val="145F82"/>
                </a:solidFill>
                <a:latin typeface="Segoe UI Symbol"/>
                <a:cs typeface="Segoe UI Symbol"/>
              </a:rPr>
              <a:t>From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50" dirty="0">
                <a:solidFill>
                  <a:srgbClr val="145F82"/>
                </a:solidFill>
                <a:latin typeface="Segoe UI Symbol"/>
                <a:cs typeface="Segoe UI Symbol"/>
              </a:rPr>
              <a:t>segregated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0" dirty="0">
                <a:solidFill>
                  <a:srgbClr val="145F82"/>
                </a:solidFill>
                <a:latin typeface="Segoe UI Symbol"/>
                <a:cs typeface="Segoe UI Symbol"/>
              </a:rPr>
              <a:t>workshops</a:t>
            </a:r>
            <a:r>
              <a:rPr sz="1600" spc="-60" dirty="0">
                <a:solidFill>
                  <a:srgbClr val="145F82"/>
                </a:solidFill>
                <a:latin typeface="Segoe UI Symbol"/>
                <a:cs typeface="Segoe UI Symbol"/>
              </a:rPr>
              <a:t> to</a:t>
            </a:r>
            <a:r>
              <a:rPr sz="1600" spc="-8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30" dirty="0">
                <a:solidFill>
                  <a:srgbClr val="145F82"/>
                </a:solidFill>
                <a:latin typeface="Segoe UI Symbol"/>
                <a:cs typeface="Segoe UI Symbol"/>
              </a:rPr>
              <a:t>advocating</a:t>
            </a:r>
            <a:r>
              <a:rPr sz="1600" spc="-5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50" dirty="0">
                <a:solidFill>
                  <a:srgbClr val="145F82"/>
                </a:solidFill>
                <a:latin typeface="Segoe UI Symbol"/>
                <a:cs typeface="Segoe UI Symbol"/>
              </a:rPr>
              <a:t>on</a:t>
            </a:r>
            <a:r>
              <a:rPr sz="1600" spc="-6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145F82"/>
                </a:solidFill>
                <a:latin typeface="Segoe UI Symbol"/>
                <a:cs typeface="Segoe UI Symbol"/>
              </a:rPr>
              <a:t>Capitol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0" dirty="0">
                <a:solidFill>
                  <a:srgbClr val="145F82"/>
                </a:solidFill>
                <a:latin typeface="Segoe UI Symbol"/>
                <a:cs typeface="Segoe UI Symbol"/>
              </a:rPr>
              <a:t>Hill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2919" y="2309876"/>
            <a:ext cx="11183620" cy="226695"/>
            <a:chOff x="502919" y="2309876"/>
            <a:chExt cx="11183620" cy="226695"/>
          </a:xfrm>
        </p:grpSpPr>
        <p:sp>
          <p:nvSpPr>
            <p:cNvPr id="5" name="object 5"/>
            <p:cNvSpPr/>
            <p:nvPr/>
          </p:nvSpPr>
          <p:spPr>
            <a:xfrm>
              <a:off x="502919" y="2395728"/>
              <a:ext cx="11183620" cy="55244"/>
            </a:xfrm>
            <a:custGeom>
              <a:avLst/>
              <a:gdLst/>
              <a:ahLst/>
              <a:cxnLst/>
              <a:rect l="l" t="t" r="r" b="b"/>
              <a:pathLst>
                <a:path w="11183620" h="55244">
                  <a:moveTo>
                    <a:pt x="11179022" y="0"/>
                  </a:moveTo>
                  <a:lnTo>
                    <a:pt x="4089" y="0"/>
                  </a:lnTo>
                  <a:lnTo>
                    <a:pt x="0" y="4089"/>
                  </a:lnTo>
                  <a:lnTo>
                    <a:pt x="0" y="9144"/>
                  </a:lnTo>
                  <a:lnTo>
                    <a:pt x="0" y="50774"/>
                  </a:lnTo>
                  <a:lnTo>
                    <a:pt x="4089" y="54864"/>
                  </a:lnTo>
                  <a:lnTo>
                    <a:pt x="11179022" y="54864"/>
                  </a:lnTo>
                  <a:lnTo>
                    <a:pt x="11183112" y="50774"/>
                  </a:lnTo>
                  <a:lnTo>
                    <a:pt x="11183112" y="4089"/>
                  </a:lnTo>
                  <a:lnTo>
                    <a:pt x="11179022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2031" y="2309876"/>
              <a:ext cx="226568" cy="2265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0559" y="2309876"/>
              <a:ext cx="226567" cy="2265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9087" y="2309876"/>
              <a:ext cx="226567" cy="2265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7615" y="2309876"/>
              <a:ext cx="226568" cy="2265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26143" y="2309876"/>
              <a:ext cx="226568" cy="2265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64672" y="2309876"/>
              <a:ext cx="226568" cy="226568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502919" y="1691641"/>
            <a:ext cx="1765300" cy="384175"/>
          </a:xfrm>
          <a:custGeom>
            <a:avLst/>
            <a:gdLst/>
            <a:ahLst/>
            <a:cxnLst/>
            <a:rect l="l" t="t" r="r" b="b"/>
            <a:pathLst>
              <a:path w="1765300" h="384175">
                <a:moveTo>
                  <a:pt x="1700783" y="0"/>
                </a:moveTo>
                <a:lnTo>
                  <a:pt x="64008" y="0"/>
                </a:lnTo>
                <a:lnTo>
                  <a:pt x="39095" y="5029"/>
                </a:lnTo>
                <a:lnTo>
                  <a:pt x="18749" y="18745"/>
                </a:lnTo>
                <a:lnTo>
                  <a:pt x="5030" y="39090"/>
                </a:lnTo>
                <a:lnTo>
                  <a:pt x="0" y="64008"/>
                </a:lnTo>
                <a:lnTo>
                  <a:pt x="0" y="320040"/>
                </a:lnTo>
                <a:lnTo>
                  <a:pt x="5030" y="344952"/>
                </a:lnTo>
                <a:lnTo>
                  <a:pt x="18749" y="365298"/>
                </a:lnTo>
                <a:lnTo>
                  <a:pt x="39095" y="379017"/>
                </a:lnTo>
                <a:lnTo>
                  <a:pt x="64008" y="384048"/>
                </a:lnTo>
                <a:lnTo>
                  <a:pt x="1700783" y="384048"/>
                </a:lnTo>
                <a:lnTo>
                  <a:pt x="1725696" y="379017"/>
                </a:lnTo>
                <a:lnTo>
                  <a:pt x="1746042" y="365298"/>
                </a:lnTo>
                <a:lnTo>
                  <a:pt x="1759761" y="344952"/>
                </a:lnTo>
                <a:lnTo>
                  <a:pt x="1764792" y="320040"/>
                </a:lnTo>
                <a:lnTo>
                  <a:pt x="1764792" y="64008"/>
                </a:lnTo>
                <a:lnTo>
                  <a:pt x="1759761" y="39090"/>
                </a:lnTo>
                <a:lnTo>
                  <a:pt x="1746042" y="18745"/>
                </a:lnTo>
                <a:lnTo>
                  <a:pt x="1725696" y="5029"/>
                </a:lnTo>
                <a:lnTo>
                  <a:pt x="1700783" y="0"/>
                </a:lnTo>
                <a:close/>
              </a:path>
            </a:pathLst>
          </a:custGeom>
          <a:solidFill>
            <a:srgbClr val="467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05839" y="1767332"/>
            <a:ext cx="756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7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94982" y="2735258"/>
            <a:ext cx="1780539" cy="2621915"/>
            <a:chOff x="494982" y="2735258"/>
            <a:chExt cx="1780539" cy="2621915"/>
          </a:xfrm>
        </p:grpSpPr>
        <p:sp>
          <p:nvSpPr>
            <p:cNvPr id="15" name="object 15"/>
            <p:cNvSpPr/>
            <p:nvPr/>
          </p:nvSpPr>
          <p:spPr>
            <a:xfrm>
              <a:off x="502919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4" h="2606040">
                  <a:moveTo>
                    <a:pt x="1470482" y="0"/>
                  </a:moveTo>
                  <a:lnTo>
                    <a:pt x="294106" y="0"/>
                  </a:lnTo>
                  <a:lnTo>
                    <a:pt x="246400" y="3849"/>
                  </a:lnTo>
                  <a:lnTo>
                    <a:pt x="201145" y="14993"/>
                  </a:lnTo>
                  <a:lnTo>
                    <a:pt x="158946" y="32827"/>
                  </a:lnTo>
                  <a:lnTo>
                    <a:pt x="120410" y="56744"/>
                  </a:lnTo>
                  <a:lnTo>
                    <a:pt x="86140" y="86140"/>
                  </a:lnTo>
                  <a:lnTo>
                    <a:pt x="56744" y="120410"/>
                  </a:lnTo>
                  <a:lnTo>
                    <a:pt x="32827" y="158946"/>
                  </a:lnTo>
                  <a:lnTo>
                    <a:pt x="14993" y="201145"/>
                  </a:lnTo>
                  <a:lnTo>
                    <a:pt x="3849" y="246400"/>
                  </a:lnTo>
                  <a:lnTo>
                    <a:pt x="0" y="294106"/>
                  </a:lnTo>
                  <a:lnTo>
                    <a:pt x="0" y="2311946"/>
                  </a:lnTo>
                  <a:lnTo>
                    <a:pt x="3849" y="2359648"/>
                  </a:lnTo>
                  <a:lnTo>
                    <a:pt x="14993" y="2404901"/>
                  </a:lnTo>
                  <a:lnTo>
                    <a:pt x="32827" y="2447097"/>
                  </a:lnTo>
                  <a:lnTo>
                    <a:pt x="56744" y="2485632"/>
                  </a:lnTo>
                  <a:lnTo>
                    <a:pt x="86140" y="2519900"/>
                  </a:lnTo>
                  <a:lnTo>
                    <a:pt x="120410" y="2549295"/>
                  </a:lnTo>
                  <a:lnTo>
                    <a:pt x="158946" y="2573213"/>
                  </a:lnTo>
                  <a:lnTo>
                    <a:pt x="201145" y="2591046"/>
                  </a:lnTo>
                  <a:lnTo>
                    <a:pt x="246400" y="2602190"/>
                  </a:lnTo>
                  <a:lnTo>
                    <a:pt x="294106" y="2606040"/>
                  </a:lnTo>
                  <a:lnTo>
                    <a:pt x="1470482" y="2606040"/>
                  </a:lnTo>
                  <a:lnTo>
                    <a:pt x="1518188" y="2602190"/>
                  </a:lnTo>
                  <a:lnTo>
                    <a:pt x="1563443" y="2591046"/>
                  </a:lnTo>
                  <a:lnTo>
                    <a:pt x="1605642" y="2573213"/>
                  </a:lnTo>
                  <a:lnTo>
                    <a:pt x="1644178" y="2549295"/>
                  </a:lnTo>
                  <a:lnTo>
                    <a:pt x="1678447" y="2519900"/>
                  </a:lnTo>
                  <a:lnTo>
                    <a:pt x="1707843" y="2485632"/>
                  </a:lnTo>
                  <a:lnTo>
                    <a:pt x="1731761" y="2447097"/>
                  </a:lnTo>
                  <a:lnTo>
                    <a:pt x="1749595" y="2404901"/>
                  </a:lnTo>
                  <a:lnTo>
                    <a:pt x="1760739" y="2359648"/>
                  </a:lnTo>
                  <a:lnTo>
                    <a:pt x="1764588" y="2311946"/>
                  </a:lnTo>
                  <a:lnTo>
                    <a:pt x="1764588" y="294106"/>
                  </a:lnTo>
                  <a:lnTo>
                    <a:pt x="1760739" y="246400"/>
                  </a:lnTo>
                  <a:lnTo>
                    <a:pt x="1749595" y="201145"/>
                  </a:lnTo>
                  <a:lnTo>
                    <a:pt x="1731761" y="158946"/>
                  </a:lnTo>
                  <a:lnTo>
                    <a:pt x="1707843" y="120410"/>
                  </a:lnTo>
                  <a:lnTo>
                    <a:pt x="1678447" y="86140"/>
                  </a:lnTo>
                  <a:lnTo>
                    <a:pt x="1644178" y="56744"/>
                  </a:lnTo>
                  <a:lnTo>
                    <a:pt x="1605642" y="32827"/>
                  </a:lnTo>
                  <a:lnTo>
                    <a:pt x="1563443" y="14993"/>
                  </a:lnTo>
                  <a:lnTo>
                    <a:pt x="1518188" y="3849"/>
                  </a:lnTo>
                  <a:lnTo>
                    <a:pt x="1470482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2919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4" h="2606040">
                  <a:moveTo>
                    <a:pt x="0" y="294106"/>
                  </a:moveTo>
                  <a:lnTo>
                    <a:pt x="3849" y="246400"/>
                  </a:lnTo>
                  <a:lnTo>
                    <a:pt x="14993" y="201145"/>
                  </a:lnTo>
                  <a:lnTo>
                    <a:pt x="32827" y="158946"/>
                  </a:lnTo>
                  <a:lnTo>
                    <a:pt x="56744" y="120410"/>
                  </a:lnTo>
                  <a:lnTo>
                    <a:pt x="86140" y="86140"/>
                  </a:lnTo>
                  <a:lnTo>
                    <a:pt x="120410" y="56744"/>
                  </a:lnTo>
                  <a:lnTo>
                    <a:pt x="158946" y="32827"/>
                  </a:lnTo>
                  <a:lnTo>
                    <a:pt x="201145" y="14993"/>
                  </a:lnTo>
                  <a:lnTo>
                    <a:pt x="246400" y="3849"/>
                  </a:lnTo>
                  <a:lnTo>
                    <a:pt x="294106" y="0"/>
                  </a:lnTo>
                  <a:lnTo>
                    <a:pt x="1470482" y="0"/>
                  </a:lnTo>
                  <a:lnTo>
                    <a:pt x="1518188" y="3849"/>
                  </a:lnTo>
                  <a:lnTo>
                    <a:pt x="1563443" y="14993"/>
                  </a:lnTo>
                  <a:lnTo>
                    <a:pt x="1605642" y="32827"/>
                  </a:lnTo>
                  <a:lnTo>
                    <a:pt x="1644178" y="56744"/>
                  </a:lnTo>
                  <a:lnTo>
                    <a:pt x="1678447" y="86140"/>
                  </a:lnTo>
                  <a:lnTo>
                    <a:pt x="1707843" y="120410"/>
                  </a:lnTo>
                  <a:lnTo>
                    <a:pt x="1731761" y="158946"/>
                  </a:lnTo>
                  <a:lnTo>
                    <a:pt x="1749595" y="201145"/>
                  </a:lnTo>
                  <a:lnTo>
                    <a:pt x="1760739" y="246400"/>
                  </a:lnTo>
                  <a:lnTo>
                    <a:pt x="1764588" y="294106"/>
                  </a:lnTo>
                  <a:lnTo>
                    <a:pt x="1764588" y="2311946"/>
                  </a:lnTo>
                  <a:lnTo>
                    <a:pt x="1760739" y="2359648"/>
                  </a:lnTo>
                  <a:lnTo>
                    <a:pt x="1749595" y="2404901"/>
                  </a:lnTo>
                  <a:lnTo>
                    <a:pt x="1731761" y="2447097"/>
                  </a:lnTo>
                  <a:lnTo>
                    <a:pt x="1707843" y="2485632"/>
                  </a:lnTo>
                  <a:lnTo>
                    <a:pt x="1678447" y="2519900"/>
                  </a:lnTo>
                  <a:lnTo>
                    <a:pt x="1644178" y="2549295"/>
                  </a:lnTo>
                  <a:lnTo>
                    <a:pt x="1605642" y="2573213"/>
                  </a:lnTo>
                  <a:lnTo>
                    <a:pt x="1563443" y="2591046"/>
                  </a:lnTo>
                  <a:lnTo>
                    <a:pt x="1518188" y="2602190"/>
                  </a:lnTo>
                  <a:lnTo>
                    <a:pt x="1470482" y="2606040"/>
                  </a:lnTo>
                  <a:lnTo>
                    <a:pt x="294106" y="2606040"/>
                  </a:lnTo>
                  <a:lnTo>
                    <a:pt x="246400" y="2602190"/>
                  </a:lnTo>
                  <a:lnTo>
                    <a:pt x="201145" y="2591046"/>
                  </a:lnTo>
                  <a:lnTo>
                    <a:pt x="158946" y="2573213"/>
                  </a:lnTo>
                  <a:lnTo>
                    <a:pt x="120410" y="2549295"/>
                  </a:lnTo>
                  <a:lnTo>
                    <a:pt x="86140" y="2519900"/>
                  </a:lnTo>
                  <a:lnTo>
                    <a:pt x="56744" y="2485632"/>
                  </a:lnTo>
                  <a:lnTo>
                    <a:pt x="32827" y="2447097"/>
                  </a:lnTo>
                  <a:lnTo>
                    <a:pt x="14993" y="2404901"/>
                  </a:lnTo>
                  <a:lnTo>
                    <a:pt x="3849" y="2359648"/>
                  </a:lnTo>
                  <a:lnTo>
                    <a:pt x="0" y="2311946"/>
                  </a:lnTo>
                  <a:lnTo>
                    <a:pt x="0" y="294106"/>
                  </a:lnTo>
                  <a:close/>
                </a:path>
              </a:pathLst>
            </a:custGeom>
            <a:ln w="15875">
              <a:solidFill>
                <a:srgbClr val="4678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95242" y="2923330"/>
            <a:ext cx="1331595" cy="19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8315">
              <a:lnSpc>
                <a:spcPct val="100000"/>
              </a:lnSpc>
              <a:spcBef>
                <a:spcPts val="95"/>
              </a:spcBef>
            </a:pPr>
            <a:r>
              <a:rPr sz="1300" b="1" spc="40" dirty="0">
                <a:solidFill>
                  <a:srgbClr val="467885"/>
                </a:solidFill>
                <a:latin typeface="Calibri"/>
                <a:cs typeface="Calibri"/>
              </a:rPr>
              <a:t>Sheltered </a:t>
            </a:r>
            <a:r>
              <a:rPr sz="1300" b="1" spc="50" dirty="0">
                <a:solidFill>
                  <a:srgbClr val="467885"/>
                </a:solidFill>
                <a:latin typeface="Calibri"/>
                <a:cs typeface="Calibri"/>
              </a:rPr>
              <a:t>workshops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20"/>
              </a:spcBef>
            </a:pP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Sent</a:t>
            </a:r>
            <a:r>
              <a:rPr sz="105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to</a:t>
            </a:r>
            <a:r>
              <a:rPr sz="1050" spc="-8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a</a:t>
            </a:r>
            <a:r>
              <a:rPr sz="105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private institution,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worked three</a:t>
            </a:r>
            <a:r>
              <a:rPr sz="105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workshops:</a:t>
            </a:r>
            <a:r>
              <a:rPr sz="105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a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greenhouse;</a:t>
            </a:r>
            <a:r>
              <a:rPr sz="105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an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“office”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that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was</a:t>
            </a:r>
            <a:r>
              <a:rPr sz="1050" spc="2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really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drugstore</a:t>
            </a:r>
            <a:r>
              <a:rPr sz="105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math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workbooks;</a:t>
            </a:r>
            <a:r>
              <a:rPr sz="105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and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stuffing</a:t>
            </a:r>
            <a:r>
              <a:rPr sz="105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flyers</a:t>
            </a:r>
            <a:r>
              <a:rPr sz="105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into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newspapers.</a:t>
            </a:r>
            <a:endParaRPr sz="1050">
              <a:latin typeface="Segoe UI Symbol"/>
              <a:cs typeface="Segoe UI Symbo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41448" y="1691641"/>
            <a:ext cx="1765300" cy="384175"/>
          </a:xfrm>
          <a:custGeom>
            <a:avLst/>
            <a:gdLst/>
            <a:ahLst/>
            <a:cxnLst/>
            <a:rect l="l" t="t" r="r" b="b"/>
            <a:pathLst>
              <a:path w="1765300" h="384175">
                <a:moveTo>
                  <a:pt x="1700783" y="0"/>
                </a:moveTo>
                <a:lnTo>
                  <a:pt x="64008" y="0"/>
                </a:lnTo>
                <a:lnTo>
                  <a:pt x="39095" y="5029"/>
                </a:lnTo>
                <a:lnTo>
                  <a:pt x="18749" y="18745"/>
                </a:lnTo>
                <a:lnTo>
                  <a:pt x="5030" y="39090"/>
                </a:lnTo>
                <a:lnTo>
                  <a:pt x="0" y="64008"/>
                </a:lnTo>
                <a:lnTo>
                  <a:pt x="0" y="320040"/>
                </a:lnTo>
                <a:lnTo>
                  <a:pt x="5030" y="344952"/>
                </a:lnTo>
                <a:lnTo>
                  <a:pt x="18749" y="365298"/>
                </a:lnTo>
                <a:lnTo>
                  <a:pt x="39095" y="379017"/>
                </a:lnTo>
                <a:lnTo>
                  <a:pt x="64008" y="384048"/>
                </a:lnTo>
                <a:lnTo>
                  <a:pt x="1700783" y="384048"/>
                </a:lnTo>
                <a:lnTo>
                  <a:pt x="1725696" y="379017"/>
                </a:lnTo>
                <a:lnTo>
                  <a:pt x="1746042" y="365298"/>
                </a:lnTo>
                <a:lnTo>
                  <a:pt x="1759761" y="344952"/>
                </a:lnTo>
                <a:lnTo>
                  <a:pt x="1764792" y="320040"/>
                </a:lnTo>
                <a:lnTo>
                  <a:pt x="1764792" y="64008"/>
                </a:lnTo>
                <a:lnTo>
                  <a:pt x="1759761" y="39090"/>
                </a:lnTo>
                <a:lnTo>
                  <a:pt x="1746042" y="18745"/>
                </a:lnTo>
                <a:lnTo>
                  <a:pt x="1725696" y="5029"/>
                </a:lnTo>
                <a:lnTo>
                  <a:pt x="1700783" y="0"/>
                </a:lnTo>
                <a:close/>
              </a:path>
            </a:pathLst>
          </a:custGeom>
          <a:solidFill>
            <a:srgbClr val="145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093720" y="1767332"/>
            <a:ext cx="4483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EARLY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433510" y="2735258"/>
            <a:ext cx="1780539" cy="2621915"/>
            <a:chOff x="2433510" y="2735258"/>
            <a:chExt cx="1780539" cy="2621915"/>
          </a:xfrm>
        </p:grpSpPr>
        <p:sp>
          <p:nvSpPr>
            <p:cNvPr id="21" name="object 21"/>
            <p:cNvSpPr/>
            <p:nvPr/>
          </p:nvSpPr>
          <p:spPr>
            <a:xfrm>
              <a:off x="2441448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4" h="2606040">
                  <a:moveTo>
                    <a:pt x="1470482" y="0"/>
                  </a:moveTo>
                  <a:lnTo>
                    <a:pt x="294106" y="0"/>
                  </a:lnTo>
                  <a:lnTo>
                    <a:pt x="246400" y="3849"/>
                  </a:lnTo>
                  <a:lnTo>
                    <a:pt x="201145" y="14993"/>
                  </a:lnTo>
                  <a:lnTo>
                    <a:pt x="158946" y="32827"/>
                  </a:lnTo>
                  <a:lnTo>
                    <a:pt x="120410" y="56744"/>
                  </a:lnTo>
                  <a:lnTo>
                    <a:pt x="86140" y="86140"/>
                  </a:lnTo>
                  <a:lnTo>
                    <a:pt x="56744" y="120410"/>
                  </a:lnTo>
                  <a:lnTo>
                    <a:pt x="32827" y="158946"/>
                  </a:lnTo>
                  <a:lnTo>
                    <a:pt x="14993" y="201145"/>
                  </a:lnTo>
                  <a:lnTo>
                    <a:pt x="3849" y="246400"/>
                  </a:lnTo>
                  <a:lnTo>
                    <a:pt x="0" y="294106"/>
                  </a:lnTo>
                  <a:lnTo>
                    <a:pt x="0" y="2311946"/>
                  </a:lnTo>
                  <a:lnTo>
                    <a:pt x="3849" y="2359648"/>
                  </a:lnTo>
                  <a:lnTo>
                    <a:pt x="14993" y="2404901"/>
                  </a:lnTo>
                  <a:lnTo>
                    <a:pt x="32827" y="2447097"/>
                  </a:lnTo>
                  <a:lnTo>
                    <a:pt x="56744" y="2485632"/>
                  </a:lnTo>
                  <a:lnTo>
                    <a:pt x="86140" y="2519900"/>
                  </a:lnTo>
                  <a:lnTo>
                    <a:pt x="120410" y="2549295"/>
                  </a:lnTo>
                  <a:lnTo>
                    <a:pt x="158946" y="2573213"/>
                  </a:lnTo>
                  <a:lnTo>
                    <a:pt x="201145" y="2591046"/>
                  </a:lnTo>
                  <a:lnTo>
                    <a:pt x="246400" y="2602190"/>
                  </a:lnTo>
                  <a:lnTo>
                    <a:pt x="294106" y="2606040"/>
                  </a:lnTo>
                  <a:lnTo>
                    <a:pt x="1470482" y="2606040"/>
                  </a:lnTo>
                  <a:lnTo>
                    <a:pt x="1518188" y="2602190"/>
                  </a:lnTo>
                  <a:lnTo>
                    <a:pt x="1563443" y="2591046"/>
                  </a:lnTo>
                  <a:lnTo>
                    <a:pt x="1605642" y="2573213"/>
                  </a:lnTo>
                  <a:lnTo>
                    <a:pt x="1644178" y="2549295"/>
                  </a:lnTo>
                  <a:lnTo>
                    <a:pt x="1678447" y="2519900"/>
                  </a:lnTo>
                  <a:lnTo>
                    <a:pt x="1707843" y="2485632"/>
                  </a:lnTo>
                  <a:lnTo>
                    <a:pt x="1731761" y="2447097"/>
                  </a:lnTo>
                  <a:lnTo>
                    <a:pt x="1749595" y="2404901"/>
                  </a:lnTo>
                  <a:lnTo>
                    <a:pt x="1760739" y="2359648"/>
                  </a:lnTo>
                  <a:lnTo>
                    <a:pt x="1764588" y="2311946"/>
                  </a:lnTo>
                  <a:lnTo>
                    <a:pt x="1764588" y="294106"/>
                  </a:lnTo>
                  <a:lnTo>
                    <a:pt x="1760739" y="246400"/>
                  </a:lnTo>
                  <a:lnTo>
                    <a:pt x="1749595" y="201145"/>
                  </a:lnTo>
                  <a:lnTo>
                    <a:pt x="1731761" y="158946"/>
                  </a:lnTo>
                  <a:lnTo>
                    <a:pt x="1707843" y="120410"/>
                  </a:lnTo>
                  <a:lnTo>
                    <a:pt x="1678447" y="86140"/>
                  </a:lnTo>
                  <a:lnTo>
                    <a:pt x="1644178" y="56744"/>
                  </a:lnTo>
                  <a:lnTo>
                    <a:pt x="1605642" y="32827"/>
                  </a:lnTo>
                  <a:lnTo>
                    <a:pt x="1563443" y="14993"/>
                  </a:lnTo>
                  <a:lnTo>
                    <a:pt x="1518188" y="3849"/>
                  </a:lnTo>
                  <a:lnTo>
                    <a:pt x="1470482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441448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4" h="2606040">
                  <a:moveTo>
                    <a:pt x="0" y="294106"/>
                  </a:moveTo>
                  <a:lnTo>
                    <a:pt x="3849" y="246400"/>
                  </a:lnTo>
                  <a:lnTo>
                    <a:pt x="14993" y="201145"/>
                  </a:lnTo>
                  <a:lnTo>
                    <a:pt x="32827" y="158946"/>
                  </a:lnTo>
                  <a:lnTo>
                    <a:pt x="56744" y="120410"/>
                  </a:lnTo>
                  <a:lnTo>
                    <a:pt x="86140" y="86140"/>
                  </a:lnTo>
                  <a:lnTo>
                    <a:pt x="120410" y="56744"/>
                  </a:lnTo>
                  <a:lnTo>
                    <a:pt x="158946" y="32827"/>
                  </a:lnTo>
                  <a:lnTo>
                    <a:pt x="201145" y="14993"/>
                  </a:lnTo>
                  <a:lnTo>
                    <a:pt x="246400" y="3849"/>
                  </a:lnTo>
                  <a:lnTo>
                    <a:pt x="294106" y="0"/>
                  </a:lnTo>
                  <a:lnTo>
                    <a:pt x="1470482" y="0"/>
                  </a:lnTo>
                  <a:lnTo>
                    <a:pt x="1518188" y="3849"/>
                  </a:lnTo>
                  <a:lnTo>
                    <a:pt x="1563443" y="14993"/>
                  </a:lnTo>
                  <a:lnTo>
                    <a:pt x="1605642" y="32827"/>
                  </a:lnTo>
                  <a:lnTo>
                    <a:pt x="1644178" y="56744"/>
                  </a:lnTo>
                  <a:lnTo>
                    <a:pt x="1678447" y="86140"/>
                  </a:lnTo>
                  <a:lnTo>
                    <a:pt x="1707843" y="120410"/>
                  </a:lnTo>
                  <a:lnTo>
                    <a:pt x="1731761" y="158946"/>
                  </a:lnTo>
                  <a:lnTo>
                    <a:pt x="1749595" y="201145"/>
                  </a:lnTo>
                  <a:lnTo>
                    <a:pt x="1760739" y="246400"/>
                  </a:lnTo>
                  <a:lnTo>
                    <a:pt x="1764588" y="294106"/>
                  </a:lnTo>
                  <a:lnTo>
                    <a:pt x="1764588" y="2311946"/>
                  </a:lnTo>
                  <a:lnTo>
                    <a:pt x="1760739" y="2359648"/>
                  </a:lnTo>
                  <a:lnTo>
                    <a:pt x="1749595" y="2404901"/>
                  </a:lnTo>
                  <a:lnTo>
                    <a:pt x="1731761" y="2447097"/>
                  </a:lnTo>
                  <a:lnTo>
                    <a:pt x="1707843" y="2485632"/>
                  </a:lnTo>
                  <a:lnTo>
                    <a:pt x="1678447" y="2519900"/>
                  </a:lnTo>
                  <a:lnTo>
                    <a:pt x="1644178" y="2549295"/>
                  </a:lnTo>
                  <a:lnTo>
                    <a:pt x="1605642" y="2573213"/>
                  </a:lnTo>
                  <a:lnTo>
                    <a:pt x="1563443" y="2591046"/>
                  </a:lnTo>
                  <a:lnTo>
                    <a:pt x="1518188" y="2602190"/>
                  </a:lnTo>
                  <a:lnTo>
                    <a:pt x="1470482" y="2606040"/>
                  </a:lnTo>
                  <a:lnTo>
                    <a:pt x="294106" y="2606040"/>
                  </a:lnTo>
                  <a:lnTo>
                    <a:pt x="246400" y="2602190"/>
                  </a:lnTo>
                  <a:lnTo>
                    <a:pt x="201145" y="2591046"/>
                  </a:lnTo>
                  <a:lnTo>
                    <a:pt x="158946" y="2573213"/>
                  </a:lnTo>
                  <a:lnTo>
                    <a:pt x="120410" y="2549295"/>
                  </a:lnTo>
                  <a:lnTo>
                    <a:pt x="86140" y="2519900"/>
                  </a:lnTo>
                  <a:lnTo>
                    <a:pt x="56744" y="2485632"/>
                  </a:lnTo>
                  <a:lnTo>
                    <a:pt x="32827" y="2447097"/>
                  </a:lnTo>
                  <a:lnTo>
                    <a:pt x="14993" y="2404901"/>
                  </a:lnTo>
                  <a:lnTo>
                    <a:pt x="3849" y="2359648"/>
                  </a:lnTo>
                  <a:lnTo>
                    <a:pt x="0" y="2311946"/>
                  </a:lnTo>
                  <a:lnTo>
                    <a:pt x="0" y="294106"/>
                  </a:lnTo>
                  <a:close/>
                </a:path>
              </a:pathLst>
            </a:custGeom>
            <a:ln w="15875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633770" y="2827195"/>
            <a:ext cx="1278890" cy="87884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300" b="1" dirty="0">
                <a:solidFill>
                  <a:srgbClr val="145F82"/>
                </a:solidFill>
                <a:latin typeface="Calibri"/>
                <a:cs typeface="Calibri"/>
              </a:rPr>
              <a:t>First</a:t>
            </a:r>
            <a:r>
              <a:rPr sz="1300" b="1" spc="210" dirty="0">
                <a:solidFill>
                  <a:srgbClr val="145F82"/>
                </a:solidFill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145F82"/>
                </a:solidFill>
                <a:latin typeface="Calibri"/>
                <a:cs typeface="Calibri"/>
              </a:rPr>
              <a:t>job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</a:pP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Shelving</a:t>
            </a:r>
            <a:r>
              <a:rPr sz="1050" spc="-10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books</a:t>
            </a:r>
            <a:r>
              <a:rPr sz="105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at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a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library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90" dirty="0">
                <a:solidFill>
                  <a:srgbClr val="0E2841"/>
                </a:solidFill>
                <a:latin typeface="Segoe UI Symbol"/>
                <a:cs typeface="Segoe UI Symbol"/>
              </a:rPr>
              <a:t>—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05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job</a:t>
            </a:r>
            <a:r>
              <a:rPr sz="105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I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was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told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to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take</a:t>
            </a:r>
            <a:endParaRPr sz="1050">
              <a:latin typeface="Segoe UI Symbol"/>
              <a:cs typeface="Segoe UI Symbo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379976" y="1691641"/>
            <a:ext cx="1765300" cy="384175"/>
          </a:xfrm>
          <a:custGeom>
            <a:avLst/>
            <a:gdLst/>
            <a:ahLst/>
            <a:cxnLst/>
            <a:rect l="l" t="t" r="r" b="b"/>
            <a:pathLst>
              <a:path w="1765300" h="384175">
                <a:moveTo>
                  <a:pt x="1700783" y="0"/>
                </a:moveTo>
                <a:lnTo>
                  <a:pt x="64008" y="0"/>
                </a:lnTo>
                <a:lnTo>
                  <a:pt x="39095" y="5029"/>
                </a:lnTo>
                <a:lnTo>
                  <a:pt x="18749" y="18745"/>
                </a:lnTo>
                <a:lnTo>
                  <a:pt x="5030" y="39090"/>
                </a:lnTo>
                <a:lnTo>
                  <a:pt x="0" y="64008"/>
                </a:lnTo>
                <a:lnTo>
                  <a:pt x="0" y="320040"/>
                </a:lnTo>
                <a:lnTo>
                  <a:pt x="5030" y="344952"/>
                </a:lnTo>
                <a:lnTo>
                  <a:pt x="18749" y="365298"/>
                </a:lnTo>
                <a:lnTo>
                  <a:pt x="39095" y="379017"/>
                </a:lnTo>
                <a:lnTo>
                  <a:pt x="64008" y="384048"/>
                </a:lnTo>
                <a:lnTo>
                  <a:pt x="1700783" y="384048"/>
                </a:lnTo>
                <a:lnTo>
                  <a:pt x="1725696" y="379017"/>
                </a:lnTo>
                <a:lnTo>
                  <a:pt x="1746042" y="365298"/>
                </a:lnTo>
                <a:lnTo>
                  <a:pt x="1759761" y="344952"/>
                </a:lnTo>
                <a:lnTo>
                  <a:pt x="1764792" y="320040"/>
                </a:lnTo>
                <a:lnTo>
                  <a:pt x="1764792" y="64008"/>
                </a:lnTo>
                <a:lnTo>
                  <a:pt x="1759761" y="39090"/>
                </a:lnTo>
                <a:lnTo>
                  <a:pt x="1746042" y="18745"/>
                </a:lnTo>
                <a:lnTo>
                  <a:pt x="1725696" y="5029"/>
                </a:lnTo>
                <a:lnTo>
                  <a:pt x="1700783" y="0"/>
                </a:lnTo>
                <a:close/>
              </a:path>
            </a:pathLst>
          </a:custGeom>
          <a:solidFill>
            <a:srgbClr val="0F9E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896580" y="1767332"/>
            <a:ext cx="731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1996–1999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72038" y="2735258"/>
            <a:ext cx="1780539" cy="2621915"/>
            <a:chOff x="4372038" y="2735258"/>
            <a:chExt cx="1780539" cy="2621915"/>
          </a:xfrm>
        </p:grpSpPr>
        <p:sp>
          <p:nvSpPr>
            <p:cNvPr id="27" name="object 27"/>
            <p:cNvSpPr/>
            <p:nvPr/>
          </p:nvSpPr>
          <p:spPr>
            <a:xfrm>
              <a:off x="4379976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4" h="2606040">
                  <a:moveTo>
                    <a:pt x="1470482" y="0"/>
                  </a:moveTo>
                  <a:lnTo>
                    <a:pt x="294106" y="0"/>
                  </a:lnTo>
                  <a:lnTo>
                    <a:pt x="246400" y="3849"/>
                  </a:lnTo>
                  <a:lnTo>
                    <a:pt x="201145" y="14993"/>
                  </a:lnTo>
                  <a:lnTo>
                    <a:pt x="158946" y="32827"/>
                  </a:lnTo>
                  <a:lnTo>
                    <a:pt x="120410" y="56744"/>
                  </a:lnTo>
                  <a:lnTo>
                    <a:pt x="86140" y="86140"/>
                  </a:lnTo>
                  <a:lnTo>
                    <a:pt x="56744" y="120410"/>
                  </a:lnTo>
                  <a:lnTo>
                    <a:pt x="32827" y="158946"/>
                  </a:lnTo>
                  <a:lnTo>
                    <a:pt x="14993" y="201145"/>
                  </a:lnTo>
                  <a:lnTo>
                    <a:pt x="3849" y="246400"/>
                  </a:lnTo>
                  <a:lnTo>
                    <a:pt x="0" y="294106"/>
                  </a:lnTo>
                  <a:lnTo>
                    <a:pt x="0" y="2311946"/>
                  </a:lnTo>
                  <a:lnTo>
                    <a:pt x="3849" y="2359648"/>
                  </a:lnTo>
                  <a:lnTo>
                    <a:pt x="14993" y="2404901"/>
                  </a:lnTo>
                  <a:lnTo>
                    <a:pt x="32827" y="2447097"/>
                  </a:lnTo>
                  <a:lnTo>
                    <a:pt x="56744" y="2485632"/>
                  </a:lnTo>
                  <a:lnTo>
                    <a:pt x="86140" y="2519900"/>
                  </a:lnTo>
                  <a:lnTo>
                    <a:pt x="120410" y="2549295"/>
                  </a:lnTo>
                  <a:lnTo>
                    <a:pt x="158946" y="2573213"/>
                  </a:lnTo>
                  <a:lnTo>
                    <a:pt x="201145" y="2591046"/>
                  </a:lnTo>
                  <a:lnTo>
                    <a:pt x="246400" y="2602190"/>
                  </a:lnTo>
                  <a:lnTo>
                    <a:pt x="294106" y="2606040"/>
                  </a:lnTo>
                  <a:lnTo>
                    <a:pt x="1470482" y="2606040"/>
                  </a:lnTo>
                  <a:lnTo>
                    <a:pt x="1518188" y="2602190"/>
                  </a:lnTo>
                  <a:lnTo>
                    <a:pt x="1563443" y="2591046"/>
                  </a:lnTo>
                  <a:lnTo>
                    <a:pt x="1605642" y="2573213"/>
                  </a:lnTo>
                  <a:lnTo>
                    <a:pt x="1644178" y="2549295"/>
                  </a:lnTo>
                  <a:lnTo>
                    <a:pt x="1678447" y="2519900"/>
                  </a:lnTo>
                  <a:lnTo>
                    <a:pt x="1707843" y="2485632"/>
                  </a:lnTo>
                  <a:lnTo>
                    <a:pt x="1731761" y="2447097"/>
                  </a:lnTo>
                  <a:lnTo>
                    <a:pt x="1749595" y="2404901"/>
                  </a:lnTo>
                  <a:lnTo>
                    <a:pt x="1760739" y="2359648"/>
                  </a:lnTo>
                  <a:lnTo>
                    <a:pt x="1764588" y="2311946"/>
                  </a:lnTo>
                  <a:lnTo>
                    <a:pt x="1764588" y="294106"/>
                  </a:lnTo>
                  <a:lnTo>
                    <a:pt x="1760739" y="246400"/>
                  </a:lnTo>
                  <a:lnTo>
                    <a:pt x="1749595" y="201145"/>
                  </a:lnTo>
                  <a:lnTo>
                    <a:pt x="1731761" y="158946"/>
                  </a:lnTo>
                  <a:lnTo>
                    <a:pt x="1707843" y="120410"/>
                  </a:lnTo>
                  <a:lnTo>
                    <a:pt x="1678447" y="86140"/>
                  </a:lnTo>
                  <a:lnTo>
                    <a:pt x="1644178" y="56744"/>
                  </a:lnTo>
                  <a:lnTo>
                    <a:pt x="1605642" y="32827"/>
                  </a:lnTo>
                  <a:lnTo>
                    <a:pt x="1563443" y="14993"/>
                  </a:lnTo>
                  <a:lnTo>
                    <a:pt x="1518188" y="3849"/>
                  </a:lnTo>
                  <a:lnTo>
                    <a:pt x="1470482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79976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4" h="2606040">
                  <a:moveTo>
                    <a:pt x="0" y="294106"/>
                  </a:moveTo>
                  <a:lnTo>
                    <a:pt x="3849" y="246400"/>
                  </a:lnTo>
                  <a:lnTo>
                    <a:pt x="14993" y="201145"/>
                  </a:lnTo>
                  <a:lnTo>
                    <a:pt x="32827" y="158946"/>
                  </a:lnTo>
                  <a:lnTo>
                    <a:pt x="56744" y="120410"/>
                  </a:lnTo>
                  <a:lnTo>
                    <a:pt x="86140" y="86140"/>
                  </a:lnTo>
                  <a:lnTo>
                    <a:pt x="120410" y="56744"/>
                  </a:lnTo>
                  <a:lnTo>
                    <a:pt x="158946" y="32827"/>
                  </a:lnTo>
                  <a:lnTo>
                    <a:pt x="201145" y="14993"/>
                  </a:lnTo>
                  <a:lnTo>
                    <a:pt x="246400" y="3849"/>
                  </a:lnTo>
                  <a:lnTo>
                    <a:pt x="294106" y="0"/>
                  </a:lnTo>
                  <a:lnTo>
                    <a:pt x="1470482" y="0"/>
                  </a:lnTo>
                  <a:lnTo>
                    <a:pt x="1518188" y="3849"/>
                  </a:lnTo>
                  <a:lnTo>
                    <a:pt x="1563443" y="14993"/>
                  </a:lnTo>
                  <a:lnTo>
                    <a:pt x="1605642" y="32827"/>
                  </a:lnTo>
                  <a:lnTo>
                    <a:pt x="1644178" y="56744"/>
                  </a:lnTo>
                  <a:lnTo>
                    <a:pt x="1678447" y="86140"/>
                  </a:lnTo>
                  <a:lnTo>
                    <a:pt x="1707843" y="120410"/>
                  </a:lnTo>
                  <a:lnTo>
                    <a:pt x="1731761" y="158946"/>
                  </a:lnTo>
                  <a:lnTo>
                    <a:pt x="1749595" y="201145"/>
                  </a:lnTo>
                  <a:lnTo>
                    <a:pt x="1760739" y="246400"/>
                  </a:lnTo>
                  <a:lnTo>
                    <a:pt x="1764588" y="294106"/>
                  </a:lnTo>
                  <a:lnTo>
                    <a:pt x="1764588" y="2311946"/>
                  </a:lnTo>
                  <a:lnTo>
                    <a:pt x="1760739" y="2359648"/>
                  </a:lnTo>
                  <a:lnTo>
                    <a:pt x="1749595" y="2404901"/>
                  </a:lnTo>
                  <a:lnTo>
                    <a:pt x="1731761" y="2447097"/>
                  </a:lnTo>
                  <a:lnTo>
                    <a:pt x="1707843" y="2485632"/>
                  </a:lnTo>
                  <a:lnTo>
                    <a:pt x="1678447" y="2519900"/>
                  </a:lnTo>
                  <a:lnTo>
                    <a:pt x="1644178" y="2549295"/>
                  </a:lnTo>
                  <a:lnTo>
                    <a:pt x="1605642" y="2573213"/>
                  </a:lnTo>
                  <a:lnTo>
                    <a:pt x="1563443" y="2591046"/>
                  </a:lnTo>
                  <a:lnTo>
                    <a:pt x="1518188" y="2602190"/>
                  </a:lnTo>
                  <a:lnTo>
                    <a:pt x="1470482" y="2606040"/>
                  </a:lnTo>
                  <a:lnTo>
                    <a:pt x="294106" y="2606040"/>
                  </a:lnTo>
                  <a:lnTo>
                    <a:pt x="246400" y="2602190"/>
                  </a:lnTo>
                  <a:lnTo>
                    <a:pt x="201145" y="2591046"/>
                  </a:lnTo>
                  <a:lnTo>
                    <a:pt x="158946" y="2573213"/>
                  </a:lnTo>
                  <a:lnTo>
                    <a:pt x="120410" y="2549295"/>
                  </a:lnTo>
                  <a:lnTo>
                    <a:pt x="86140" y="2519900"/>
                  </a:lnTo>
                  <a:lnTo>
                    <a:pt x="56744" y="2485632"/>
                  </a:lnTo>
                  <a:lnTo>
                    <a:pt x="32827" y="2447097"/>
                  </a:lnTo>
                  <a:lnTo>
                    <a:pt x="14993" y="2404901"/>
                  </a:lnTo>
                  <a:lnTo>
                    <a:pt x="3849" y="2359648"/>
                  </a:lnTo>
                  <a:lnTo>
                    <a:pt x="0" y="2311946"/>
                  </a:lnTo>
                  <a:lnTo>
                    <a:pt x="0" y="294106"/>
                  </a:lnTo>
                  <a:close/>
                </a:path>
              </a:pathLst>
            </a:custGeom>
            <a:ln w="15875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572297" y="2923330"/>
            <a:ext cx="1322070" cy="1460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52400">
              <a:lnSpc>
                <a:spcPct val="100000"/>
              </a:lnSpc>
              <a:spcBef>
                <a:spcPts val="95"/>
              </a:spcBef>
            </a:pPr>
            <a:r>
              <a:rPr sz="1300" b="1" spc="65" dirty="0">
                <a:solidFill>
                  <a:srgbClr val="0F9ED4"/>
                </a:solidFill>
                <a:latin typeface="Calibri"/>
                <a:cs typeface="Calibri"/>
              </a:rPr>
              <a:t>Massachusetts </a:t>
            </a:r>
            <a:r>
              <a:rPr sz="1300" b="1" spc="-25" dirty="0">
                <a:solidFill>
                  <a:srgbClr val="0F9ED4"/>
                </a:solidFill>
                <a:latin typeface="Calibri"/>
                <a:cs typeface="Calibri"/>
              </a:rPr>
              <a:t>DMR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20"/>
              </a:spcBef>
            </a:pP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Self-Advocacy </a:t>
            </a:r>
            <a:r>
              <a:rPr sz="1050" spc="10" dirty="0">
                <a:solidFill>
                  <a:srgbClr val="0E2841"/>
                </a:solidFill>
                <a:latin typeface="Segoe UI Symbol"/>
                <a:cs typeface="Segoe UI Symbol"/>
              </a:rPr>
              <a:t>Specialist,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10" dirty="0">
                <a:solidFill>
                  <a:srgbClr val="0E2841"/>
                </a:solidFill>
                <a:latin typeface="Segoe UI Symbol"/>
                <a:cs typeface="Segoe UI Symbol"/>
              </a:rPr>
              <a:t>Boston.</a:t>
            </a:r>
            <a:r>
              <a:rPr sz="105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Set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state</a:t>
            </a:r>
            <a:r>
              <a:rPr sz="105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self-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advocacy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policy;</a:t>
            </a:r>
            <a:r>
              <a:rPr sz="105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speeches,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workshops,</a:t>
            </a:r>
            <a:r>
              <a:rPr sz="1050" spc="-8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staff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training.</a:t>
            </a:r>
            <a:endParaRPr sz="1050">
              <a:latin typeface="Segoe UI Symbol"/>
              <a:cs typeface="Segoe UI Symbo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318503" y="1691641"/>
            <a:ext cx="1765300" cy="384175"/>
          </a:xfrm>
          <a:custGeom>
            <a:avLst/>
            <a:gdLst/>
            <a:ahLst/>
            <a:cxnLst/>
            <a:rect l="l" t="t" r="r" b="b"/>
            <a:pathLst>
              <a:path w="1765300" h="384175">
                <a:moveTo>
                  <a:pt x="1700783" y="0"/>
                </a:moveTo>
                <a:lnTo>
                  <a:pt x="64008" y="0"/>
                </a:lnTo>
                <a:lnTo>
                  <a:pt x="39095" y="5029"/>
                </a:lnTo>
                <a:lnTo>
                  <a:pt x="18749" y="18745"/>
                </a:lnTo>
                <a:lnTo>
                  <a:pt x="5030" y="39090"/>
                </a:lnTo>
                <a:lnTo>
                  <a:pt x="0" y="64008"/>
                </a:lnTo>
                <a:lnTo>
                  <a:pt x="0" y="320040"/>
                </a:lnTo>
                <a:lnTo>
                  <a:pt x="5030" y="344952"/>
                </a:lnTo>
                <a:lnTo>
                  <a:pt x="18749" y="365298"/>
                </a:lnTo>
                <a:lnTo>
                  <a:pt x="39095" y="379017"/>
                </a:lnTo>
                <a:lnTo>
                  <a:pt x="64008" y="384048"/>
                </a:lnTo>
                <a:lnTo>
                  <a:pt x="1700783" y="384048"/>
                </a:lnTo>
                <a:lnTo>
                  <a:pt x="1725701" y="379017"/>
                </a:lnTo>
                <a:lnTo>
                  <a:pt x="1746046" y="365298"/>
                </a:lnTo>
                <a:lnTo>
                  <a:pt x="1759762" y="344952"/>
                </a:lnTo>
                <a:lnTo>
                  <a:pt x="1764792" y="320040"/>
                </a:lnTo>
                <a:lnTo>
                  <a:pt x="1764792" y="64008"/>
                </a:lnTo>
                <a:lnTo>
                  <a:pt x="1759762" y="39090"/>
                </a:lnTo>
                <a:lnTo>
                  <a:pt x="1746046" y="18745"/>
                </a:lnTo>
                <a:lnTo>
                  <a:pt x="1725701" y="5029"/>
                </a:lnTo>
                <a:lnTo>
                  <a:pt x="1700783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829043" y="1767332"/>
            <a:ext cx="741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2000–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2016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310566" y="2735258"/>
            <a:ext cx="1780539" cy="2621915"/>
            <a:chOff x="6310566" y="2735258"/>
            <a:chExt cx="1780539" cy="2621915"/>
          </a:xfrm>
        </p:grpSpPr>
        <p:sp>
          <p:nvSpPr>
            <p:cNvPr id="33" name="object 33"/>
            <p:cNvSpPr/>
            <p:nvPr/>
          </p:nvSpPr>
          <p:spPr>
            <a:xfrm>
              <a:off x="6318503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5" h="2606040">
                  <a:moveTo>
                    <a:pt x="1470482" y="0"/>
                  </a:moveTo>
                  <a:lnTo>
                    <a:pt x="294106" y="0"/>
                  </a:lnTo>
                  <a:lnTo>
                    <a:pt x="246400" y="3849"/>
                  </a:lnTo>
                  <a:lnTo>
                    <a:pt x="201145" y="14993"/>
                  </a:lnTo>
                  <a:lnTo>
                    <a:pt x="158946" y="32827"/>
                  </a:lnTo>
                  <a:lnTo>
                    <a:pt x="120410" y="56744"/>
                  </a:lnTo>
                  <a:lnTo>
                    <a:pt x="86140" y="86140"/>
                  </a:lnTo>
                  <a:lnTo>
                    <a:pt x="56744" y="120410"/>
                  </a:lnTo>
                  <a:lnTo>
                    <a:pt x="32827" y="158946"/>
                  </a:lnTo>
                  <a:lnTo>
                    <a:pt x="14993" y="201145"/>
                  </a:lnTo>
                  <a:lnTo>
                    <a:pt x="3849" y="246400"/>
                  </a:lnTo>
                  <a:lnTo>
                    <a:pt x="0" y="294106"/>
                  </a:lnTo>
                  <a:lnTo>
                    <a:pt x="0" y="2311946"/>
                  </a:lnTo>
                  <a:lnTo>
                    <a:pt x="3849" y="2359648"/>
                  </a:lnTo>
                  <a:lnTo>
                    <a:pt x="14993" y="2404901"/>
                  </a:lnTo>
                  <a:lnTo>
                    <a:pt x="32827" y="2447097"/>
                  </a:lnTo>
                  <a:lnTo>
                    <a:pt x="56744" y="2485632"/>
                  </a:lnTo>
                  <a:lnTo>
                    <a:pt x="86140" y="2519900"/>
                  </a:lnTo>
                  <a:lnTo>
                    <a:pt x="120410" y="2549295"/>
                  </a:lnTo>
                  <a:lnTo>
                    <a:pt x="158946" y="2573213"/>
                  </a:lnTo>
                  <a:lnTo>
                    <a:pt x="201145" y="2591046"/>
                  </a:lnTo>
                  <a:lnTo>
                    <a:pt x="246400" y="2602190"/>
                  </a:lnTo>
                  <a:lnTo>
                    <a:pt x="294106" y="2606040"/>
                  </a:lnTo>
                  <a:lnTo>
                    <a:pt x="1470482" y="2606040"/>
                  </a:lnTo>
                  <a:lnTo>
                    <a:pt x="1518188" y="2602190"/>
                  </a:lnTo>
                  <a:lnTo>
                    <a:pt x="1563443" y="2591046"/>
                  </a:lnTo>
                  <a:lnTo>
                    <a:pt x="1605642" y="2573213"/>
                  </a:lnTo>
                  <a:lnTo>
                    <a:pt x="1644178" y="2549295"/>
                  </a:lnTo>
                  <a:lnTo>
                    <a:pt x="1678447" y="2519900"/>
                  </a:lnTo>
                  <a:lnTo>
                    <a:pt x="1707843" y="2485632"/>
                  </a:lnTo>
                  <a:lnTo>
                    <a:pt x="1731761" y="2447097"/>
                  </a:lnTo>
                  <a:lnTo>
                    <a:pt x="1749595" y="2404901"/>
                  </a:lnTo>
                  <a:lnTo>
                    <a:pt x="1760739" y="2359648"/>
                  </a:lnTo>
                  <a:lnTo>
                    <a:pt x="1764588" y="2311946"/>
                  </a:lnTo>
                  <a:lnTo>
                    <a:pt x="1764588" y="294106"/>
                  </a:lnTo>
                  <a:lnTo>
                    <a:pt x="1760739" y="246400"/>
                  </a:lnTo>
                  <a:lnTo>
                    <a:pt x="1749595" y="201145"/>
                  </a:lnTo>
                  <a:lnTo>
                    <a:pt x="1731761" y="158946"/>
                  </a:lnTo>
                  <a:lnTo>
                    <a:pt x="1707843" y="120410"/>
                  </a:lnTo>
                  <a:lnTo>
                    <a:pt x="1678447" y="86140"/>
                  </a:lnTo>
                  <a:lnTo>
                    <a:pt x="1644178" y="56744"/>
                  </a:lnTo>
                  <a:lnTo>
                    <a:pt x="1605642" y="32827"/>
                  </a:lnTo>
                  <a:lnTo>
                    <a:pt x="1563443" y="14993"/>
                  </a:lnTo>
                  <a:lnTo>
                    <a:pt x="1518188" y="3849"/>
                  </a:lnTo>
                  <a:lnTo>
                    <a:pt x="1470482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18503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5" h="2606040">
                  <a:moveTo>
                    <a:pt x="0" y="294106"/>
                  </a:moveTo>
                  <a:lnTo>
                    <a:pt x="3849" y="246400"/>
                  </a:lnTo>
                  <a:lnTo>
                    <a:pt x="14993" y="201145"/>
                  </a:lnTo>
                  <a:lnTo>
                    <a:pt x="32827" y="158946"/>
                  </a:lnTo>
                  <a:lnTo>
                    <a:pt x="56744" y="120410"/>
                  </a:lnTo>
                  <a:lnTo>
                    <a:pt x="86140" y="86140"/>
                  </a:lnTo>
                  <a:lnTo>
                    <a:pt x="120410" y="56744"/>
                  </a:lnTo>
                  <a:lnTo>
                    <a:pt x="158946" y="32827"/>
                  </a:lnTo>
                  <a:lnTo>
                    <a:pt x="201145" y="14993"/>
                  </a:lnTo>
                  <a:lnTo>
                    <a:pt x="246400" y="3849"/>
                  </a:lnTo>
                  <a:lnTo>
                    <a:pt x="294106" y="0"/>
                  </a:lnTo>
                  <a:lnTo>
                    <a:pt x="1470482" y="0"/>
                  </a:lnTo>
                  <a:lnTo>
                    <a:pt x="1518188" y="3849"/>
                  </a:lnTo>
                  <a:lnTo>
                    <a:pt x="1563443" y="14993"/>
                  </a:lnTo>
                  <a:lnTo>
                    <a:pt x="1605642" y="32827"/>
                  </a:lnTo>
                  <a:lnTo>
                    <a:pt x="1644178" y="56744"/>
                  </a:lnTo>
                  <a:lnTo>
                    <a:pt x="1678447" y="86140"/>
                  </a:lnTo>
                  <a:lnTo>
                    <a:pt x="1707843" y="120410"/>
                  </a:lnTo>
                  <a:lnTo>
                    <a:pt x="1731761" y="158946"/>
                  </a:lnTo>
                  <a:lnTo>
                    <a:pt x="1749595" y="201145"/>
                  </a:lnTo>
                  <a:lnTo>
                    <a:pt x="1760739" y="246400"/>
                  </a:lnTo>
                  <a:lnTo>
                    <a:pt x="1764588" y="294106"/>
                  </a:lnTo>
                  <a:lnTo>
                    <a:pt x="1764588" y="2311946"/>
                  </a:lnTo>
                  <a:lnTo>
                    <a:pt x="1760739" y="2359648"/>
                  </a:lnTo>
                  <a:lnTo>
                    <a:pt x="1749595" y="2404901"/>
                  </a:lnTo>
                  <a:lnTo>
                    <a:pt x="1731761" y="2447097"/>
                  </a:lnTo>
                  <a:lnTo>
                    <a:pt x="1707843" y="2485632"/>
                  </a:lnTo>
                  <a:lnTo>
                    <a:pt x="1678447" y="2519900"/>
                  </a:lnTo>
                  <a:lnTo>
                    <a:pt x="1644178" y="2549295"/>
                  </a:lnTo>
                  <a:lnTo>
                    <a:pt x="1605642" y="2573213"/>
                  </a:lnTo>
                  <a:lnTo>
                    <a:pt x="1563443" y="2591046"/>
                  </a:lnTo>
                  <a:lnTo>
                    <a:pt x="1518188" y="2602190"/>
                  </a:lnTo>
                  <a:lnTo>
                    <a:pt x="1470482" y="2606040"/>
                  </a:lnTo>
                  <a:lnTo>
                    <a:pt x="294106" y="2606040"/>
                  </a:lnTo>
                  <a:lnTo>
                    <a:pt x="246400" y="2602190"/>
                  </a:lnTo>
                  <a:lnTo>
                    <a:pt x="201145" y="2591046"/>
                  </a:lnTo>
                  <a:lnTo>
                    <a:pt x="158946" y="2573213"/>
                  </a:lnTo>
                  <a:lnTo>
                    <a:pt x="120410" y="2549295"/>
                  </a:lnTo>
                  <a:lnTo>
                    <a:pt x="86140" y="2519900"/>
                  </a:lnTo>
                  <a:lnTo>
                    <a:pt x="56744" y="2485632"/>
                  </a:lnTo>
                  <a:lnTo>
                    <a:pt x="32827" y="2447097"/>
                  </a:lnTo>
                  <a:lnTo>
                    <a:pt x="14993" y="2404901"/>
                  </a:lnTo>
                  <a:lnTo>
                    <a:pt x="3849" y="2359648"/>
                  </a:lnTo>
                  <a:lnTo>
                    <a:pt x="0" y="2311946"/>
                  </a:lnTo>
                  <a:lnTo>
                    <a:pt x="0" y="294106"/>
                  </a:lnTo>
                  <a:close/>
                </a:path>
              </a:pathLst>
            </a:custGeom>
            <a:ln w="15875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510826" y="2923330"/>
            <a:ext cx="1316355" cy="1658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58470">
              <a:lnSpc>
                <a:spcPct val="100000"/>
              </a:lnSpc>
              <a:spcBef>
                <a:spcPts val="95"/>
              </a:spcBef>
            </a:pPr>
            <a:r>
              <a:rPr sz="1300" b="1" spc="85" dirty="0">
                <a:solidFill>
                  <a:srgbClr val="186B23"/>
                </a:solidFill>
                <a:latin typeface="Calibri"/>
                <a:cs typeface="Calibri"/>
              </a:rPr>
              <a:t>Council</a:t>
            </a:r>
            <a:r>
              <a:rPr sz="1300" b="1" spc="-30" dirty="0">
                <a:solidFill>
                  <a:srgbClr val="186B23"/>
                </a:solidFill>
                <a:latin typeface="Calibri"/>
                <a:cs typeface="Calibri"/>
              </a:rPr>
              <a:t> </a:t>
            </a:r>
            <a:r>
              <a:rPr sz="1300" b="1" spc="-35" dirty="0">
                <a:solidFill>
                  <a:srgbClr val="186B23"/>
                </a:solidFill>
                <a:latin typeface="Calibri"/>
                <a:cs typeface="Calibri"/>
              </a:rPr>
              <a:t>on </a:t>
            </a:r>
            <a:r>
              <a:rPr sz="1300" b="1" spc="10" dirty="0">
                <a:solidFill>
                  <a:srgbClr val="186B23"/>
                </a:solidFill>
                <a:latin typeface="Calibri"/>
                <a:cs typeface="Calibri"/>
              </a:rPr>
              <a:t>Quality</a:t>
            </a:r>
            <a:r>
              <a:rPr sz="1300" b="1" spc="180" dirty="0">
                <a:solidFill>
                  <a:srgbClr val="186B23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186B23"/>
                </a:solidFill>
                <a:latin typeface="Calibri"/>
                <a:cs typeface="Calibri"/>
              </a:rPr>
              <a:t>&amp; </a:t>
            </a:r>
            <a:r>
              <a:rPr sz="1300" b="1" spc="50" dirty="0">
                <a:solidFill>
                  <a:srgbClr val="186B23"/>
                </a:solidFill>
                <a:latin typeface="Calibri"/>
                <a:cs typeface="Calibri"/>
              </a:rPr>
              <a:t>Leadership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20"/>
              </a:spcBef>
            </a:pP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Associate</a:t>
            </a:r>
            <a:r>
              <a:rPr sz="1050" spc="-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Quality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Consultant,</a:t>
            </a:r>
            <a:r>
              <a:rPr sz="1050" spc="2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Towson,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MD.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Trainer,</a:t>
            </a:r>
            <a:r>
              <a:rPr sz="105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presenter and</a:t>
            </a:r>
            <a:r>
              <a:rPr sz="105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accreditation reviewer, international standards.</a:t>
            </a:r>
            <a:endParaRPr sz="1050">
              <a:latin typeface="Segoe UI Symbol"/>
              <a:cs typeface="Segoe UI Symbo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257031" y="1691641"/>
            <a:ext cx="1765300" cy="384175"/>
          </a:xfrm>
          <a:custGeom>
            <a:avLst/>
            <a:gdLst/>
            <a:ahLst/>
            <a:cxnLst/>
            <a:rect l="l" t="t" r="r" b="b"/>
            <a:pathLst>
              <a:path w="1765300" h="384175">
                <a:moveTo>
                  <a:pt x="1700783" y="0"/>
                </a:moveTo>
                <a:lnTo>
                  <a:pt x="64008" y="0"/>
                </a:lnTo>
                <a:lnTo>
                  <a:pt x="39095" y="5029"/>
                </a:lnTo>
                <a:lnTo>
                  <a:pt x="18749" y="18745"/>
                </a:lnTo>
                <a:lnTo>
                  <a:pt x="5030" y="39090"/>
                </a:lnTo>
                <a:lnTo>
                  <a:pt x="0" y="64008"/>
                </a:lnTo>
                <a:lnTo>
                  <a:pt x="0" y="320040"/>
                </a:lnTo>
                <a:lnTo>
                  <a:pt x="5030" y="344952"/>
                </a:lnTo>
                <a:lnTo>
                  <a:pt x="18749" y="365298"/>
                </a:lnTo>
                <a:lnTo>
                  <a:pt x="39095" y="379017"/>
                </a:lnTo>
                <a:lnTo>
                  <a:pt x="64008" y="384048"/>
                </a:lnTo>
                <a:lnTo>
                  <a:pt x="1700783" y="384048"/>
                </a:lnTo>
                <a:lnTo>
                  <a:pt x="1725696" y="379017"/>
                </a:lnTo>
                <a:lnTo>
                  <a:pt x="1746042" y="365298"/>
                </a:lnTo>
                <a:lnTo>
                  <a:pt x="1759761" y="344952"/>
                </a:lnTo>
                <a:lnTo>
                  <a:pt x="1764792" y="320040"/>
                </a:lnTo>
                <a:lnTo>
                  <a:pt x="1764792" y="64008"/>
                </a:lnTo>
                <a:lnTo>
                  <a:pt x="1759761" y="39090"/>
                </a:lnTo>
                <a:lnTo>
                  <a:pt x="1746042" y="18745"/>
                </a:lnTo>
                <a:lnTo>
                  <a:pt x="1725696" y="5029"/>
                </a:lnTo>
                <a:lnTo>
                  <a:pt x="1700783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964168" y="1767332"/>
            <a:ext cx="348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2018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8249094" y="2735258"/>
            <a:ext cx="1780539" cy="2621915"/>
            <a:chOff x="8249094" y="2735258"/>
            <a:chExt cx="1780539" cy="2621915"/>
          </a:xfrm>
        </p:grpSpPr>
        <p:sp>
          <p:nvSpPr>
            <p:cNvPr id="39" name="object 39"/>
            <p:cNvSpPr/>
            <p:nvPr/>
          </p:nvSpPr>
          <p:spPr>
            <a:xfrm>
              <a:off x="8257031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5" h="2606040">
                  <a:moveTo>
                    <a:pt x="1470482" y="0"/>
                  </a:moveTo>
                  <a:lnTo>
                    <a:pt x="294106" y="0"/>
                  </a:lnTo>
                  <a:lnTo>
                    <a:pt x="246400" y="3849"/>
                  </a:lnTo>
                  <a:lnTo>
                    <a:pt x="201145" y="14993"/>
                  </a:lnTo>
                  <a:lnTo>
                    <a:pt x="158946" y="32827"/>
                  </a:lnTo>
                  <a:lnTo>
                    <a:pt x="120410" y="56744"/>
                  </a:lnTo>
                  <a:lnTo>
                    <a:pt x="86140" y="86140"/>
                  </a:lnTo>
                  <a:lnTo>
                    <a:pt x="56744" y="120410"/>
                  </a:lnTo>
                  <a:lnTo>
                    <a:pt x="32827" y="158946"/>
                  </a:lnTo>
                  <a:lnTo>
                    <a:pt x="14993" y="201145"/>
                  </a:lnTo>
                  <a:lnTo>
                    <a:pt x="3849" y="246400"/>
                  </a:lnTo>
                  <a:lnTo>
                    <a:pt x="0" y="294106"/>
                  </a:lnTo>
                  <a:lnTo>
                    <a:pt x="0" y="2311946"/>
                  </a:lnTo>
                  <a:lnTo>
                    <a:pt x="3849" y="2359648"/>
                  </a:lnTo>
                  <a:lnTo>
                    <a:pt x="14993" y="2404901"/>
                  </a:lnTo>
                  <a:lnTo>
                    <a:pt x="32827" y="2447097"/>
                  </a:lnTo>
                  <a:lnTo>
                    <a:pt x="56744" y="2485632"/>
                  </a:lnTo>
                  <a:lnTo>
                    <a:pt x="86140" y="2519900"/>
                  </a:lnTo>
                  <a:lnTo>
                    <a:pt x="120410" y="2549295"/>
                  </a:lnTo>
                  <a:lnTo>
                    <a:pt x="158946" y="2573213"/>
                  </a:lnTo>
                  <a:lnTo>
                    <a:pt x="201145" y="2591046"/>
                  </a:lnTo>
                  <a:lnTo>
                    <a:pt x="246400" y="2602190"/>
                  </a:lnTo>
                  <a:lnTo>
                    <a:pt x="294106" y="2606040"/>
                  </a:lnTo>
                  <a:lnTo>
                    <a:pt x="1470482" y="2606040"/>
                  </a:lnTo>
                  <a:lnTo>
                    <a:pt x="1518188" y="2602190"/>
                  </a:lnTo>
                  <a:lnTo>
                    <a:pt x="1563443" y="2591046"/>
                  </a:lnTo>
                  <a:lnTo>
                    <a:pt x="1605642" y="2573213"/>
                  </a:lnTo>
                  <a:lnTo>
                    <a:pt x="1644178" y="2549295"/>
                  </a:lnTo>
                  <a:lnTo>
                    <a:pt x="1678447" y="2519900"/>
                  </a:lnTo>
                  <a:lnTo>
                    <a:pt x="1707843" y="2485632"/>
                  </a:lnTo>
                  <a:lnTo>
                    <a:pt x="1731761" y="2447097"/>
                  </a:lnTo>
                  <a:lnTo>
                    <a:pt x="1749595" y="2404901"/>
                  </a:lnTo>
                  <a:lnTo>
                    <a:pt x="1760739" y="2359648"/>
                  </a:lnTo>
                  <a:lnTo>
                    <a:pt x="1764588" y="2311946"/>
                  </a:lnTo>
                  <a:lnTo>
                    <a:pt x="1764588" y="294106"/>
                  </a:lnTo>
                  <a:lnTo>
                    <a:pt x="1760739" y="246400"/>
                  </a:lnTo>
                  <a:lnTo>
                    <a:pt x="1749595" y="201145"/>
                  </a:lnTo>
                  <a:lnTo>
                    <a:pt x="1731761" y="158946"/>
                  </a:lnTo>
                  <a:lnTo>
                    <a:pt x="1707843" y="120410"/>
                  </a:lnTo>
                  <a:lnTo>
                    <a:pt x="1678447" y="86140"/>
                  </a:lnTo>
                  <a:lnTo>
                    <a:pt x="1644178" y="56744"/>
                  </a:lnTo>
                  <a:lnTo>
                    <a:pt x="1605642" y="32827"/>
                  </a:lnTo>
                  <a:lnTo>
                    <a:pt x="1563443" y="14993"/>
                  </a:lnTo>
                  <a:lnTo>
                    <a:pt x="1518188" y="3849"/>
                  </a:lnTo>
                  <a:lnTo>
                    <a:pt x="1470482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257031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5" h="2606040">
                  <a:moveTo>
                    <a:pt x="0" y="294106"/>
                  </a:moveTo>
                  <a:lnTo>
                    <a:pt x="3849" y="246400"/>
                  </a:lnTo>
                  <a:lnTo>
                    <a:pt x="14993" y="201145"/>
                  </a:lnTo>
                  <a:lnTo>
                    <a:pt x="32827" y="158946"/>
                  </a:lnTo>
                  <a:lnTo>
                    <a:pt x="56744" y="120410"/>
                  </a:lnTo>
                  <a:lnTo>
                    <a:pt x="86140" y="86140"/>
                  </a:lnTo>
                  <a:lnTo>
                    <a:pt x="120410" y="56744"/>
                  </a:lnTo>
                  <a:lnTo>
                    <a:pt x="158946" y="32827"/>
                  </a:lnTo>
                  <a:lnTo>
                    <a:pt x="201145" y="14993"/>
                  </a:lnTo>
                  <a:lnTo>
                    <a:pt x="246400" y="3849"/>
                  </a:lnTo>
                  <a:lnTo>
                    <a:pt x="294106" y="0"/>
                  </a:lnTo>
                  <a:lnTo>
                    <a:pt x="1470482" y="0"/>
                  </a:lnTo>
                  <a:lnTo>
                    <a:pt x="1518188" y="3849"/>
                  </a:lnTo>
                  <a:lnTo>
                    <a:pt x="1563443" y="14993"/>
                  </a:lnTo>
                  <a:lnTo>
                    <a:pt x="1605642" y="32827"/>
                  </a:lnTo>
                  <a:lnTo>
                    <a:pt x="1644178" y="56744"/>
                  </a:lnTo>
                  <a:lnTo>
                    <a:pt x="1678447" y="86140"/>
                  </a:lnTo>
                  <a:lnTo>
                    <a:pt x="1707843" y="120410"/>
                  </a:lnTo>
                  <a:lnTo>
                    <a:pt x="1731761" y="158946"/>
                  </a:lnTo>
                  <a:lnTo>
                    <a:pt x="1749595" y="201145"/>
                  </a:lnTo>
                  <a:lnTo>
                    <a:pt x="1760739" y="246400"/>
                  </a:lnTo>
                  <a:lnTo>
                    <a:pt x="1764588" y="294106"/>
                  </a:lnTo>
                  <a:lnTo>
                    <a:pt x="1764588" y="2311946"/>
                  </a:lnTo>
                  <a:lnTo>
                    <a:pt x="1760739" y="2359648"/>
                  </a:lnTo>
                  <a:lnTo>
                    <a:pt x="1749595" y="2404901"/>
                  </a:lnTo>
                  <a:lnTo>
                    <a:pt x="1731761" y="2447097"/>
                  </a:lnTo>
                  <a:lnTo>
                    <a:pt x="1707843" y="2485632"/>
                  </a:lnTo>
                  <a:lnTo>
                    <a:pt x="1678447" y="2519900"/>
                  </a:lnTo>
                  <a:lnTo>
                    <a:pt x="1644178" y="2549295"/>
                  </a:lnTo>
                  <a:lnTo>
                    <a:pt x="1605642" y="2573213"/>
                  </a:lnTo>
                  <a:lnTo>
                    <a:pt x="1563443" y="2591046"/>
                  </a:lnTo>
                  <a:lnTo>
                    <a:pt x="1518188" y="2602190"/>
                  </a:lnTo>
                  <a:lnTo>
                    <a:pt x="1470482" y="2606040"/>
                  </a:lnTo>
                  <a:lnTo>
                    <a:pt x="294106" y="2606040"/>
                  </a:lnTo>
                  <a:lnTo>
                    <a:pt x="246400" y="2602190"/>
                  </a:lnTo>
                  <a:lnTo>
                    <a:pt x="201145" y="2591046"/>
                  </a:lnTo>
                  <a:lnTo>
                    <a:pt x="158946" y="2573213"/>
                  </a:lnTo>
                  <a:lnTo>
                    <a:pt x="120410" y="2549295"/>
                  </a:lnTo>
                  <a:lnTo>
                    <a:pt x="86140" y="2519900"/>
                  </a:lnTo>
                  <a:lnTo>
                    <a:pt x="56744" y="2485632"/>
                  </a:lnTo>
                  <a:lnTo>
                    <a:pt x="32827" y="2447097"/>
                  </a:lnTo>
                  <a:lnTo>
                    <a:pt x="14993" y="2404901"/>
                  </a:lnTo>
                  <a:lnTo>
                    <a:pt x="3849" y="2359648"/>
                  </a:lnTo>
                  <a:lnTo>
                    <a:pt x="0" y="2311946"/>
                  </a:lnTo>
                  <a:lnTo>
                    <a:pt x="0" y="294106"/>
                  </a:lnTo>
                  <a:close/>
                </a:path>
              </a:pathLst>
            </a:custGeom>
            <a:ln w="15875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449354" y="2923330"/>
            <a:ext cx="1341120" cy="1460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>
              <a:lnSpc>
                <a:spcPct val="100000"/>
              </a:lnSpc>
              <a:spcBef>
                <a:spcPts val="95"/>
              </a:spcBef>
            </a:pPr>
            <a:r>
              <a:rPr sz="1300" b="1" spc="75" dirty="0">
                <a:solidFill>
                  <a:srgbClr val="E97031"/>
                </a:solidFill>
                <a:latin typeface="Calibri"/>
                <a:cs typeface="Calibri"/>
              </a:rPr>
              <a:t>Sen.</a:t>
            </a:r>
            <a:r>
              <a:rPr sz="1300" b="1" spc="-25" dirty="0">
                <a:solidFill>
                  <a:srgbClr val="E97031"/>
                </a:solidFill>
                <a:latin typeface="Calibri"/>
                <a:cs typeface="Calibri"/>
              </a:rPr>
              <a:t> </a:t>
            </a:r>
            <a:r>
              <a:rPr sz="1300" b="1" spc="85" dirty="0">
                <a:solidFill>
                  <a:srgbClr val="E97031"/>
                </a:solidFill>
                <a:latin typeface="Calibri"/>
                <a:cs typeface="Calibri"/>
              </a:rPr>
              <a:t>Casey </a:t>
            </a:r>
            <a:r>
              <a:rPr sz="1300" b="1" spc="40" dirty="0">
                <a:solidFill>
                  <a:srgbClr val="E97031"/>
                </a:solidFill>
                <a:latin typeface="Calibri"/>
                <a:cs typeface="Calibri"/>
              </a:rPr>
              <a:t>Fellowship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20"/>
              </a:spcBef>
            </a:pP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Four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months</a:t>
            </a:r>
            <a:r>
              <a:rPr sz="1050" spc="-8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with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the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Senate</a:t>
            </a:r>
            <a:r>
              <a:rPr sz="105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Special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Committee</a:t>
            </a:r>
            <a:r>
              <a:rPr sz="1050" spc="-8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on</a:t>
            </a:r>
            <a:r>
              <a:rPr sz="105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Aging</a:t>
            </a:r>
            <a:r>
              <a:rPr sz="105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—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learning</a:t>
            </a:r>
            <a:r>
              <a:rPr sz="105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how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the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legislative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branch works.</a:t>
            </a:r>
            <a:endParaRPr sz="1050">
              <a:latin typeface="Segoe UI Symbol"/>
              <a:cs typeface="Segoe UI Symbo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0195559" y="1691641"/>
            <a:ext cx="1765300" cy="384175"/>
          </a:xfrm>
          <a:custGeom>
            <a:avLst/>
            <a:gdLst/>
            <a:ahLst/>
            <a:cxnLst/>
            <a:rect l="l" t="t" r="r" b="b"/>
            <a:pathLst>
              <a:path w="1765300" h="384175">
                <a:moveTo>
                  <a:pt x="1700783" y="0"/>
                </a:moveTo>
                <a:lnTo>
                  <a:pt x="64008" y="0"/>
                </a:lnTo>
                <a:lnTo>
                  <a:pt x="39095" y="5029"/>
                </a:lnTo>
                <a:lnTo>
                  <a:pt x="18749" y="18745"/>
                </a:lnTo>
                <a:lnTo>
                  <a:pt x="5030" y="39090"/>
                </a:lnTo>
                <a:lnTo>
                  <a:pt x="0" y="64008"/>
                </a:lnTo>
                <a:lnTo>
                  <a:pt x="0" y="320040"/>
                </a:lnTo>
                <a:lnTo>
                  <a:pt x="5030" y="344952"/>
                </a:lnTo>
                <a:lnTo>
                  <a:pt x="18749" y="365298"/>
                </a:lnTo>
                <a:lnTo>
                  <a:pt x="39095" y="379017"/>
                </a:lnTo>
                <a:lnTo>
                  <a:pt x="64008" y="384048"/>
                </a:lnTo>
                <a:lnTo>
                  <a:pt x="1700783" y="384048"/>
                </a:lnTo>
                <a:lnTo>
                  <a:pt x="1725696" y="379017"/>
                </a:lnTo>
                <a:lnTo>
                  <a:pt x="1746042" y="365298"/>
                </a:lnTo>
                <a:lnTo>
                  <a:pt x="1759761" y="344952"/>
                </a:lnTo>
                <a:lnTo>
                  <a:pt x="1764792" y="320040"/>
                </a:lnTo>
                <a:lnTo>
                  <a:pt x="1764792" y="64008"/>
                </a:lnTo>
                <a:lnTo>
                  <a:pt x="1759761" y="39090"/>
                </a:lnTo>
                <a:lnTo>
                  <a:pt x="1746042" y="18745"/>
                </a:lnTo>
                <a:lnTo>
                  <a:pt x="1725696" y="5029"/>
                </a:lnTo>
                <a:lnTo>
                  <a:pt x="1700783" y="0"/>
                </a:lnTo>
                <a:close/>
              </a:path>
            </a:pathLst>
          </a:custGeom>
          <a:solidFill>
            <a:srgbClr val="9F2B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0597863" y="1767332"/>
            <a:ext cx="957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2010–</a:t>
            </a:r>
            <a:r>
              <a:rPr sz="1200" b="1" spc="45" dirty="0">
                <a:solidFill>
                  <a:srgbClr val="FFFFFF"/>
                </a:solidFill>
                <a:latin typeface="Calibri"/>
                <a:cs typeface="Calibri"/>
              </a:rPr>
              <a:t>Present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0187622" y="2735258"/>
            <a:ext cx="1780539" cy="2621915"/>
            <a:chOff x="10187622" y="2735258"/>
            <a:chExt cx="1780539" cy="2621915"/>
          </a:xfrm>
        </p:grpSpPr>
        <p:sp>
          <p:nvSpPr>
            <p:cNvPr id="45" name="object 45"/>
            <p:cNvSpPr/>
            <p:nvPr/>
          </p:nvSpPr>
          <p:spPr>
            <a:xfrm>
              <a:off x="10195559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5" h="2606040">
                  <a:moveTo>
                    <a:pt x="1470482" y="0"/>
                  </a:moveTo>
                  <a:lnTo>
                    <a:pt x="294106" y="0"/>
                  </a:lnTo>
                  <a:lnTo>
                    <a:pt x="246400" y="3849"/>
                  </a:lnTo>
                  <a:lnTo>
                    <a:pt x="201145" y="14993"/>
                  </a:lnTo>
                  <a:lnTo>
                    <a:pt x="158946" y="32827"/>
                  </a:lnTo>
                  <a:lnTo>
                    <a:pt x="120410" y="56744"/>
                  </a:lnTo>
                  <a:lnTo>
                    <a:pt x="86140" y="86140"/>
                  </a:lnTo>
                  <a:lnTo>
                    <a:pt x="56744" y="120410"/>
                  </a:lnTo>
                  <a:lnTo>
                    <a:pt x="32827" y="158946"/>
                  </a:lnTo>
                  <a:lnTo>
                    <a:pt x="14993" y="201145"/>
                  </a:lnTo>
                  <a:lnTo>
                    <a:pt x="3849" y="246400"/>
                  </a:lnTo>
                  <a:lnTo>
                    <a:pt x="0" y="294106"/>
                  </a:lnTo>
                  <a:lnTo>
                    <a:pt x="0" y="2311946"/>
                  </a:lnTo>
                  <a:lnTo>
                    <a:pt x="3849" y="2359648"/>
                  </a:lnTo>
                  <a:lnTo>
                    <a:pt x="14993" y="2404901"/>
                  </a:lnTo>
                  <a:lnTo>
                    <a:pt x="32827" y="2447097"/>
                  </a:lnTo>
                  <a:lnTo>
                    <a:pt x="56744" y="2485632"/>
                  </a:lnTo>
                  <a:lnTo>
                    <a:pt x="86140" y="2519900"/>
                  </a:lnTo>
                  <a:lnTo>
                    <a:pt x="120410" y="2549295"/>
                  </a:lnTo>
                  <a:lnTo>
                    <a:pt x="158946" y="2573213"/>
                  </a:lnTo>
                  <a:lnTo>
                    <a:pt x="201145" y="2591046"/>
                  </a:lnTo>
                  <a:lnTo>
                    <a:pt x="246400" y="2602190"/>
                  </a:lnTo>
                  <a:lnTo>
                    <a:pt x="294106" y="2606040"/>
                  </a:lnTo>
                  <a:lnTo>
                    <a:pt x="1470482" y="2606040"/>
                  </a:lnTo>
                  <a:lnTo>
                    <a:pt x="1518188" y="2602190"/>
                  </a:lnTo>
                  <a:lnTo>
                    <a:pt x="1563443" y="2591046"/>
                  </a:lnTo>
                  <a:lnTo>
                    <a:pt x="1605642" y="2573213"/>
                  </a:lnTo>
                  <a:lnTo>
                    <a:pt x="1644178" y="2549295"/>
                  </a:lnTo>
                  <a:lnTo>
                    <a:pt x="1678447" y="2519900"/>
                  </a:lnTo>
                  <a:lnTo>
                    <a:pt x="1707843" y="2485632"/>
                  </a:lnTo>
                  <a:lnTo>
                    <a:pt x="1731761" y="2447097"/>
                  </a:lnTo>
                  <a:lnTo>
                    <a:pt x="1749595" y="2404901"/>
                  </a:lnTo>
                  <a:lnTo>
                    <a:pt x="1760739" y="2359648"/>
                  </a:lnTo>
                  <a:lnTo>
                    <a:pt x="1764588" y="2311946"/>
                  </a:lnTo>
                  <a:lnTo>
                    <a:pt x="1764588" y="294106"/>
                  </a:lnTo>
                  <a:lnTo>
                    <a:pt x="1760739" y="246400"/>
                  </a:lnTo>
                  <a:lnTo>
                    <a:pt x="1749595" y="201145"/>
                  </a:lnTo>
                  <a:lnTo>
                    <a:pt x="1731761" y="158946"/>
                  </a:lnTo>
                  <a:lnTo>
                    <a:pt x="1707843" y="120410"/>
                  </a:lnTo>
                  <a:lnTo>
                    <a:pt x="1678447" y="86140"/>
                  </a:lnTo>
                  <a:lnTo>
                    <a:pt x="1644178" y="56744"/>
                  </a:lnTo>
                  <a:lnTo>
                    <a:pt x="1605642" y="32827"/>
                  </a:lnTo>
                  <a:lnTo>
                    <a:pt x="1563443" y="14993"/>
                  </a:lnTo>
                  <a:lnTo>
                    <a:pt x="1518188" y="3849"/>
                  </a:lnTo>
                  <a:lnTo>
                    <a:pt x="1470482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195559" y="2743196"/>
              <a:ext cx="1764664" cy="2606040"/>
            </a:xfrm>
            <a:custGeom>
              <a:avLst/>
              <a:gdLst/>
              <a:ahLst/>
              <a:cxnLst/>
              <a:rect l="l" t="t" r="r" b="b"/>
              <a:pathLst>
                <a:path w="1764665" h="2606040">
                  <a:moveTo>
                    <a:pt x="0" y="294106"/>
                  </a:moveTo>
                  <a:lnTo>
                    <a:pt x="3849" y="246400"/>
                  </a:lnTo>
                  <a:lnTo>
                    <a:pt x="14993" y="201145"/>
                  </a:lnTo>
                  <a:lnTo>
                    <a:pt x="32827" y="158946"/>
                  </a:lnTo>
                  <a:lnTo>
                    <a:pt x="56744" y="120410"/>
                  </a:lnTo>
                  <a:lnTo>
                    <a:pt x="86140" y="86140"/>
                  </a:lnTo>
                  <a:lnTo>
                    <a:pt x="120410" y="56744"/>
                  </a:lnTo>
                  <a:lnTo>
                    <a:pt x="158946" y="32827"/>
                  </a:lnTo>
                  <a:lnTo>
                    <a:pt x="201145" y="14993"/>
                  </a:lnTo>
                  <a:lnTo>
                    <a:pt x="246400" y="3849"/>
                  </a:lnTo>
                  <a:lnTo>
                    <a:pt x="294106" y="0"/>
                  </a:lnTo>
                  <a:lnTo>
                    <a:pt x="1470482" y="0"/>
                  </a:lnTo>
                  <a:lnTo>
                    <a:pt x="1518188" y="3849"/>
                  </a:lnTo>
                  <a:lnTo>
                    <a:pt x="1563443" y="14993"/>
                  </a:lnTo>
                  <a:lnTo>
                    <a:pt x="1605642" y="32827"/>
                  </a:lnTo>
                  <a:lnTo>
                    <a:pt x="1644178" y="56744"/>
                  </a:lnTo>
                  <a:lnTo>
                    <a:pt x="1678447" y="86140"/>
                  </a:lnTo>
                  <a:lnTo>
                    <a:pt x="1707843" y="120410"/>
                  </a:lnTo>
                  <a:lnTo>
                    <a:pt x="1731761" y="158946"/>
                  </a:lnTo>
                  <a:lnTo>
                    <a:pt x="1749595" y="201145"/>
                  </a:lnTo>
                  <a:lnTo>
                    <a:pt x="1760739" y="246400"/>
                  </a:lnTo>
                  <a:lnTo>
                    <a:pt x="1764588" y="294106"/>
                  </a:lnTo>
                  <a:lnTo>
                    <a:pt x="1764588" y="2311946"/>
                  </a:lnTo>
                  <a:lnTo>
                    <a:pt x="1760739" y="2359648"/>
                  </a:lnTo>
                  <a:lnTo>
                    <a:pt x="1749595" y="2404901"/>
                  </a:lnTo>
                  <a:lnTo>
                    <a:pt x="1731761" y="2447097"/>
                  </a:lnTo>
                  <a:lnTo>
                    <a:pt x="1707843" y="2485632"/>
                  </a:lnTo>
                  <a:lnTo>
                    <a:pt x="1678447" y="2519900"/>
                  </a:lnTo>
                  <a:lnTo>
                    <a:pt x="1644178" y="2549295"/>
                  </a:lnTo>
                  <a:lnTo>
                    <a:pt x="1605642" y="2573213"/>
                  </a:lnTo>
                  <a:lnTo>
                    <a:pt x="1563443" y="2591046"/>
                  </a:lnTo>
                  <a:lnTo>
                    <a:pt x="1518188" y="2602190"/>
                  </a:lnTo>
                  <a:lnTo>
                    <a:pt x="1470482" y="2606040"/>
                  </a:lnTo>
                  <a:lnTo>
                    <a:pt x="294106" y="2606040"/>
                  </a:lnTo>
                  <a:lnTo>
                    <a:pt x="246400" y="2602190"/>
                  </a:lnTo>
                  <a:lnTo>
                    <a:pt x="201145" y="2591046"/>
                  </a:lnTo>
                  <a:lnTo>
                    <a:pt x="158946" y="2573213"/>
                  </a:lnTo>
                  <a:lnTo>
                    <a:pt x="120410" y="2549295"/>
                  </a:lnTo>
                  <a:lnTo>
                    <a:pt x="86140" y="2519900"/>
                  </a:lnTo>
                  <a:lnTo>
                    <a:pt x="56744" y="2485632"/>
                  </a:lnTo>
                  <a:lnTo>
                    <a:pt x="32827" y="2447097"/>
                  </a:lnTo>
                  <a:lnTo>
                    <a:pt x="14993" y="2404901"/>
                  </a:lnTo>
                  <a:lnTo>
                    <a:pt x="3849" y="2359648"/>
                  </a:lnTo>
                  <a:lnTo>
                    <a:pt x="0" y="2311946"/>
                  </a:lnTo>
                  <a:lnTo>
                    <a:pt x="0" y="294106"/>
                  </a:lnTo>
                  <a:close/>
                </a:path>
              </a:pathLst>
            </a:custGeom>
            <a:ln w="15875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0387881" y="2827195"/>
            <a:ext cx="1296670" cy="151828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300" b="1" spc="65" dirty="0">
                <a:solidFill>
                  <a:srgbClr val="9F2B92"/>
                </a:solidFill>
                <a:latin typeface="Calibri"/>
                <a:cs typeface="Calibri"/>
              </a:rPr>
              <a:t>AUCD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</a:pP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Senior</a:t>
            </a:r>
            <a:r>
              <a:rPr sz="105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Advocacy </a:t>
            </a:r>
            <a:r>
              <a:rPr sz="1050" spc="10" dirty="0">
                <a:solidFill>
                  <a:srgbClr val="0E2841"/>
                </a:solidFill>
                <a:latin typeface="Segoe UI Symbol"/>
                <a:cs typeface="Segoe UI Symbol"/>
              </a:rPr>
              <a:t>Specialist,</a:t>
            </a:r>
            <a:r>
              <a:rPr sz="1050" spc="2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Silver Spring,</a:t>
            </a:r>
            <a:r>
              <a:rPr sz="105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5" dirty="0">
                <a:solidFill>
                  <a:srgbClr val="0E2841"/>
                </a:solidFill>
                <a:latin typeface="Segoe UI Symbol"/>
                <a:cs typeface="Segoe UI Symbol"/>
              </a:rPr>
              <a:t>MD.</a:t>
            </a:r>
            <a:r>
              <a:rPr sz="105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Policy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team, “Tuesdays</a:t>
            </a:r>
            <a:r>
              <a:rPr sz="1050" spc="-4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With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Liz,”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 and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“Disability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Policy</a:t>
            </a:r>
            <a:r>
              <a:rPr sz="1050" spc="-8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for</a:t>
            </a:r>
            <a:r>
              <a:rPr sz="105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All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45" dirty="0">
                <a:solidFill>
                  <a:srgbClr val="0E2841"/>
                </a:solidFill>
                <a:latin typeface="Segoe UI Symbol"/>
                <a:cs typeface="Segoe UI Symbol"/>
              </a:rPr>
              <a:t>w/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Liz”</a:t>
            </a:r>
            <a:r>
              <a:rPr sz="105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50" dirty="0">
                <a:solidFill>
                  <a:srgbClr val="0E2841"/>
                </a:solidFill>
                <a:latin typeface="Segoe UI Symbol"/>
                <a:cs typeface="Segoe UI Symbol"/>
              </a:rPr>
              <a:t>— </a:t>
            </a:r>
            <a:r>
              <a:rPr sz="1050" dirty="0">
                <a:solidFill>
                  <a:srgbClr val="0E2841"/>
                </a:solidFill>
                <a:latin typeface="Segoe UI Symbol"/>
                <a:cs typeface="Segoe UI Symbol"/>
              </a:rPr>
              <a:t>advocacy</a:t>
            </a:r>
            <a:r>
              <a:rPr sz="1050" spc="-9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30" dirty="0">
                <a:solidFill>
                  <a:srgbClr val="0E2841"/>
                </a:solidFill>
                <a:latin typeface="Segoe UI Symbol"/>
                <a:cs typeface="Segoe UI Symbol"/>
              </a:rPr>
              <a:t>on</a:t>
            </a:r>
            <a:r>
              <a:rPr sz="105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10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050" spc="-8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050" spc="-20" dirty="0">
                <a:solidFill>
                  <a:srgbClr val="0E2841"/>
                </a:solidFill>
                <a:latin typeface="Segoe UI Symbol"/>
                <a:cs typeface="Segoe UI Symbol"/>
              </a:rPr>
              <a:t>Hill.</a:t>
            </a:r>
            <a:endParaRPr sz="1050">
              <a:latin typeface="Segoe UI Symbol"/>
              <a:cs typeface="Segoe UI Symbo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0" y="5747327"/>
            <a:ext cx="12181205" cy="868680"/>
          </a:xfrm>
          <a:custGeom>
            <a:avLst/>
            <a:gdLst/>
            <a:ahLst/>
            <a:cxnLst/>
            <a:rect l="l" t="t" r="r" b="b"/>
            <a:pathLst>
              <a:path w="12181205" h="868679">
                <a:moveTo>
                  <a:pt x="12036336" y="0"/>
                </a:moveTo>
                <a:lnTo>
                  <a:pt x="144780" y="0"/>
                </a:lnTo>
                <a:lnTo>
                  <a:pt x="99018" y="7381"/>
                </a:lnTo>
                <a:lnTo>
                  <a:pt x="59275" y="27934"/>
                </a:lnTo>
                <a:lnTo>
                  <a:pt x="27934" y="59275"/>
                </a:lnTo>
                <a:lnTo>
                  <a:pt x="7381" y="99018"/>
                </a:lnTo>
                <a:lnTo>
                  <a:pt x="0" y="144779"/>
                </a:lnTo>
                <a:lnTo>
                  <a:pt x="0" y="723899"/>
                </a:lnTo>
                <a:lnTo>
                  <a:pt x="7381" y="769661"/>
                </a:lnTo>
                <a:lnTo>
                  <a:pt x="27934" y="809404"/>
                </a:lnTo>
                <a:lnTo>
                  <a:pt x="59275" y="840745"/>
                </a:lnTo>
                <a:lnTo>
                  <a:pt x="99018" y="861298"/>
                </a:lnTo>
                <a:lnTo>
                  <a:pt x="144780" y="868679"/>
                </a:lnTo>
                <a:lnTo>
                  <a:pt x="12036336" y="868679"/>
                </a:lnTo>
                <a:lnTo>
                  <a:pt x="12082097" y="861298"/>
                </a:lnTo>
                <a:lnTo>
                  <a:pt x="12121841" y="840745"/>
                </a:lnTo>
                <a:lnTo>
                  <a:pt x="12153181" y="809404"/>
                </a:lnTo>
                <a:lnTo>
                  <a:pt x="12173735" y="769661"/>
                </a:lnTo>
                <a:lnTo>
                  <a:pt x="12181116" y="723899"/>
                </a:lnTo>
                <a:lnTo>
                  <a:pt x="12181116" y="144779"/>
                </a:lnTo>
                <a:lnTo>
                  <a:pt x="12173735" y="99018"/>
                </a:lnTo>
                <a:lnTo>
                  <a:pt x="12153181" y="59275"/>
                </a:lnTo>
                <a:lnTo>
                  <a:pt x="12121841" y="27934"/>
                </a:lnTo>
                <a:lnTo>
                  <a:pt x="12082097" y="7381"/>
                </a:lnTo>
                <a:lnTo>
                  <a:pt x="12036336" y="0"/>
                </a:lnTo>
                <a:close/>
              </a:path>
            </a:pathLst>
          </a:custGeom>
          <a:solidFill>
            <a:srgbClr val="0E28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25488" y="5829626"/>
            <a:ext cx="115296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135" dirty="0">
                <a:solidFill>
                  <a:srgbClr val="FFFFFF"/>
                </a:solidFill>
                <a:latin typeface="Calibri"/>
                <a:cs typeface="Calibri"/>
              </a:rPr>
              <a:t>“I</a:t>
            </a:r>
            <a:r>
              <a:rPr sz="25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75" dirty="0">
                <a:solidFill>
                  <a:srgbClr val="FFFFFF"/>
                </a:solidFill>
                <a:latin typeface="Calibri"/>
                <a:cs typeface="Calibri"/>
              </a:rPr>
              <a:t>told</a:t>
            </a: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90" dirty="0">
                <a:solidFill>
                  <a:srgbClr val="FFFFFF"/>
                </a:solidFill>
                <a:latin typeface="Calibri"/>
                <a:cs typeface="Calibri"/>
              </a:rPr>
              <a:t>my</a:t>
            </a:r>
            <a:r>
              <a:rPr sz="25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105" dirty="0">
                <a:solidFill>
                  <a:srgbClr val="FFFFFF"/>
                </a:solidFill>
                <a:latin typeface="Calibri"/>
                <a:cs typeface="Calibri"/>
              </a:rPr>
              <a:t>parents</a:t>
            </a:r>
            <a:r>
              <a:rPr sz="25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6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5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80" dirty="0">
                <a:solidFill>
                  <a:srgbClr val="FFFFFF"/>
                </a:solidFill>
                <a:latin typeface="Calibri"/>
                <a:cs typeface="Calibri"/>
              </a:rPr>
              <a:t>wanted</a:t>
            </a: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5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114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5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13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95" dirty="0">
                <a:solidFill>
                  <a:srgbClr val="FFFFFF"/>
                </a:solidFill>
                <a:latin typeface="Calibri"/>
                <a:cs typeface="Calibri"/>
              </a:rPr>
              <a:t>lobbyist</a:t>
            </a: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dirty="0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60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sz="25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95" dirty="0">
                <a:solidFill>
                  <a:srgbClr val="FFFFFF"/>
                </a:solidFill>
                <a:latin typeface="Calibri"/>
                <a:cs typeface="Calibri"/>
              </a:rPr>
              <a:t>looked</a:t>
            </a: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7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5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135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25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90" dirty="0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sz="25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6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5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140" dirty="0">
                <a:solidFill>
                  <a:srgbClr val="FFFFFF"/>
                </a:solidFill>
                <a:latin typeface="Calibri"/>
                <a:cs typeface="Calibri"/>
              </a:rPr>
              <a:t>was</a:t>
            </a:r>
            <a:r>
              <a:rPr sz="25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45" dirty="0">
                <a:solidFill>
                  <a:srgbClr val="FFFFFF"/>
                </a:solidFill>
                <a:latin typeface="Calibri"/>
                <a:cs typeface="Calibri"/>
              </a:rPr>
              <a:t>crazy.”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15:28:05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All Liz, goal to make the point </a:t>
            </a:r>
            <a:r>
              <a:rPr sz="1000" spc="-25" dirty="0">
                <a:latin typeface="Arial"/>
                <a:cs typeface="Arial"/>
              </a:rPr>
              <a:t>for </a:t>
            </a:r>
            <a:r>
              <a:rPr sz="1000" dirty="0">
                <a:latin typeface="Arial"/>
                <a:cs typeface="Arial"/>
              </a:rPr>
              <a:t>why people need this </a:t>
            </a:r>
            <a:r>
              <a:rPr sz="1000" spc="-25" dirty="0">
                <a:latin typeface="Arial"/>
                <a:cs typeface="Arial"/>
              </a:rPr>
              <a:t>law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05726" y="184273"/>
            <a:ext cx="4161154" cy="92265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ts val="3350"/>
              </a:lnSpc>
              <a:spcBef>
                <a:spcPts val="515"/>
              </a:spcBef>
            </a:pPr>
            <a:r>
              <a:rPr sz="3100" dirty="0">
                <a:solidFill>
                  <a:srgbClr val="000000"/>
                </a:solidFill>
              </a:rPr>
              <a:t>The</a:t>
            </a:r>
            <a:r>
              <a:rPr sz="3100" spc="-90" dirty="0">
                <a:solidFill>
                  <a:srgbClr val="000000"/>
                </a:solidFill>
              </a:rPr>
              <a:t> </a:t>
            </a:r>
            <a:r>
              <a:rPr sz="3100" spc="100" dirty="0">
                <a:solidFill>
                  <a:srgbClr val="000000"/>
                </a:solidFill>
              </a:rPr>
              <a:t>Business</a:t>
            </a:r>
            <a:r>
              <a:rPr sz="3100" spc="-85" dirty="0">
                <a:solidFill>
                  <a:srgbClr val="000000"/>
                </a:solidFill>
              </a:rPr>
              <a:t> </a:t>
            </a:r>
            <a:r>
              <a:rPr sz="3100" spc="185" dirty="0">
                <a:solidFill>
                  <a:srgbClr val="000000"/>
                </a:solidFill>
              </a:rPr>
              <a:t>Case</a:t>
            </a:r>
            <a:r>
              <a:rPr sz="3100" spc="-75" dirty="0">
                <a:solidFill>
                  <a:srgbClr val="000000"/>
                </a:solidFill>
              </a:rPr>
              <a:t> </a:t>
            </a:r>
            <a:r>
              <a:rPr sz="3100" spc="-25" dirty="0">
                <a:solidFill>
                  <a:srgbClr val="000000"/>
                </a:solidFill>
              </a:rPr>
              <a:t>for </a:t>
            </a:r>
            <a:r>
              <a:rPr sz="3100" dirty="0">
                <a:solidFill>
                  <a:srgbClr val="000000"/>
                </a:solidFill>
              </a:rPr>
              <a:t>Ending</a:t>
            </a:r>
            <a:r>
              <a:rPr sz="3100" spc="-55" dirty="0">
                <a:solidFill>
                  <a:srgbClr val="000000"/>
                </a:solidFill>
              </a:rPr>
              <a:t> </a:t>
            </a:r>
            <a:r>
              <a:rPr sz="3100" spc="114" dirty="0">
                <a:solidFill>
                  <a:srgbClr val="000000"/>
                </a:solidFill>
              </a:rPr>
              <a:t>14(c)</a:t>
            </a:r>
            <a:r>
              <a:rPr sz="3100" spc="-15" dirty="0">
                <a:solidFill>
                  <a:srgbClr val="000000"/>
                </a:solidFill>
              </a:rPr>
              <a:t> </a:t>
            </a:r>
            <a:r>
              <a:rPr sz="3100" spc="55" dirty="0">
                <a:solidFill>
                  <a:srgbClr val="000000"/>
                </a:solidFill>
              </a:rPr>
              <a:t>Certificates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1128194" y="2693851"/>
            <a:ext cx="4487545" cy="2395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SzPct val="86666"/>
              <a:buFont typeface="Arial"/>
              <a:buChar char="•"/>
              <a:tabLst>
                <a:tab pos="240665" algn="l"/>
              </a:tabLst>
            </a:pPr>
            <a:r>
              <a:rPr sz="1500" spc="-40" dirty="0">
                <a:latin typeface="Segoe UI Symbol"/>
                <a:cs typeface="Segoe UI Symbol"/>
              </a:rPr>
              <a:t>Ending</a:t>
            </a:r>
            <a:r>
              <a:rPr sz="1500" spc="-80" dirty="0">
                <a:latin typeface="Segoe UI Symbol"/>
                <a:cs typeface="Segoe UI Symbol"/>
              </a:rPr>
              <a:t> </a:t>
            </a:r>
            <a:r>
              <a:rPr sz="1500" dirty="0">
                <a:latin typeface="Segoe UI Symbol"/>
                <a:cs typeface="Segoe UI Symbol"/>
              </a:rPr>
              <a:t>14(c)</a:t>
            </a:r>
            <a:r>
              <a:rPr sz="1500" spc="-90" dirty="0">
                <a:latin typeface="Segoe UI Symbol"/>
                <a:cs typeface="Segoe UI Symbol"/>
              </a:rPr>
              <a:t> </a:t>
            </a:r>
            <a:r>
              <a:rPr sz="1500" spc="-30" dirty="0">
                <a:latin typeface="Segoe UI Symbol"/>
                <a:cs typeface="Segoe UI Symbol"/>
              </a:rPr>
              <a:t>promotes</a:t>
            </a:r>
            <a:r>
              <a:rPr sz="1500" spc="-95" dirty="0">
                <a:latin typeface="Segoe UI Symbol"/>
                <a:cs typeface="Segoe UI Symbol"/>
              </a:rPr>
              <a:t> </a:t>
            </a:r>
            <a:r>
              <a:rPr sz="1500" spc="-50" dirty="0">
                <a:latin typeface="Segoe UI Symbol"/>
                <a:cs typeface="Segoe UI Symbol"/>
              </a:rPr>
              <a:t>wage</a:t>
            </a:r>
            <a:r>
              <a:rPr sz="1500" spc="-80" dirty="0">
                <a:latin typeface="Segoe UI Symbol"/>
                <a:cs typeface="Segoe UI Symbol"/>
              </a:rPr>
              <a:t> </a:t>
            </a:r>
            <a:r>
              <a:rPr sz="1500" spc="-35" dirty="0">
                <a:latin typeface="Segoe UI Symbol"/>
                <a:cs typeface="Segoe UI Symbol"/>
              </a:rPr>
              <a:t>equity</a:t>
            </a:r>
            <a:r>
              <a:rPr sz="1500" spc="-80" dirty="0">
                <a:latin typeface="Segoe UI Symbol"/>
                <a:cs typeface="Segoe UI Symbol"/>
              </a:rPr>
              <a:t> </a:t>
            </a:r>
            <a:r>
              <a:rPr sz="1500" spc="-50" dirty="0">
                <a:latin typeface="Segoe UI Symbol"/>
                <a:cs typeface="Segoe UI Symbol"/>
              </a:rPr>
              <a:t>for</a:t>
            </a:r>
            <a:r>
              <a:rPr sz="1500" spc="-65" dirty="0">
                <a:latin typeface="Segoe UI Symbol"/>
                <a:cs typeface="Segoe UI Symbol"/>
              </a:rPr>
              <a:t> </a:t>
            </a:r>
            <a:r>
              <a:rPr sz="1500" dirty="0">
                <a:latin typeface="Segoe UI Symbol"/>
                <a:cs typeface="Segoe UI Symbol"/>
              </a:rPr>
              <a:t>all</a:t>
            </a:r>
            <a:r>
              <a:rPr sz="1500" spc="-75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workers.</a:t>
            </a:r>
            <a:endParaRPr sz="1500">
              <a:latin typeface="Segoe UI Symbol"/>
              <a:cs typeface="Segoe UI Symbol"/>
            </a:endParaRPr>
          </a:p>
          <a:p>
            <a:pPr marL="241300" marR="5080" indent="-228600">
              <a:lnSpc>
                <a:spcPct val="110000"/>
              </a:lnSpc>
              <a:spcBef>
                <a:spcPts val="994"/>
              </a:spcBef>
              <a:buSzPct val="86666"/>
              <a:buFont typeface="Arial"/>
              <a:buChar char="•"/>
              <a:tabLst>
                <a:tab pos="241300" algn="l"/>
              </a:tabLst>
            </a:pPr>
            <a:r>
              <a:rPr sz="1500" dirty="0">
                <a:latin typeface="Segoe UI Symbol"/>
                <a:cs typeface="Segoe UI Symbol"/>
              </a:rPr>
              <a:t>Inclusive</a:t>
            </a:r>
            <a:r>
              <a:rPr sz="1500" spc="-120" dirty="0">
                <a:latin typeface="Segoe UI Symbol"/>
                <a:cs typeface="Segoe UI Symbol"/>
              </a:rPr>
              <a:t> </a:t>
            </a:r>
            <a:r>
              <a:rPr sz="1500" dirty="0">
                <a:latin typeface="Segoe UI Symbol"/>
                <a:cs typeface="Segoe UI Symbol"/>
              </a:rPr>
              <a:t>workplaces</a:t>
            </a:r>
            <a:r>
              <a:rPr sz="1500" spc="-110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attract</a:t>
            </a:r>
            <a:r>
              <a:rPr sz="1500" spc="-55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diverse</a:t>
            </a:r>
            <a:r>
              <a:rPr sz="1500" spc="-95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talent</a:t>
            </a:r>
            <a:r>
              <a:rPr sz="1500" spc="-85" dirty="0">
                <a:latin typeface="Segoe UI Symbol"/>
                <a:cs typeface="Segoe UI Symbol"/>
              </a:rPr>
              <a:t> </a:t>
            </a:r>
            <a:r>
              <a:rPr sz="1500" spc="-30" dirty="0">
                <a:latin typeface="Segoe UI Symbol"/>
                <a:cs typeface="Segoe UI Symbol"/>
              </a:rPr>
              <a:t>and</a:t>
            </a:r>
            <a:r>
              <a:rPr sz="1500" spc="-75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drive innovation.</a:t>
            </a:r>
            <a:endParaRPr sz="1500">
              <a:latin typeface="Segoe UI Symbol"/>
              <a:cs typeface="Segoe UI Symbol"/>
            </a:endParaRPr>
          </a:p>
          <a:p>
            <a:pPr marL="241300" marR="535305" indent="-228600">
              <a:lnSpc>
                <a:spcPct val="110000"/>
              </a:lnSpc>
              <a:spcBef>
                <a:spcPts val="994"/>
              </a:spcBef>
              <a:buSzPct val="86666"/>
              <a:buFont typeface="Arial"/>
              <a:buChar char="•"/>
              <a:tabLst>
                <a:tab pos="241300" algn="l"/>
              </a:tabLst>
            </a:pPr>
            <a:r>
              <a:rPr sz="1500" dirty="0">
                <a:latin typeface="Segoe UI Symbol"/>
                <a:cs typeface="Segoe UI Symbol"/>
              </a:rPr>
              <a:t>Fair</a:t>
            </a:r>
            <a:r>
              <a:rPr sz="1500" spc="-45" dirty="0">
                <a:latin typeface="Segoe UI Symbol"/>
                <a:cs typeface="Segoe UI Symbol"/>
              </a:rPr>
              <a:t> </a:t>
            </a:r>
            <a:r>
              <a:rPr sz="1500" spc="-50" dirty="0">
                <a:latin typeface="Segoe UI Symbol"/>
                <a:cs typeface="Segoe UI Symbol"/>
              </a:rPr>
              <a:t>wage</a:t>
            </a:r>
            <a:r>
              <a:rPr sz="1500" spc="-75" dirty="0">
                <a:latin typeface="Segoe UI Symbol"/>
                <a:cs typeface="Segoe UI Symbol"/>
              </a:rPr>
              <a:t> </a:t>
            </a:r>
            <a:r>
              <a:rPr sz="1500" dirty="0">
                <a:latin typeface="Segoe UI Symbol"/>
                <a:cs typeface="Segoe UI Symbol"/>
              </a:rPr>
              <a:t>practices</a:t>
            </a:r>
            <a:r>
              <a:rPr sz="1500" spc="-70" dirty="0">
                <a:latin typeface="Segoe UI Symbol"/>
                <a:cs typeface="Segoe UI Symbol"/>
              </a:rPr>
              <a:t> </a:t>
            </a:r>
            <a:r>
              <a:rPr sz="1500" dirty="0">
                <a:latin typeface="Segoe UI Symbol"/>
                <a:cs typeface="Segoe UI Symbol"/>
              </a:rPr>
              <a:t>enhance</a:t>
            </a:r>
            <a:r>
              <a:rPr sz="1500" spc="-75" dirty="0">
                <a:latin typeface="Segoe UI Symbol"/>
                <a:cs typeface="Segoe UI Symbol"/>
              </a:rPr>
              <a:t> </a:t>
            </a:r>
            <a:r>
              <a:rPr sz="1500" spc="-30" dirty="0">
                <a:latin typeface="Segoe UI Symbol"/>
                <a:cs typeface="Segoe UI Symbol"/>
              </a:rPr>
              <a:t>corporate</a:t>
            </a:r>
            <a:r>
              <a:rPr sz="1500" spc="-55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social responsibility.</a:t>
            </a:r>
            <a:endParaRPr sz="1500">
              <a:latin typeface="Segoe UI Symbol"/>
              <a:cs typeface="Segoe UI Symbol"/>
            </a:endParaRPr>
          </a:p>
          <a:p>
            <a:pPr marL="241300" marR="262890" indent="-228600">
              <a:lnSpc>
                <a:spcPct val="110000"/>
              </a:lnSpc>
              <a:spcBef>
                <a:spcPts val="1010"/>
              </a:spcBef>
              <a:buSzPct val="86666"/>
              <a:buFont typeface="Arial"/>
              <a:buChar char="•"/>
              <a:tabLst>
                <a:tab pos="241300" algn="l"/>
              </a:tabLst>
            </a:pPr>
            <a:r>
              <a:rPr sz="1500" dirty="0">
                <a:latin typeface="Segoe UI Symbol"/>
                <a:cs typeface="Segoe UI Symbol"/>
              </a:rPr>
              <a:t>As</a:t>
            </a:r>
            <a:r>
              <a:rPr sz="1500" spc="-70" dirty="0">
                <a:latin typeface="Segoe UI Symbol"/>
                <a:cs typeface="Segoe UI Symbol"/>
              </a:rPr>
              <a:t> </a:t>
            </a:r>
            <a:r>
              <a:rPr sz="1500" spc="-35" dirty="0">
                <a:latin typeface="Segoe UI Symbol"/>
                <a:cs typeface="Segoe UI Symbol"/>
              </a:rPr>
              <a:t>more</a:t>
            </a:r>
            <a:r>
              <a:rPr sz="1500" spc="-70" dirty="0">
                <a:latin typeface="Segoe UI Symbol"/>
                <a:cs typeface="Segoe UI Symbol"/>
              </a:rPr>
              <a:t> </a:t>
            </a:r>
            <a:r>
              <a:rPr sz="1500" dirty="0">
                <a:latin typeface="Segoe UI Symbol"/>
                <a:cs typeface="Segoe UI Symbol"/>
              </a:rPr>
              <a:t>states</a:t>
            </a:r>
            <a:r>
              <a:rPr sz="1500" spc="-55" dirty="0">
                <a:latin typeface="Segoe UI Symbol"/>
                <a:cs typeface="Segoe UI Symbol"/>
              </a:rPr>
              <a:t> </a:t>
            </a:r>
            <a:r>
              <a:rPr sz="1500" spc="-40" dirty="0">
                <a:latin typeface="Segoe UI Symbol"/>
                <a:cs typeface="Segoe UI Symbol"/>
              </a:rPr>
              <a:t>move</a:t>
            </a:r>
            <a:r>
              <a:rPr sz="1500" spc="-85" dirty="0">
                <a:latin typeface="Segoe UI Symbol"/>
                <a:cs typeface="Segoe UI Symbol"/>
              </a:rPr>
              <a:t> </a:t>
            </a:r>
            <a:r>
              <a:rPr sz="1500" spc="-25" dirty="0">
                <a:latin typeface="Segoe UI Symbol"/>
                <a:cs typeface="Segoe UI Symbol"/>
              </a:rPr>
              <a:t>towards</a:t>
            </a:r>
            <a:r>
              <a:rPr sz="1500" spc="-70" dirty="0">
                <a:latin typeface="Segoe UI Symbol"/>
                <a:cs typeface="Segoe UI Symbol"/>
              </a:rPr>
              <a:t> </a:t>
            </a:r>
            <a:r>
              <a:rPr sz="1500" spc="-30" dirty="0">
                <a:latin typeface="Segoe UI Symbol"/>
                <a:cs typeface="Segoe UI Symbol"/>
              </a:rPr>
              <a:t>eliminating</a:t>
            </a:r>
            <a:r>
              <a:rPr sz="1500" spc="-65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14(c) </a:t>
            </a:r>
            <a:r>
              <a:rPr sz="1500" dirty="0">
                <a:latin typeface="Segoe UI Symbol"/>
                <a:cs typeface="Segoe UI Symbol"/>
              </a:rPr>
              <a:t>certificates,</a:t>
            </a:r>
            <a:r>
              <a:rPr sz="1500" spc="-45" dirty="0">
                <a:latin typeface="Segoe UI Symbol"/>
                <a:cs typeface="Segoe UI Symbol"/>
              </a:rPr>
              <a:t> </a:t>
            </a:r>
            <a:r>
              <a:rPr sz="1500" dirty="0">
                <a:latin typeface="Segoe UI Symbol"/>
                <a:cs typeface="Segoe UI Symbol"/>
              </a:rPr>
              <a:t>companies</a:t>
            </a:r>
            <a:r>
              <a:rPr sz="1500" spc="-70" dirty="0">
                <a:latin typeface="Segoe UI Symbol"/>
                <a:cs typeface="Segoe UI Symbol"/>
              </a:rPr>
              <a:t> </a:t>
            </a:r>
            <a:r>
              <a:rPr sz="1500" dirty="0">
                <a:latin typeface="Segoe UI Symbol"/>
                <a:cs typeface="Segoe UI Symbol"/>
              </a:rPr>
              <a:t>seek</a:t>
            </a:r>
            <a:r>
              <a:rPr sz="1500" spc="-75" dirty="0">
                <a:latin typeface="Segoe UI Symbol"/>
                <a:cs typeface="Segoe UI Symbol"/>
              </a:rPr>
              <a:t> </a:t>
            </a:r>
            <a:r>
              <a:rPr sz="1500" spc="-60" dirty="0">
                <a:latin typeface="Segoe UI Symbol"/>
                <a:cs typeface="Segoe UI Symbol"/>
              </a:rPr>
              <a:t>to</a:t>
            </a:r>
            <a:r>
              <a:rPr sz="1500" spc="-30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comply</a:t>
            </a:r>
            <a:r>
              <a:rPr sz="1500" spc="-85" dirty="0">
                <a:latin typeface="Segoe UI Symbol"/>
                <a:cs typeface="Segoe UI Symbol"/>
              </a:rPr>
              <a:t> </a:t>
            </a:r>
            <a:r>
              <a:rPr sz="1500" spc="-30" dirty="0">
                <a:latin typeface="Segoe UI Symbol"/>
                <a:cs typeface="Segoe UI Symbol"/>
              </a:rPr>
              <a:t>with</a:t>
            </a:r>
            <a:r>
              <a:rPr sz="1500" spc="-40" dirty="0">
                <a:latin typeface="Segoe UI Symbol"/>
                <a:cs typeface="Segoe UI Symbol"/>
              </a:rPr>
              <a:t> </a:t>
            </a:r>
            <a:r>
              <a:rPr sz="1500" spc="-25" dirty="0">
                <a:latin typeface="Segoe UI Symbol"/>
                <a:cs typeface="Segoe UI Symbol"/>
              </a:rPr>
              <a:t>new </a:t>
            </a:r>
            <a:r>
              <a:rPr sz="1500" spc="-30" dirty="0">
                <a:latin typeface="Segoe UI Symbol"/>
                <a:cs typeface="Segoe UI Symbol"/>
              </a:rPr>
              <a:t>regulations</a:t>
            </a:r>
            <a:r>
              <a:rPr sz="1500" spc="-90" dirty="0">
                <a:latin typeface="Segoe UI Symbol"/>
                <a:cs typeface="Segoe UI Symbol"/>
              </a:rPr>
              <a:t> </a:t>
            </a:r>
            <a:r>
              <a:rPr sz="1500" spc="-25" dirty="0">
                <a:latin typeface="Segoe UI Symbol"/>
                <a:cs typeface="Segoe UI Symbol"/>
              </a:rPr>
              <a:t>and</a:t>
            </a:r>
            <a:r>
              <a:rPr sz="1500" spc="-50" dirty="0">
                <a:latin typeface="Segoe UI Symbol"/>
                <a:cs typeface="Segoe UI Symbol"/>
              </a:rPr>
              <a:t> </a:t>
            </a:r>
            <a:r>
              <a:rPr sz="1500" spc="-35" dirty="0">
                <a:latin typeface="Segoe UI Symbol"/>
                <a:cs typeface="Segoe UI Symbol"/>
              </a:rPr>
              <a:t>avoid</a:t>
            </a:r>
            <a:r>
              <a:rPr sz="1500" spc="-75" dirty="0">
                <a:latin typeface="Segoe UI Symbol"/>
                <a:cs typeface="Segoe UI Symbol"/>
              </a:rPr>
              <a:t> </a:t>
            </a:r>
            <a:r>
              <a:rPr sz="1500" spc="-30" dirty="0">
                <a:latin typeface="Segoe UI Symbol"/>
                <a:cs typeface="Segoe UI Symbol"/>
              </a:rPr>
              <a:t>potential</a:t>
            </a:r>
            <a:r>
              <a:rPr sz="1500" spc="-45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barriers</a:t>
            </a:r>
            <a:r>
              <a:rPr sz="1500" spc="-85" dirty="0">
                <a:latin typeface="Segoe UI Symbol"/>
                <a:cs typeface="Segoe UI Symbol"/>
              </a:rPr>
              <a:t> </a:t>
            </a:r>
            <a:r>
              <a:rPr sz="1500" spc="-60" dirty="0">
                <a:latin typeface="Segoe UI Symbol"/>
                <a:cs typeface="Segoe UI Symbol"/>
              </a:rPr>
              <a:t>to</a:t>
            </a:r>
            <a:r>
              <a:rPr sz="1500" spc="-50" dirty="0">
                <a:latin typeface="Segoe UI Symbol"/>
                <a:cs typeface="Segoe UI Symbol"/>
              </a:rPr>
              <a:t> </a:t>
            </a:r>
            <a:r>
              <a:rPr sz="1500" spc="-10" dirty="0">
                <a:latin typeface="Segoe UI Symbol"/>
                <a:cs typeface="Segoe UI Symbol"/>
              </a:rPr>
              <a:t>talent</a:t>
            </a:r>
            <a:endParaRPr sz="1500">
              <a:latin typeface="Segoe UI Symbol"/>
              <a:cs typeface="Segoe UI Symbol"/>
            </a:endParaRPr>
          </a:p>
        </p:txBody>
      </p:sp>
      <p:pic>
        <p:nvPicPr>
          <p:cNvPr id="4" name="object 4" descr="e83502fd6d0346ec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359" y="1481328"/>
            <a:ext cx="5394958" cy="39227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15:28:05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Rylin Ending 14(c) </a:t>
            </a:r>
            <a:r>
              <a:rPr sz="1000" spc="-10" dirty="0">
                <a:latin typeface="Arial"/>
                <a:cs typeface="Arial"/>
              </a:rPr>
              <a:t>certificates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has numerous benefits, </a:t>
            </a:r>
            <a:r>
              <a:rPr sz="1000" spc="-10" dirty="0">
                <a:latin typeface="Arial"/>
                <a:cs typeface="Arial"/>
              </a:rPr>
              <a:t>including </a:t>
            </a:r>
            <a:r>
              <a:rPr sz="1000" dirty="0">
                <a:latin typeface="Arial"/>
                <a:cs typeface="Arial"/>
              </a:rPr>
              <a:t>promoting wage equity </a:t>
            </a:r>
            <a:r>
              <a:rPr sz="1000" spc="-25" dirty="0">
                <a:latin typeface="Arial"/>
                <a:cs typeface="Arial"/>
              </a:rPr>
              <a:t>by </a:t>
            </a:r>
            <a:r>
              <a:rPr sz="1000" dirty="0">
                <a:latin typeface="Arial"/>
                <a:cs typeface="Arial"/>
              </a:rPr>
              <a:t>ensuring fair pay for all </a:t>
            </a:r>
            <a:r>
              <a:rPr sz="1000" spc="-10" dirty="0">
                <a:latin typeface="Arial"/>
                <a:cs typeface="Arial"/>
              </a:rPr>
              <a:t>workers, </a:t>
            </a:r>
            <a:r>
              <a:rPr sz="1000" dirty="0">
                <a:latin typeface="Arial"/>
                <a:cs typeface="Arial"/>
              </a:rPr>
              <a:t>particularly those with </a:t>
            </a:r>
            <a:r>
              <a:rPr sz="1000" spc="-10" dirty="0">
                <a:latin typeface="Arial"/>
                <a:cs typeface="Arial"/>
              </a:rPr>
              <a:t>disabilities. </a:t>
            </a:r>
            <a:r>
              <a:rPr sz="1000" dirty="0">
                <a:latin typeface="Arial"/>
                <a:cs typeface="Arial"/>
              </a:rPr>
              <a:t>Additionally, inclusive </a:t>
            </a:r>
            <a:r>
              <a:rPr sz="1000" spc="-10" dirty="0">
                <a:latin typeface="Arial"/>
                <a:cs typeface="Arial"/>
              </a:rPr>
              <a:t>workplaces </a:t>
            </a:r>
            <a:r>
              <a:rPr sz="1000" dirty="0">
                <a:latin typeface="Arial"/>
                <a:cs typeface="Arial"/>
              </a:rPr>
              <a:t>can attract a diverse talent </a:t>
            </a:r>
            <a:r>
              <a:rPr sz="1000" spc="-10" dirty="0">
                <a:latin typeface="Arial"/>
                <a:cs typeface="Arial"/>
              </a:rPr>
              <a:t>pool, </a:t>
            </a:r>
            <a:r>
              <a:rPr sz="1000" dirty="0">
                <a:latin typeface="Arial"/>
                <a:cs typeface="Arial"/>
              </a:rPr>
              <a:t>fostering innovation. </a:t>
            </a:r>
            <a:r>
              <a:rPr sz="1000" spc="-10" dirty="0">
                <a:latin typeface="Arial"/>
                <a:cs typeface="Arial"/>
              </a:rPr>
              <a:t>Companies </a:t>
            </a:r>
            <a:r>
              <a:rPr sz="1000" dirty="0">
                <a:latin typeface="Arial"/>
                <a:cs typeface="Arial"/>
              </a:rPr>
              <a:t>that implement fair </a:t>
            </a:r>
            <a:r>
              <a:rPr sz="1000" spc="-20" dirty="0">
                <a:latin typeface="Arial"/>
                <a:cs typeface="Arial"/>
              </a:rPr>
              <a:t>wage</a:t>
            </a:r>
            <a:r>
              <a:rPr sz="1000" dirty="0">
                <a:latin typeface="Arial"/>
                <a:cs typeface="Arial"/>
              </a:rPr>
              <a:t> practices reinforce </a:t>
            </a:r>
            <a:r>
              <a:rPr sz="1000" spc="-10" dirty="0">
                <a:latin typeface="Arial"/>
                <a:cs typeface="Arial"/>
              </a:rPr>
              <a:t>their </a:t>
            </a:r>
            <a:r>
              <a:rPr sz="1000" dirty="0">
                <a:latin typeface="Arial"/>
                <a:cs typeface="Arial"/>
              </a:rPr>
              <a:t>commitment to corporate </a:t>
            </a:r>
            <a:r>
              <a:rPr sz="1000" spc="-10" dirty="0">
                <a:latin typeface="Arial"/>
                <a:cs typeface="Arial"/>
              </a:rPr>
              <a:t>social </a:t>
            </a:r>
            <a:r>
              <a:rPr sz="1000" dirty="0">
                <a:latin typeface="Arial"/>
                <a:cs typeface="Arial"/>
              </a:rPr>
              <a:t>responsibility, enhancing </a:t>
            </a:r>
            <a:r>
              <a:rPr sz="1000" spc="-10" dirty="0">
                <a:latin typeface="Arial"/>
                <a:cs typeface="Arial"/>
              </a:rPr>
              <a:t>their </a:t>
            </a:r>
            <a:r>
              <a:rPr sz="1000" dirty="0">
                <a:latin typeface="Arial"/>
                <a:cs typeface="Arial"/>
              </a:rPr>
              <a:t>reputation. As regulations </a:t>
            </a:r>
            <a:r>
              <a:rPr sz="1000" spc="-10" dirty="0">
                <a:latin typeface="Arial"/>
                <a:cs typeface="Arial"/>
              </a:rPr>
              <a:t>evolve, </a:t>
            </a:r>
            <a:r>
              <a:rPr sz="1000" dirty="0">
                <a:latin typeface="Arial"/>
                <a:cs typeface="Arial"/>
              </a:rPr>
              <a:t>proactive compliance </a:t>
            </a:r>
            <a:r>
              <a:rPr sz="1000" spc="-10" dirty="0">
                <a:latin typeface="Arial"/>
                <a:cs typeface="Arial"/>
              </a:rPr>
              <a:t>helps </a:t>
            </a:r>
            <a:r>
              <a:rPr sz="1000" dirty="0">
                <a:latin typeface="Arial"/>
                <a:cs typeface="Arial"/>
              </a:rPr>
              <a:t>businesses navigate </a:t>
            </a:r>
            <a:r>
              <a:rPr sz="1000" spc="-10" dirty="0">
                <a:latin typeface="Arial"/>
                <a:cs typeface="Arial"/>
              </a:rPr>
              <a:t>legal </a:t>
            </a:r>
            <a:r>
              <a:rPr sz="1000" dirty="0">
                <a:latin typeface="Arial"/>
                <a:cs typeface="Arial"/>
              </a:rPr>
              <a:t>challenges, supported by </a:t>
            </a:r>
            <a:r>
              <a:rPr sz="1000" spc="-20" dirty="0">
                <a:latin typeface="Arial"/>
                <a:cs typeface="Arial"/>
              </a:rPr>
              <a:t>acts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like TCIEA, ensuring a </a:t>
            </a:r>
            <a:r>
              <a:rPr sz="1000" spc="-10" dirty="0">
                <a:latin typeface="Arial"/>
                <a:cs typeface="Arial"/>
              </a:rPr>
              <a:t>smooth </a:t>
            </a:r>
            <a:r>
              <a:rPr sz="1000" dirty="0">
                <a:latin typeface="Arial"/>
                <a:cs typeface="Arial"/>
              </a:rPr>
              <a:t>transition towards </a:t>
            </a:r>
            <a:r>
              <a:rPr sz="1000" spc="-10" dirty="0">
                <a:latin typeface="Arial"/>
                <a:cs typeface="Arial"/>
              </a:rPr>
              <a:t>competitive </a:t>
            </a:r>
            <a:r>
              <a:rPr sz="1000" dirty="0">
                <a:latin typeface="Arial"/>
                <a:cs typeface="Arial"/>
              </a:rPr>
              <a:t>integrated </a:t>
            </a:r>
            <a:r>
              <a:rPr sz="1000" spc="-10" dirty="0">
                <a:latin typeface="Arial"/>
                <a:cs typeface="Arial"/>
              </a:rPr>
              <a:t>employment.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18818" y="880363"/>
            <a:ext cx="3756660" cy="8362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0"/>
              </a:spcBef>
            </a:pPr>
            <a:r>
              <a:rPr sz="2800" dirty="0">
                <a:solidFill>
                  <a:srgbClr val="000000"/>
                </a:solidFill>
              </a:rPr>
              <a:t>Microsoft's</a:t>
            </a:r>
            <a:r>
              <a:rPr sz="2800" spc="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Journey</a:t>
            </a:r>
            <a:r>
              <a:rPr sz="2800" spc="5" dirty="0">
                <a:solidFill>
                  <a:srgbClr val="000000"/>
                </a:solidFill>
              </a:rPr>
              <a:t> </a:t>
            </a:r>
            <a:r>
              <a:rPr sz="2800" spc="-25" dirty="0">
                <a:solidFill>
                  <a:srgbClr val="000000"/>
                </a:solidFill>
              </a:rPr>
              <a:t>to </a:t>
            </a:r>
            <a:r>
              <a:rPr sz="2800" dirty="0">
                <a:solidFill>
                  <a:srgbClr val="000000"/>
                </a:solidFill>
              </a:rPr>
              <a:t>Ending</a:t>
            </a:r>
            <a:r>
              <a:rPr sz="2800" spc="-50" dirty="0">
                <a:solidFill>
                  <a:srgbClr val="000000"/>
                </a:solidFill>
              </a:rPr>
              <a:t> </a:t>
            </a:r>
            <a:r>
              <a:rPr sz="2800" spc="100" dirty="0">
                <a:solidFill>
                  <a:srgbClr val="000000"/>
                </a:solidFill>
              </a:rPr>
              <a:t>14(c)</a:t>
            </a:r>
            <a:r>
              <a:rPr sz="2800" spc="-75" dirty="0">
                <a:solidFill>
                  <a:srgbClr val="000000"/>
                </a:solidFill>
              </a:rPr>
              <a:t> </a:t>
            </a:r>
            <a:r>
              <a:rPr sz="2800" spc="45" dirty="0">
                <a:solidFill>
                  <a:srgbClr val="000000"/>
                </a:solidFill>
              </a:rPr>
              <a:t>Certificates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640078" y="2177747"/>
            <a:ext cx="4261485" cy="867410"/>
            <a:chOff x="640078" y="2177747"/>
            <a:chExt cx="4261485" cy="867410"/>
          </a:xfrm>
        </p:grpSpPr>
        <p:sp>
          <p:nvSpPr>
            <p:cNvPr id="4" name="object 4"/>
            <p:cNvSpPr/>
            <p:nvPr/>
          </p:nvSpPr>
          <p:spPr>
            <a:xfrm>
              <a:off x="640078" y="2177747"/>
              <a:ext cx="4261485" cy="867410"/>
            </a:xfrm>
            <a:custGeom>
              <a:avLst/>
              <a:gdLst/>
              <a:ahLst/>
              <a:cxnLst/>
              <a:rect l="l" t="t" r="r" b="b"/>
              <a:pathLst>
                <a:path w="4261485" h="867410">
                  <a:moveTo>
                    <a:pt x="4174401" y="0"/>
                  </a:moveTo>
                  <a:lnTo>
                    <a:pt x="86702" y="0"/>
                  </a:lnTo>
                  <a:lnTo>
                    <a:pt x="52956" y="6812"/>
                  </a:lnTo>
                  <a:lnTo>
                    <a:pt x="25396" y="25392"/>
                  </a:lnTo>
                  <a:lnTo>
                    <a:pt x="6814" y="52951"/>
                  </a:lnTo>
                  <a:lnTo>
                    <a:pt x="0" y="86702"/>
                  </a:lnTo>
                  <a:lnTo>
                    <a:pt x="0" y="780338"/>
                  </a:lnTo>
                  <a:lnTo>
                    <a:pt x="6814" y="814090"/>
                  </a:lnTo>
                  <a:lnTo>
                    <a:pt x="25396" y="841649"/>
                  </a:lnTo>
                  <a:lnTo>
                    <a:pt x="52956" y="860229"/>
                  </a:lnTo>
                  <a:lnTo>
                    <a:pt x="86702" y="867041"/>
                  </a:lnTo>
                  <a:lnTo>
                    <a:pt x="4174401" y="867041"/>
                  </a:lnTo>
                  <a:lnTo>
                    <a:pt x="4208147" y="860229"/>
                  </a:lnTo>
                  <a:lnTo>
                    <a:pt x="4235707" y="841649"/>
                  </a:lnTo>
                  <a:lnTo>
                    <a:pt x="4254289" y="814090"/>
                  </a:lnTo>
                  <a:lnTo>
                    <a:pt x="4261104" y="780338"/>
                  </a:lnTo>
                  <a:lnTo>
                    <a:pt x="4261104" y="86702"/>
                  </a:lnTo>
                  <a:lnTo>
                    <a:pt x="4254289" y="52951"/>
                  </a:lnTo>
                  <a:lnTo>
                    <a:pt x="4235707" y="25392"/>
                  </a:lnTo>
                  <a:lnTo>
                    <a:pt x="4208147" y="6812"/>
                  </a:lnTo>
                  <a:lnTo>
                    <a:pt x="4174401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90752" y="2416847"/>
              <a:ext cx="304800" cy="394335"/>
            </a:xfrm>
            <a:custGeom>
              <a:avLst/>
              <a:gdLst/>
              <a:ahLst/>
              <a:cxnLst/>
              <a:rect l="l" t="t" r="r" b="b"/>
              <a:pathLst>
                <a:path w="304800" h="394335">
                  <a:moveTo>
                    <a:pt x="304507" y="0"/>
                  </a:moveTo>
                  <a:lnTo>
                    <a:pt x="0" y="0"/>
                  </a:lnTo>
                  <a:lnTo>
                    <a:pt x="0" y="29222"/>
                  </a:lnTo>
                  <a:lnTo>
                    <a:pt x="0" y="363321"/>
                  </a:lnTo>
                  <a:lnTo>
                    <a:pt x="0" y="393814"/>
                  </a:lnTo>
                  <a:lnTo>
                    <a:pt x="304507" y="393814"/>
                  </a:lnTo>
                  <a:lnTo>
                    <a:pt x="304507" y="363855"/>
                  </a:lnTo>
                  <a:lnTo>
                    <a:pt x="304507" y="363321"/>
                  </a:lnTo>
                  <a:lnTo>
                    <a:pt x="304507" y="29705"/>
                  </a:lnTo>
                  <a:lnTo>
                    <a:pt x="275031" y="29705"/>
                  </a:lnTo>
                  <a:lnTo>
                    <a:pt x="275031" y="363321"/>
                  </a:lnTo>
                  <a:lnTo>
                    <a:pt x="29476" y="363321"/>
                  </a:lnTo>
                  <a:lnTo>
                    <a:pt x="29476" y="29222"/>
                  </a:lnTo>
                  <a:lnTo>
                    <a:pt x="304507" y="29222"/>
                  </a:lnTo>
                  <a:lnTo>
                    <a:pt x="304507" y="0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0762" y="2417058"/>
              <a:ext cx="304800" cy="393700"/>
            </a:xfrm>
            <a:custGeom>
              <a:avLst/>
              <a:gdLst/>
              <a:ahLst/>
              <a:cxnLst/>
              <a:rect l="l" t="t" r="r" b="b"/>
              <a:pathLst>
                <a:path w="304800" h="393700">
                  <a:moveTo>
                    <a:pt x="29467" y="29484"/>
                  </a:moveTo>
                  <a:lnTo>
                    <a:pt x="275033" y="29484"/>
                  </a:lnTo>
                  <a:lnTo>
                    <a:pt x="275033" y="363639"/>
                  </a:lnTo>
                  <a:lnTo>
                    <a:pt x="29467" y="363639"/>
                  </a:lnTo>
                  <a:lnTo>
                    <a:pt x="29467" y="29484"/>
                  </a:lnTo>
                  <a:close/>
                </a:path>
                <a:path w="304800" h="393700">
                  <a:moveTo>
                    <a:pt x="0" y="393123"/>
                  </a:moveTo>
                  <a:lnTo>
                    <a:pt x="304500" y="393123"/>
                  </a:lnTo>
                  <a:lnTo>
                    <a:pt x="304500" y="0"/>
                  </a:lnTo>
                  <a:lnTo>
                    <a:pt x="0" y="0"/>
                  </a:lnTo>
                  <a:lnTo>
                    <a:pt x="0" y="393123"/>
                  </a:lnTo>
                  <a:close/>
                </a:path>
              </a:pathLst>
            </a:custGeom>
            <a:ln w="4912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47924" y="2702072"/>
              <a:ext cx="88900" cy="19685"/>
            </a:xfrm>
            <a:custGeom>
              <a:avLst/>
              <a:gdLst/>
              <a:ahLst/>
              <a:cxnLst/>
              <a:rect l="l" t="t" r="r" b="b"/>
              <a:pathLst>
                <a:path w="88900" h="19685">
                  <a:moveTo>
                    <a:pt x="88403" y="19656"/>
                  </a:moveTo>
                  <a:lnTo>
                    <a:pt x="0" y="19656"/>
                  </a:lnTo>
                  <a:lnTo>
                    <a:pt x="0" y="0"/>
                  </a:lnTo>
                  <a:lnTo>
                    <a:pt x="88403" y="0"/>
                  </a:lnTo>
                  <a:lnTo>
                    <a:pt x="88403" y="19656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7924" y="2702072"/>
              <a:ext cx="88900" cy="19685"/>
            </a:xfrm>
            <a:custGeom>
              <a:avLst/>
              <a:gdLst/>
              <a:ahLst/>
              <a:cxnLst/>
              <a:rect l="l" t="t" r="r" b="b"/>
              <a:pathLst>
                <a:path w="88900" h="19685">
                  <a:moveTo>
                    <a:pt x="0" y="0"/>
                  </a:moveTo>
                  <a:lnTo>
                    <a:pt x="88403" y="0"/>
                  </a:lnTo>
                  <a:lnTo>
                    <a:pt x="88403" y="19656"/>
                  </a:lnTo>
                  <a:lnTo>
                    <a:pt x="0" y="19656"/>
                  </a:lnTo>
                  <a:lnTo>
                    <a:pt x="0" y="0"/>
                  </a:lnTo>
                  <a:close/>
                </a:path>
              </a:pathLst>
            </a:custGeom>
            <a:ln w="4913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49698" y="2485853"/>
              <a:ext cx="186690" cy="19685"/>
            </a:xfrm>
            <a:custGeom>
              <a:avLst/>
              <a:gdLst/>
              <a:ahLst/>
              <a:cxnLst/>
              <a:rect l="l" t="t" r="r" b="b"/>
              <a:pathLst>
                <a:path w="186690" h="19685">
                  <a:moveTo>
                    <a:pt x="186629" y="19656"/>
                  </a:moveTo>
                  <a:lnTo>
                    <a:pt x="0" y="19656"/>
                  </a:lnTo>
                  <a:lnTo>
                    <a:pt x="0" y="0"/>
                  </a:lnTo>
                  <a:lnTo>
                    <a:pt x="186629" y="0"/>
                  </a:lnTo>
                  <a:lnTo>
                    <a:pt x="186629" y="19656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9698" y="2485853"/>
              <a:ext cx="186690" cy="19685"/>
            </a:xfrm>
            <a:custGeom>
              <a:avLst/>
              <a:gdLst/>
              <a:ahLst/>
              <a:cxnLst/>
              <a:rect l="l" t="t" r="r" b="b"/>
              <a:pathLst>
                <a:path w="186690" h="19685">
                  <a:moveTo>
                    <a:pt x="0" y="0"/>
                  </a:moveTo>
                  <a:lnTo>
                    <a:pt x="186629" y="0"/>
                  </a:lnTo>
                  <a:lnTo>
                    <a:pt x="186629" y="19656"/>
                  </a:lnTo>
                  <a:lnTo>
                    <a:pt x="0" y="19656"/>
                  </a:lnTo>
                  <a:lnTo>
                    <a:pt x="0" y="0"/>
                  </a:lnTo>
                  <a:close/>
                </a:path>
              </a:pathLst>
            </a:custGeom>
            <a:ln w="4914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49698" y="2525165"/>
              <a:ext cx="186690" cy="19685"/>
            </a:xfrm>
            <a:custGeom>
              <a:avLst/>
              <a:gdLst/>
              <a:ahLst/>
              <a:cxnLst/>
              <a:rect l="l" t="t" r="r" b="b"/>
              <a:pathLst>
                <a:path w="186690" h="19685">
                  <a:moveTo>
                    <a:pt x="186629" y="19656"/>
                  </a:moveTo>
                  <a:lnTo>
                    <a:pt x="0" y="19656"/>
                  </a:lnTo>
                  <a:lnTo>
                    <a:pt x="0" y="0"/>
                  </a:lnTo>
                  <a:lnTo>
                    <a:pt x="186629" y="0"/>
                  </a:lnTo>
                  <a:lnTo>
                    <a:pt x="186629" y="19656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49698" y="2525164"/>
              <a:ext cx="186690" cy="19685"/>
            </a:xfrm>
            <a:custGeom>
              <a:avLst/>
              <a:gdLst/>
              <a:ahLst/>
              <a:cxnLst/>
              <a:rect l="l" t="t" r="r" b="b"/>
              <a:pathLst>
                <a:path w="186690" h="19685">
                  <a:moveTo>
                    <a:pt x="0" y="0"/>
                  </a:moveTo>
                  <a:lnTo>
                    <a:pt x="186629" y="0"/>
                  </a:lnTo>
                  <a:lnTo>
                    <a:pt x="186629" y="19656"/>
                  </a:lnTo>
                  <a:lnTo>
                    <a:pt x="0" y="19656"/>
                  </a:lnTo>
                  <a:lnTo>
                    <a:pt x="0" y="0"/>
                  </a:lnTo>
                  <a:close/>
                </a:path>
              </a:pathLst>
            </a:custGeom>
            <a:ln w="4914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9698" y="2564476"/>
              <a:ext cx="186690" cy="19685"/>
            </a:xfrm>
            <a:custGeom>
              <a:avLst/>
              <a:gdLst/>
              <a:ahLst/>
              <a:cxnLst/>
              <a:rect l="l" t="t" r="r" b="b"/>
              <a:pathLst>
                <a:path w="186690" h="19685">
                  <a:moveTo>
                    <a:pt x="186629" y="19656"/>
                  </a:moveTo>
                  <a:lnTo>
                    <a:pt x="0" y="19656"/>
                  </a:lnTo>
                  <a:lnTo>
                    <a:pt x="0" y="0"/>
                  </a:lnTo>
                  <a:lnTo>
                    <a:pt x="186629" y="0"/>
                  </a:lnTo>
                  <a:lnTo>
                    <a:pt x="186629" y="19656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49698" y="2564476"/>
              <a:ext cx="186690" cy="19685"/>
            </a:xfrm>
            <a:custGeom>
              <a:avLst/>
              <a:gdLst/>
              <a:ahLst/>
              <a:cxnLst/>
              <a:rect l="l" t="t" r="r" b="b"/>
              <a:pathLst>
                <a:path w="186690" h="19685">
                  <a:moveTo>
                    <a:pt x="0" y="0"/>
                  </a:moveTo>
                  <a:lnTo>
                    <a:pt x="186629" y="0"/>
                  </a:lnTo>
                  <a:lnTo>
                    <a:pt x="186629" y="19656"/>
                  </a:lnTo>
                  <a:lnTo>
                    <a:pt x="0" y="19656"/>
                  </a:lnTo>
                  <a:lnTo>
                    <a:pt x="0" y="0"/>
                  </a:lnTo>
                  <a:close/>
                </a:path>
              </a:pathLst>
            </a:custGeom>
            <a:ln w="4914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49698" y="2603788"/>
              <a:ext cx="93345" cy="19685"/>
            </a:xfrm>
            <a:custGeom>
              <a:avLst/>
              <a:gdLst/>
              <a:ahLst/>
              <a:cxnLst/>
              <a:rect l="l" t="t" r="r" b="b"/>
              <a:pathLst>
                <a:path w="93344" h="19685">
                  <a:moveTo>
                    <a:pt x="93314" y="19656"/>
                  </a:moveTo>
                  <a:lnTo>
                    <a:pt x="0" y="19656"/>
                  </a:lnTo>
                  <a:lnTo>
                    <a:pt x="0" y="0"/>
                  </a:lnTo>
                  <a:lnTo>
                    <a:pt x="93314" y="0"/>
                  </a:lnTo>
                  <a:lnTo>
                    <a:pt x="93314" y="19656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49698" y="2603788"/>
              <a:ext cx="93345" cy="19685"/>
            </a:xfrm>
            <a:custGeom>
              <a:avLst/>
              <a:gdLst/>
              <a:ahLst/>
              <a:cxnLst/>
              <a:rect l="l" t="t" r="r" b="b"/>
              <a:pathLst>
                <a:path w="93344" h="19685">
                  <a:moveTo>
                    <a:pt x="0" y="0"/>
                  </a:moveTo>
                  <a:lnTo>
                    <a:pt x="93314" y="0"/>
                  </a:lnTo>
                  <a:lnTo>
                    <a:pt x="93314" y="19656"/>
                  </a:lnTo>
                  <a:lnTo>
                    <a:pt x="0" y="19656"/>
                  </a:lnTo>
                  <a:lnTo>
                    <a:pt x="0" y="0"/>
                  </a:lnTo>
                  <a:close/>
                </a:path>
              </a:pathLst>
            </a:custGeom>
            <a:ln w="4913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7242" y="2675041"/>
              <a:ext cx="73670" cy="73709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902360" y="2372829"/>
            <a:ext cx="476884" cy="476884"/>
          </a:xfrm>
          <a:custGeom>
            <a:avLst/>
            <a:gdLst/>
            <a:ahLst/>
            <a:cxnLst/>
            <a:rect l="l" t="t" r="r" b="b"/>
            <a:pathLst>
              <a:path w="476884" h="476885">
                <a:moveTo>
                  <a:pt x="0" y="0"/>
                </a:moveTo>
                <a:lnTo>
                  <a:pt x="476872" y="0"/>
                </a:lnTo>
                <a:lnTo>
                  <a:pt x="476872" y="476872"/>
                </a:lnTo>
                <a:lnTo>
                  <a:pt x="0" y="476872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720578" y="2370857"/>
            <a:ext cx="3004185" cy="455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75"/>
              </a:spcBef>
            </a:pPr>
            <a:r>
              <a:rPr sz="1400" spc="-25" dirty="0">
                <a:latin typeface="Segoe UI Symbol"/>
                <a:cs typeface="Segoe UI Symbol"/>
              </a:rPr>
              <a:t>Microsoft's</a:t>
            </a:r>
            <a:r>
              <a:rPr sz="1400" spc="-95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Supplier</a:t>
            </a:r>
            <a:r>
              <a:rPr sz="1400" spc="-80" dirty="0">
                <a:latin typeface="Segoe UI Symbol"/>
                <a:cs typeface="Segoe UI Symbol"/>
              </a:rPr>
              <a:t> </a:t>
            </a:r>
            <a:r>
              <a:rPr sz="1400" dirty="0">
                <a:latin typeface="Segoe UI Symbol"/>
                <a:cs typeface="Segoe UI Symbol"/>
              </a:rPr>
              <a:t>Code</a:t>
            </a:r>
            <a:r>
              <a:rPr sz="1400" spc="-105" dirty="0">
                <a:latin typeface="Segoe UI Symbol"/>
                <a:cs typeface="Segoe UI Symbol"/>
              </a:rPr>
              <a:t> </a:t>
            </a:r>
            <a:r>
              <a:rPr sz="1400" spc="-45" dirty="0">
                <a:latin typeface="Segoe UI Symbol"/>
                <a:cs typeface="Segoe UI Symbol"/>
              </a:rPr>
              <a:t>of</a:t>
            </a:r>
            <a:r>
              <a:rPr sz="1400" spc="-70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Conduct </a:t>
            </a:r>
            <a:r>
              <a:rPr sz="1400" spc="-25" dirty="0">
                <a:latin typeface="Segoe UI Symbol"/>
                <a:cs typeface="Segoe UI Symbol"/>
              </a:rPr>
              <a:t>prohibits</a:t>
            </a:r>
            <a:r>
              <a:rPr sz="1400" spc="-95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subminimum</a:t>
            </a:r>
            <a:r>
              <a:rPr sz="1400" spc="-75" dirty="0">
                <a:latin typeface="Segoe UI Symbol"/>
                <a:cs typeface="Segoe UI Symbol"/>
              </a:rPr>
              <a:t> </a:t>
            </a:r>
            <a:r>
              <a:rPr sz="1400" spc="-45" dirty="0">
                <a:latin typeface="Segoe UI Symbol"/>
                <a:cs typeface="Segoe UI Symbol"/>
              </a:rPr>
              <a:t>wage</a:t>
            </a:r>
            <a:r>
              <a:rPr sz="1400" spc="-60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practices.</a:t>
            </a:r>
            <a:endParaRPr sz="1400">
              <a:latin typeface="Segoe UI Symbol"/>
              <a:cs typeface="Segoe UI Symbo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40078" y="3261554"/>
            <a:ext cx="4261485" cy="867410"/>
            <a:chOff x="640078" y="3261554"/>
            <a:chExt cx="4261485" cy="867410"/>
          </a:xfrm>
        </p:grpSpPr>
        <p:sp>
          <p:nvSpPr>
            <p:cNvPr id="21" name="object 21"/>
            <p:cNvSpPr/>
            <p:nvPr/>
          </p:nvSpPr>
          <p:spPr>
            <a:xfrm>
              <a:off x="640078" y="3261554"/>
              <a:ext cx="4261485" cy="867410"/>
            </a:xfrm>
            <a:custGeom>
              <a:avLst/>
              <a:gdLst/>
              <a:ahLst/>
              <a:cxnLst/>
              <a:rect l="l" t="t" r="r" b="b"/>
              <a:pathLst>
                <a:path w="4261485" h="867410">
                  <a:moveTo>
                    <a:pt x="4174401" y="0"/>
                  </a:moveTo>
                  <a:lnTo>
                    <a:pt x="86702" y="0"/>
                  </a:lnTo>
                  <a:lnTo>
                    <a:pt x="52956" y="6812"/>
                  </a:lnTo>
                  <a:lnTo>
                    <a:pt x="25396" y="25392"/>
                  </a:lnTo>
                  <a:lnTo>
                    <a:pt x="6814" y="52951"/>
                  </a:lnTo>
                  <a:lnTo>
                    <a:pt x="0" y="86702"/>
                  </a:lnTo>
                  <a:lnTo>
                    <a:pt x="0" y="780338"/>
                  </a:lnTo>
                  <a:lnTo>
                    <a:pt x="6814" y="814090"/>
                  </a:lnTo>
                  <a:lnTo>
                    <a:pt x="25396" y="841649"/>
                  </a:lnTo>
                  <a:lnTo>
                    <a:pt x="52956" y="860229"/>
                  </a:lnTo>
                  <a:lnTo>
                    <a:pt x="86702" y="867041"/>
                  </a:lnTo>
                  <a:lnTo>
                    <a:pt x="4174401" y="867041"/>
                  </a:lnTo>
                  <a:lnTo>
                    <a:pt x="4208147" y="860229"/>
                  </a:lnTo>
                  <a:lnTo>
                    <a:pt x="4235707" y="841649"/>
                  </a:lnTo>
                  <a:lnTo>
                    <a:pt x="4254289" y="814090"/>
                  </a:lnTo>
                  <a:lnTo>
                    <a:pt x="4261104" y="780338"/>
                  </a:lnTo>
                  <a:lnTo>
                    <a:pt x="4261104" y="86702"/>
                  </a:lnTo>
                  <a:lnTo>
                    <a:pt x="4254289" y="52951"/>
                  </a:lnTo>
                  <a:lnTo>
                    <a:pt x="4235707" y="25392"/>
                  </a:lnTo>
                  <a:lnTo>
                    <a:pt x="4208147" y="6812"/>
                  </a:lnTo>
                  <a:lnTo>
                    <a:pt x="4174401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7406" y="3566714"/>
              <a:ext cx="231814" cy="25307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90272" y="3613396"/>
              <a:ext cx="264160" cy="212090"/>
            </a:xfrm>
            <a:custGeom>
              <a:avLst/>
              <a:gdLst/>
              <a:ahLst/>
              <a:cxnLst/>
              <a:rect l="l" t="t" r="r" b="b"/>
              <a:pathLst>
                <a:path w="264159" h="212089">
                  <a:moveTo>
                    <a:pt x="168457" y="211795"/>
                  </a:moveTo>
                  <a:lnTo>
                    <a:pt x="164528" y="210321"/>
                  </a:lnTo>
                  <a:lnTo>
                    <a:pt x="161090" y="208355"/>
                  </a:lnTo>
                  <a:lnTo>
                    <a:pt x="154214" y="202950"/>
                  </a:lnTo>
                  <a:lnTo>
                    <a:pt x="174351" y="179854"/>
                  </a:lnTo>
                  <a:lnTo>
                    <a:pt x="176315" y="174940"/>
                  </a:lnTo>
                  <a:lnTo>
                    <a:pt x="175333" y="164620"/>
                  </a:lnTo>
                  <a:lnTo>
                    <a:pt x="172877" y="159706"/>
                  </a:lnTo>
                  <a:lnTo>
                    <a:pt x="168948" y="156266"/>
                  </a:lnTo>
                  <a:lnTo>
                    <a:pt x="165510" y="152826"/>
                  </a:lnTo>
                  <a:lnTo>
                    <a:pt x="161090" y="151352"/>
                  </a:lnTo>
                  <a:lnTo>
                    <a:pt x="154214" y="151352"/>
                  </a:lnTo>
                  <a:lnTo>
                    <a:pt x="152250" y="151844"/>
                  </a:lnTo>
                  <a:lnTo>
                    <a:pt x="150777" y="152335"/>
                  </a:lnTo>
                  <a:lnTo>
                    <a:pt x="150285" y="146438"/>
                  </a:lnTo>
                  <a:lnTo>
                    <a:pt x="147830" y="141033"/>
                  </a:lnTo>
                  <a:lnTo>
                    <a:pt x="143410" y="137101"/>
                  </a:lnTo>
                  <a:lnTo>
                    <a:pt x="138989" y="133662"/>
                  </a:lnTo>
                  <a:lnTo>
                    <a:pt x="134078" y="131696"/>
                  </a:lnTo>
                  <a:lnTo>
                    <a:pt x="126711" y="131696"/>
                  </a:lnTo>
                  <a:lnTo>
                    <a:pt x="124256" y="132187"/>
                  </a:lnTo>
                  <a:lnTo>
                    <a:pt x="122291" y="132679"/>
                  </a:lnTo>
                  <a:lnTo>
                    <a:pt x="122291" y="125799"/>
                  </a:lnTo>
                  <a:lnTo>
                    <a:pt x="119344" y="119411"/>
                  </a:lnTo>
                  <a:lnTo>
                    <a:pt x="109522" y="110566"/>
                  </a:lnTo>
                  <a:lnTo>
                    <a:pt x="103628" y="108600"/>
                  </a:lnTo>
                  <a:lnTo>
                    <a:pt x="94788" y="108600"/>
                  </a:lnTo>
                  <a:lnTo>
                    <a:pt x="91841" y="109091"/>
                  </a:lnTo>
                  <a:lnTo>
                    <a:pt x="89385" y="110074"/>
                  </a:lnTo>
                  <a:lnTo>
                    <a:pt x="88894" y="103194"/>
                  </a:lnTo>
                  <a:lnTo>
                    <a:pt x="86438" y="96806"/>
                  </a:lnTo>
                  <a:lnTo>
                    <a:pt x="81036" y="92384"/>
                  </a:lnTo>
                  <a:lnTo>
                    <a:pt x="76616" y="88452"/>
                  </a:lnTo>
                  <a:lnTo>
                    <a:pt x="70722" y="86487"/>
                  </a:lnTo>
                  <a:lnTo>
                    <a:pt x="57462" y="86487"/>
                  </a:lnTo>
                  <a:lnTo>
                    <a:pt x="50586" y="89435"/>
                  </a:lnTo>
                  <a:lnTo>
                    <a:pt x="46166" y="94841"/>
                  </a:lnTo>
                  <a:lnTo>
                    <a:pt x="33396" y="109583"/>
                  </a:lnTo>
                  <a:lnTo>
                    <a:pt x="0" y="70762"/>
                  </a:lnTo>
                  <a:lnTo>
                    <a:pt x="42728" y="0"/>
                  </a:lnTo>
                  <a:lnTo>
                    <a:pt x="64928" y="6726"/>
                  </a:lnTo>
                  <a:lnTo>
                    <a:pt x="86254" y="7371"/>
                  </a:lnTo>
                  <a:lnTo>
                    <a:pt x="106199" y="5804"/>
                  </a:lnTo>
                  <a:lnTo>
                    <a:pt x="124256" y="5896"/>
                  </a:lnTo>
                  <a:lnTo>
                    <a:pt x="95279" y="39312"/>
                  </a:lnTo>
                  <a:lnTo>
                    <a:pt x="89662" y="49501"/>
                  </a:lnTo>
                  <a:lnTo>
                    <a:pt x="103137" y="85995"/>
                  </a:lnTo>
                  <a:lnTo>
                    <a:pt x="110013" y="88452"/>
                  </a:lnTo>
                  <a:lnTo>
                    <a:pt x="119835" y="88452"/>
                  </a:lnTo>
                  <a:lnTo>
                    <a:pt x="127693" y="87961"/>
                  </a:lnTo>
                  <a:lnTo>
                    <a:pt x="134569" y="84521"/>
                  </a:lnTo>
                  <a:lnTo>
                    <a:pt x="139481" y="78624"/>
                  </a:lnTo>
                  <a:lnTo>
                    <a:pt x="173369" y="39803"/>
                  </a:lnTo>
                  <a:lnTo>
                    <a:pt x="178771" y="44717"/>
                  </a:lnTo>
                  <a:lnTo>
                    <a:pt x="257843" y="112531"/>
                  </a:lnTo>
                  <a:lnTo>
                    <a:pt x="261281" y="115971"/>
                  </a:lnTo>
                  <a:lnTo>
                    <a:pt x="263737" y="120394"/>
                  </a:lnTo>
                  <a:lnTo>
                    <a:pt x="263245" y="125799"/>
                  </a:lnTo>
                  <a:lnTo>
                    <a:pt x="262417" y="133523"/>
                  </a:lnTo>
                  <a:lnTo>
                    <a:pt x="258825" y="140050"/>
                  </a:lnTo>
                  <a:lnTo>
                    <a:pt x="253024" y="144734"/>
                  </a:lnTo>
                  <a:lnTo>
                    <a:pt x="245565" y="146929"/>
                  </a:lnTo>
                  <a:lnTo>
                    <a:pt x="241636" y="147421"/>
                  </a:lnTo>
                  <a:lnTo>
                    <a:pt x="238198" y="146438"/>
                  </a:lnTo>
                  <a:lnTo>
                    <a:pt x="235251" y="144964"/>
                  </a:lnTo>
                  <a:lnTo>
                    <a:pt x="235251" y="145947"/>
                  </a:lnTo>
                  <a:lnTo>
                    <a:pt x="235742" y="146929"/>
                  </a:lnTo>
                  <a:lnTo>
                    <a:pt x="235742" y="147912"/>
                  </a:lnTo>
                  <a:lnTo>
                    <a:pt x="234913" y="155637"/>
                  </a:lnTo>
                  <a:lnTo>
                    <a:pt x="231322" y="162163"/>
                  </a:lnTo>
                  <a:lnTo>
                    <a:pt x="225520" y="166847"/>
                  </a:lnTo>
                  <a:lnTo>
                    <a:pt x="218061" y="169043"/>
                  </a:lnTo>
                  <a:lnTo>
                    <a:pt x="214624" y="169043"/>
                  </a:lnTo>
                  <a:lnTo>
                    <a:pt x="213150" y="168551"/>
                  </a:lnTo>
                  <a:lnTo>
                    <a:pt x="213150" y="169043"/>
                  </a:lnTo>
                  <a:lnTo>
                    <a:pt x="212321" y="176767"/>
                  </a:lnTo>
                  <a:lnTo>
                    <a:pt x="208730" y="183293"/>
                  </a:lnTo>
                  <a:lnTo>
                    <a:pt x="202928" y="187977"/>
                  </a:lnTo>
                  <a:lnTo>
                    <a:pt x="195469" y="190173"/>
                  </a:lnTo>
                  <a:lnTo>
                    <a:pt x="192032" y="190173"/>
                  </a:lnTo>
                  <a:lnTo>
                    <a:pt x="190558" y="189682"/>
                  </a:lnTo>
                  <a:lnTo>
                    <a:pt x="190558" y="190173"/>
                  </a:lnTo>
                  <a:lnTo>
                    <a:pt x="189729" y="197897"/>
                  </a:lnTo>
                  <a:lnTo>
                    <a:pt x="186138" y="204424"/>
                  </a:lnTo>
                  <a:lnTo>
                    <a:pt x="180336" y="209108"/>
                  </a:lnTo>
                  <a:lnTo>
                    <a:pt x="172877" y="211303"/>
                  </a:lnTo>
                  <a:lnTo>
                    <a:pt x="168457" y="211795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0272" y="3613396"/>
              <a:ext cx="264160" cy="212090"/>
            </a:xfrm>
            <a:custGeom>
              <a:avLst/>
              <a:gdLst/>
              <a:ahLst/>
              <a:cxnLst/>
              <a:rect l="l" t="t" r="r" b="b"/>
              <a:pathLst>
                <a:path w="264159" h="212089">
                  <a:moveTo>
                    <a:pt x="257843" y="112531"/>
                  </a:moveTo>
                  <a:lnTo>
                    <a:pt x="178771" y="44717"/>
                  </a:lnTo>
                  <a:lnTo>
                    <a:pt x="173369" y="39803"/>
                  </a:lnTo>
                  <a:lnTo>
                    <a:pt x="139481" y="78624"/>
                  </a:lnTo>
                  <a:lnTo>
                    <a:pt x="134569" y="84521"/>
                  </a:lnTo>
                  <a:lnTo>
                    <a:pt x="127693" y="87961"/>
                  </a:lnTo>
                  <a:lnTo>
                    <a:pt x="119835" y="88452"/>
                  </a:lnTo>
                  <a:lnTo>
                    <a:pt x="117380" y="88452"/>
                  </a:lnTo>
                  <a:lnTo>
                    <a:pt x="110013" y="88452"/>
                  </a:lnTo>
                  <a:lnTo>
                    <a:pt x="103137" y="85995"/>
                  </a:lnTo>
                  <a:lnTo>
                    <a:pt x="98226" y="81081"/>
                  </a:lnTo>
                  <a:lnTo>
                    <a:pt x="91135" y="71722"/>
                  </a:lnTo>
                  <a:lnTo>
                    <a:pt x="88280" y="60749"/>
                  </a:lnTo>
                  <a:lnTo>
                    <a:pt x="89662" y="49501"/>
                  </a:lnTo>
                  <a:lnTo>
                    <a:pt x="95279" y="39312"/>
                  </a:lnTo>
                  <a:lnTo>
                    <a:pt x="124256" y="5896"/>
                  </a:lnTo>
                  <a:lnTo>
                    <a:pt x="106199" y="5804"/>
                  </a:lnTo>
                  <a:lnTo>
                    <a:pt x="86254" y="7371"/>
                  </a:lnTo>
                  <a:lnTo>
                    <a:pt x="64928" y="6726"/>
                  </a:lnTo>
                  <a:lnTo>
                    <a:pt x="42728" y="0"/>
                  </a:lnTo>
                  <a:lnTo>
                    <a:pt x="0" y="70762"/>
                  </a:lnTo>
                  <a:lnTo>
                    <a:pt x="33396" y="109583"/>
                  </a:lnTo>
                  <a:lnTo>
                    <a:pt x="46166" y="94841"/>
                  </a:lnTo>
                  <a:lnTo>
                    <a:pt x="50586" y="89435"/>
                  </a:lnTo>
                  <a:lnTo>
                    <a:pt x="57462" y="86487"/>
                  </a:lnTo>
                  <a:lnTo>
                    <a:pt x="64829" y="86487"/>
                  </a:lnTo>
                  <a:lnTo>
                    <a:pt x="70722" y="86487"/>
                  </a:lnTo>
                  <a:lnTo>
                    <a:pt x="76616" y="88452"/>
                  </a:lnTo>
                  <a:lnTo>
                    <a:pt x="81036" y="92384"/>
                  </a:lnTo>
                  <a:lnTo>
                    <a:pt x="86438" y="96806"/>
                  </a:lnTo>
                  <a:lnTo>
                    <a:pt x="88894" y="103194"/>
                  </a:lnTo>
                  <a:lnTo>
                    <a:pt x="89385" y="110074"/>
                  </a:lnTo>
                  <a:lnTo>
                    <a:pt x="91841" y="109091"/>
                  </a:lnTo>
                  <a:lnTo>
                    <a:pt x="94788" y="108600"/>
                  </a:lnTo>
                  <a:lnTo>
                    <a:pt x="97734" y="108600"/>
                  </a:lnTo>
                  <a:lnTo>
                    <a:pt x="103628" y="108600"/>
                  </a:lnTo>
                  <a:lnTo>
                    <a:pt x="109522" y="110566"/>
                  </a:lnTo>
                  <a:lnTo>
                    <a:pt x="113942" y="114497"/>
                  </a:lnTo>
                  <a:lnTo>
                    <a:pt x="119344" y="119411"/>
                  </a:lnTo>
                  <a:lnTo>
                    <a:pt x="122291" y="125799"/>
                  </a:lnTo>
                  <a:lnTo>
                    <a:pt x="122291" y="132679"/>
                  </a:lnTo>
                  <a:lnTo>
                    <a:pt x="124256" y="132187"/>
                  </a:lnTo>
                  <a:lnTo>
                    <a:pt x="126711" y="131696"/>
                  </a:lnTo>
                  <a:lnTo>
                    <a:pt x="128676" y="131696"/>
                  </a:lnTo>
                  <a:lnTo>
                    <a:pt x="134078" y="131696"/>
                  </a:lnTo>
                  <a:lnTo>
                    <a:pt x="150777" y="152335"/>
                  </a:lnTo>
                  <a:lnTo>
                    <a:pt x="152250" y="151844"/>
                  </a:lnTo>
                  <a:lnTo>
                    <a:pt x="154214" y="151352"/>
                  </a:lnTo>
                  <a:lnTo>
                    <a:pt x="156179" y="151352"/>
                  </a:lnTo>
                  <a:lnTo>
                    <a:pt x="161090" y="151352"/>
                  </a:lnTo>
                  <a:lnTo>
                    <a:pt x="165510" y="152826"/>
                  </a:lnTo>
                  <a:lnTo>
                    <a:pt x="168948" y="156266"/>
                  </a:lnTo>
                  <a:lnTo>
                    <a:pt x="172877" y="159706"/>
                  </a:lnTo>
                  <a:lnTo>
                    <a:pt x="175333" y="164620"/>
                  </a:lnTo>
                  <a:lnTo>
                    <a:pt x="175824" y="169534"/>
                  </a:lnTo>
                  <a:lnTo>
                    <a:pt x="176315" y="174940"/>
                  </a:lnTo>
                  <a:lnTo>
                    <a:pt x="174351" y="179854"/>
                  </a:lnTo>
                  <a:lnTo>
                    <a:pt x="170913" y="183785"/>
                  </a:lnTo>
                  <a:lnTo>
                    <a:pt x="154214" y="202950"/>
                  </a:lnTo>
                  <a:lnTo>
                    <a:pt x="161090" y="208355"/>
                  </a:lnTo>
                  <a:lnTo>
                    <a:pt x="164528" y="210321"/>
                  </a:lnTo>
                  <a:lnTo>
                    <a:pt x="168457" y="211795"/>
                  </a:lnTo>
                  <a:lnTo>
                    <a:pt x="172877" y="211303"/>
                  </a:lnTo>
                  <a:lnTo>
                    <a:pt x="180336" y="209108"/>
                  </a:lnTo>
                  <a:lnTo>
                    <a:pt x="186138" y="204424"/>
                  </a:lnTo>
                  <a:lnTo>
                    <a:pt x="189729" y="197897"/>
                  </a:lnTo>
                  <a:lnTo>
                    <a:pt x="190558" y="190173"/>
                  </a:lnTo>
                  <a:lnTo>
                    <a:pt x="190558" y="189682"/>
                  </a:lnTo>
                  <a:lnTo>
                    <a:pt x="192032" y="190173"/>
                  </a:lnTo>
                  <a:lnTo>
                    <a:pt x="193996" y="190173"/>
                  </a:lnTo>
                  <a:lnTo>
                    <a:pt x="195469" y="190173"/>
                  </a:lnTo>
                  <a:lnTo>
                    <a:pt x="202928" y="187977"/>
                  </a:lnTo>
                  <a:lnTo>
                    <a:pt x="208730" y="183293"/>
                  </a:lnTo>
                  <a:lnTo>
                    <a:pt x="212321" y="176767"/>
                  </a:lnTo>
                  <a:lnTo>
                    <a:pt x="213150" y="169043"/>
                  </a:lnTo>
                  <a:lnTo>
                    <a:pt x="213150" y="168551"/>
                  </a:lnTo>
                  <a:lnTo>
                    <a:pt x="214624" y="169043"/>
                  </a:lnTo>
                  <a:lnTo>
                    <a:pt x="216588" y="169043"/>
                  </a:lnTo>
                  <a:lnTo>
                    <a:pt x="218061" y="169043"/>
                  </a:lnTo>
                  <a:lnTo>
                    <a:pt x="225520" y="166847"/>
                  </a:lnTo>
                  <a:lnTo>
                    <a:pt x="231322" y="162163"/>
                  </a:lnTo>
                  <a:lnTo>
                    <a:pt x="234913" y="155637"/>
                  </a:lnTo>
                  <a:lnTo>
                    <a:pt x="235742" y="147912"/>
                  </a:lnTo>
                  <a:lnTo>
                    <a:pt x="235742" y="146929"/>
                  </a:lnTo>
                  <a:lnTo>
                    <a:pt x="235251" y="145947"/>
                  </a:lnTo>
                  <a:lnTo>
                    <a:pt x="235251" y="144964"/>
                  </a:lnTo>
                  <a:lnTo>
                    <a:pt x="238198" y="146438"/>
                  </a:lnTo>
                  <a:lnTo>
                    <a:pt x="241636" y="147421"/>
                  </a:lnTo>
                  <a:lnTo>
                    <a:pt x="245565" y="146929"/>
                  </a:lnTo>
                  <a:lnTo>
                    <a:pt x="263737" y="120394"/>
                  </a:lnTo>
                  <a:lnTo>
                    <a:pt x="261281" y="115971"/>
                  </a:lnTo>
                  <a:lnTo>
                    <a:pt x="257843" y="112531"/>
                  </a:lnTo>
                  <a:close/>
                </a:path>
              </a:pathLst>
            </a:custGeom>
            <a:ln w="4912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5059" y="3566714"/>
              <a:ext cx="273561" cy="160196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902360" y="3456635"/>
            <a:ext cx="476884" cy="476884"/>
          </a:xfrm>
          <a:custGeom>
            <a:avLst/>
            <a:gdLst/>
            <a:ahLst/>
            <a:cxnLst/>
            <a:rect l="l" t="t" r="r" b="b"/>
            <a:pathLst>
              <a:path w="476884" h="476885">
                <a:moveTo>
                  <a:pt x="0" y="0"/>
                </a:moveTo>
                <a:lnTo>
                  <a:pt x="476872" y="0"/>
                </a:lnTo>
                <a:lnTo>
                  <a:pt x="476872" y="476872"/>
                </a:lnTo>
                <a:lnTo>
                  <a:pt x="0" y="476872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720578" y="3454664"/>
            <a:ext cx="2117090" cy="455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75"/>
              </a:spcBef>
            </a:pPr>
            <a:r>
              <a:rPr sz="1400" spc="-35" dirty="0">
                <a:latin typeface="Segoe UI Symbol"/>
                <a:cs typeface="Segoe UI Symbol"/>
              </a:rPr>
              <a:t>Over</a:t>
            </a:r>
            <a:r>
              <a:rPr sz="1400" spc="-110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11</a:t>
            </a:r>
            <a:r>
              <a:rPr sz="1400" spc="-75" dirty="0">
                <a:latin typeface="Segoe UI Symbol"/>
                <a:cs typeface="Segoe UI Symbol"/>
              </a:rPr>
              <a:t> </a:t>
            </a:r>
            <a:r>
              <a:rPr sz="1400" dirty="0">
                <a:latin typeface="Segoe UI Symbol"/>
                <a:cs typeface="Segoe UI Symbol"/>
              </a:rPr>
              <a:t>years</a:t>
            </a:r>
            <a:r>
              <a:rPr sz="1400" spc="-100" dirty="0">
                <a:latin typeface="Segoe UI Symbol"/>
                <a:cs typeface="Segoe UI Symbol"/>
              </a:rPr>
              <a:t> </a:t>
            </a:r>
            <a:r>
              <a:rPr sz="1400" spc="-45" dirty="0">
                <a:latin typeface="Segoe UI Symbol"/>
                <a:cs typeface="Segoe UI Symbol"/>
              </a:rPr>
              <a:t>of</a:t>
            </a:r>
            <a:r>
              <a:rPr sz="1400" spc="-100" dirty="0">
                <a:latin typeface="Segoe UI Symbol"/>
                <a:cs typeface="Segoe UI Symbol"/>
              </a:rPr>
              <a:t> </a:t>
            </a:r>
            <a:r>
              <a:rPr sz="1400" spc="-20" dirty="0">
                <a:latin typeface="Segoe UI Symbol"/>
                <a:cs typeface="Segoe UI Symbol"/>
              </a:rPr>
              <a:t>Supportive Employment</a:t>
            </a:r>
            <a:r>
              <a:rPr sz="1400" spc="-75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Program</a:t>
            </a:r>
            <a:endParaRPr sz="1400">
              <a:latin typeface="Segoe UI Symbol"/>
              <a:cs typeface="Segoe UI Symbo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40078" y="4345360"/>
            <a:ext cx="4261485" cy="867410"/>
            <a:chOff x="640078" y="4345360"/>
            <a:chExt cx="4261485" cy="867410"/>
          </a:xfrm>
        </p:grpSpPr>
        <p:sp>
          <p:nvSpPr>
            <p:cNvPr id="29" name="object 29"/>
            <p:cNvSpPr/>
            <p:nvPr/>
          </p:nvSpPr>
          <p:spPr>
            <a:xfrm>
              <a:off x="640078" y="4345360"/>
              <a:ext cx="4261485" cy="867410"/>
            </a:xfrm>
            <a:custGeom>
              <a:avLst/>
              <a:gdLst/>
              <a:ahLst/>
              <a:cxnLst/>
              <a:rect l="l" t="t" r="r" b="b"/>
              <a:pathLst>
                <a:path w="4261485" h="867410">
                  <a:moveTo>
                    <a:pt x="4174401" y="0"/>
                  </a:moveTo>
                  <a:lnTo>
                    <a:pt x="86702" y="0"/>
                  </a:lnTo>
                  <a:lnTo>
                    <a:pt x="52956" y="6814"/>
                  </a:lnTo>
                  <a:lnTo>
                    <a:pt x="25396" y="25396"/>
                  </a:lnTo>
                  <a:lnTo>
                    <a:pt x="6814" y="52956"/>
                  </a:lnTo>
                  <a:lnTo>
                    <a:pt x="0" y="86702"/>
                  </a:lnTo>
                  <a:lnTo>
                    <a:pt x="0" y="780338"/>
                  </a:lnTo>
                  <a:lnTo>
                    <a:pt x="6814" y="814090"/>
                  </a:lnTo>
                  <a:lnTo>
                    <a:pt x="25396" y="841649"/>
                  </a:lnTo>
                  <a:lnTo>
                    <a:pt x="52956" y="860229"/>
                  </a:lnTo>
                  <a:lnTo>
                    <a:pt x="86702" y="867041"/>
                  </a:lnTo>
                  <a:lnTo>
                    <a:pt x="4174401" y="867041"/>
                  </a:lnTo>
                  <a:lnTo>
                    <a:pt x="4208147" y="860229"/>
                  </a:lnTo>
                  <a:lnTo>
                    <a:pt x="4235707" y="841649"/>
                  </a:lnTo>
                  <a:lnTo>
                    <a:pt x="4254289" y="814090"/>
                  </a:lnTo>
                  <a:lnTo>
                    <a:pt x="4261104" y="780338"/>
                  </a:lnTo>
                  <a:lnTo>
                    <a:pt x="4261104" y="86702"/>
                  </a:lnTo>
                  <a:lnTo>
                    <a:pt x="4254289" y="52956"/>
                  </a:lnTo>
                  <a:lnTo>
                    <a:pt x="4235707" y="25396"/>
                  </a:lnTo>
                  <a:lnTo>
                    <a:pt x="4208147" y="6814"/>
                  </a:lnTo>
                  <a:lnTo>
                    <a:pt x="4174401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7338" y="4795828"/>
              <a:ext cx="131923" cy="13238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85852" y="4791061"/>
              <a:ext cx="314325" cy="157480"/>
            </a:xfrm>
            <a:custGeom>
              <a:avLst/>
              <a:gdLst/>
              <a:ahLst/>
              <a:cxnLst/>
              <a:rect l="l" t="t" r="r" b="b"/>
              <a:pathLst>
                <a:path w="314325" h="157479">
                  <a:moveTo>
                    <a:pt x="314323" y="157249"/>
                  </a:moveTo>
                  <a:lnTo>
                    <a:pt x="0" y="157249"/>
                  </a:lnTo>
                  <a:lnTo>
                    <a:pt x="0" y="98723"/>
                  </a:lnTo>
                  <a:lnTo>
                    <a:pt x="40233" y="139185"/>
                  </a:lnTo>
                  <a:lnTo>
                    <a:pt x="46346" y="143116"/>
                  </a:lnTo>
                  <a:lnTo>
                    <a:pt x="70324" y="126203"/>
                  </a:lnTo>
                  <a:lnTo>
                    <a:pt x="68887" y="119575"/>
                  </a:lnTo>
                  <a:lnTo>
                    <a:pt x="64878" y="113809"/>
                  </a:lnTo>
                  <a:lnTo>
                    <a:pt x="17533" y="66437"/>
                  </a:lnTo>
                  <a:lnTo>
                    <a:pt x="21069" y="62899"/>
                  </a:lnTo>
                  <a:lnTo>
                    <a:pt x="26285" y="62924"/>
                  </a:lnTo>
                  <a:lnTo>
                    <a:pt x="30155" y="61287"/>
                  </a:lnTo>
                  <a:lnTo>
                    <a:pt x="32954" y="58378"/>
                  </a:lnTo>
                  <a:lnTo>
                    <a:pt x="47099" y="44226"/>
                  </a:lnTo>
                  <a:lnTo>
                    <a:pt x="77901" y="14521"/>
                  </a:lnTo>
                  <a:lnTo>
                    <a:pt x="92332" y="9828"/>
                  </a:lnTo>
                  <a:lnTo>
                    <a:pt x="92823" y="9828"/>
                  </a:lnTo>
                  <a:lnTo>
                    <a:pt x="137516" y="108109"/>
                  </a:lnTo>
                  <a:lnTo>
                    <a:pt x="137516" y="1081"/>
                  </a:lnTo>
                  <a:lnTo>
                    <a:pt x="144043" y="378"/>
                  </a:lnTo>
                  <a:lnTo>
                    <a:pt x="150600" y="19"/>
                  </a:lnTo>
                  <a:lnTo>
                    <a:pt x="163890" y="0"/>
                  </a:lnTo>
                  <a:lnTo>
                    <a:pt x="170422" y="343"/>
                  </a:lnTo>
                  <a:lnTo>
                    <a:pt x="176806" y="933"/>
                  </a:lnTo>
                  <a:lnTo>
                    <a:pt x="176806" y="108109"/>
                  </a:lnTo>
                  <a:lnTo>
                    <a:pt x="221499" y="9828"/>
                  </a:lnTo>
                  <a:lnTo>
                    <a:pt x="221990" y="9828"/>
                  </a:lnTo>
                  <a:lnTo>
                    <a:pt x="242526" y="16492"/>
                  </a:lnTo>
                  <a:lnTo>
                    <a:pt x="281387" y="34981"/>
                  </a:lnTo>
                  <a:lnTo>
                    <a:pt x="310003" y="61130"/>
                  </a:lnTo>
                  <a:lnTo>
                    <a:pt x="314323" y="78624"/>
                  </a:lnTo>
                  <a:lnTo>
                    <a:pt x="314323" y="157249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5852" y="4791061"/>
              <a:ext cx="314325" cy="157480"/>
            </a:xfrm>
            <a:custGeom>
              <a:avLst/>
              <a:gdLst/>
              <a:ahLst/>
              <a:cxnLst/>
              <a:rect l="l" t="t" r="r" b="b"/>
              <a:pathLst>
                <a:path w="314325" h="157479">
                  <a:moveTo>
                    <a:pt x="298607" y="47174"/>
                  </a:moveTo>
                  <a:lnTo>
                    <a:pt x="281387" y="34981"/>
                  </a:lnTo>
                  <a:lnTo>
                    <a:pt x="262509" y="24815"/>
                  </a:lnTo>
                  <a:lnTo>
                    <a:pt x="242526" y="16492"/>
                  </a:lnTo>
                  <a:lnTo>
                    <a:pt x="221990" y="9828"/>
                  </a:lnTo>
                  <a:lnTo>
                    <a:pt x="221499" y="9828"/>
                  </a:lnTo>
                  <a:lnTo>
                    <a:pt x="176806" y="108109"/>
                  </a:lnTo>
                  <a:lnTo>
                    <a:pt x="176806" y="933"/>
                  </a:lnTo>
                  <a:lnTo>
                    <a:pt x="170422" y="343"/>
                  </a:lnTo>
                  <a:lnTo>
                    <a:pt x="163890" y="0"/>
                  </a:lnTo>
                  <a:lnTo>
                    <a:pt x="157161" y="0"/>
                  </a:lnTo>
                  <a:lnTo>
                    <a:pt x="150600" y="19"/>
                  </a:lnTo>
                  <a:lnTo>
                    <a:pt x="144043" y="378"/>
                  </a:lnTo>
                  <a:lnTo>
                    <a:pt x="137516" y="1081"/>
                  </a:lnTo>
                  <a:lnTo>
                    <a:pt x="137516" y="108109"/>
                  </a:lnTo>
                  <a:lnTo>
                    <a:pt x="92823" y="9828"/>
                  </a:lnTo>
                  <a:lnTo>
                    <a:pt x="92332" y="9828"/>
                  </a:lnTo>
                  <a:lnTo>
                    <a:pt x="77901" y="14521"/>
                  </a:lnTo>
                  <a:lnTo>
                    <a:pt x="63791" y="20069"/>
                  </a:lnTo>
                  <a:lnTo>
                    <a:pt x="50041" y="26455"/>
                  </a:lnTo>
                  <a:lnTo>
                    <a:pt x="36687" y="33661"/>
                  </a:lnTo>
                  <a:lnTo>
                    <a:pt x="47099" y="44226"/>
                  </a:lnTo>
                  <a:lnTo>
                    <a:pt x="32954" y="58378"/>
                  </a:lnTo>
                  <a:lnTo>
                    <a:pt x="30155" y="61287"/>
                  </a:lnTo>
                  <a:lnTo>
                    <a:pt x="26285" y="62924"/>
                  </a:lnTo>
                  <a:lnTo>
                    <a:pt x="22248" y="62899"/>
                  </a:lnTo>
                  <a:lnTo>
                    <a:pt x="21069" y="62899"/>
                  </a:lnTo>
                  <a:lnTo>
                    <a:pt x="17533" y="66437"/>
                  </a:lnTo>
                  <a:lnTo>
                    <a:pt x="64878" y="113809"/>
                  </a:lnTo>
                  <a:lnTo>
                    <a:pt x="68887" y="119575"/>
                  </a:lnTo>
                  <a:lnTo>
                    <a:pt x="70324" y="126203"/>
                  </a:lnTo>
                  <a:lnTo>
                    <a:pt x="69172" y="132886"/>
                  </a:lnTo>
                  <a:lnTo>
                    <a:pt x="65413" y="138821"/>
                  </a:lnTo>
                  <a:lnTo>
                    <a:pt x="59650" y="142832"/>
                  </a:lnTo>
                  <a:lnTo>
                    <a:pt x="53026" y="144269"/>
                  </a:lnTo>
                  <a:lnTo>
                    <a:pt x="46346" y="143116"/>
                  </a:lnTo>
                  <a:lnTo>
                    <a:pt x="40415" y="139357"/>
                  </a:lnTo>
                  <a:lnTo>
                    <a:pt x="40233" y="139185"/>
                  </a:lnTo>
                  <a:lnTo>
                    <a:pt x="40056" y="139003"/>
                  </a:lnTo>
                  <a:lnTo>
                    <a:pt x="39879" y="138821"/>
                  </a:lnTo>
                  <a:lnTo>
                    <a:pt x="0" y="98723"/>
                  </a:lnTo>
                  <a:lnTo>
                    <a:pt x="0" y="157249"/>
                  </a:lnTo>
                  <a:lnTo>
                    <a:pt x="314323" y="157249"/>
                  </a:lnTo>
                  <a:lnTo>
                    <a:pt x="314323" y="78624"/>
                  </a:lnTo>
                  <a:lnTo>
                    <a:pt x="313122" y="69585"/>
                  </a:lnTo>
                  <a:lnTo>
                    <a:pt x="310003" y="61130"/>
                  </a:lnTo>
                  <a:lnTo>
                    <a:pt x="305115" y="53560"/>
                  </a:lnTo>
                  <a:lnTo>
                    <a:pt x="298607" y="47174"/>
                  </a:lnTo>
                  <a:close/>
                </a:path>
              </a:pathLst>
            </a:custGeom>
            <a:ln w="4913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296" y="4582915"/>
              <a:ext cx="234120" cy="191627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902360" y="4540440"/>
            <a:ext cx="476884" cy="476884"/>
          </a:xfrm>
          <a:custGeom>
            <a:avLst/>
            <a:gdLst/>
            <a:ahLst/>
            <a:cxnLst/>
            <a:rect l="l" t="t" r="r" b="b"/>
            <a:pathLst>
              <a:path w="476884" h="476885">
                <a:moveTo>
                  <a:pt x="0" y="0"/>
                </a:moveTo>
                <a:lnTo>
                  <a:pt x="476872" y="0"/>
                </a:lnTo>
                <a:lnTo>
                  <a:pt x="476872" y="476872"/>
                </a:lnTo>
                <a:lnTo>
                  <a:pt x="0" y="476872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720578" y="4538471"/>
            <a:ext cx="3068955" cy="455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75"/>
              </a:spcBef>
            </a:pPr>
            <a:r>
              <a:rPr sz="1400" spc="-10" dirty="0">
                <a:latin typeface="Segoe UI Symbol"/>
                <a:cs typeface="Segoe UI Symbol"/>
              </a:rPr>
              <a:t>Endorsed</a:t>
            </a:r>
            <a:r>
              <a:rPr sz="1400" spc="-110" dirty="0">
                <a:latin typeface="Segoe UI Symbol"/>
                <a:cs typeface="Segoe UI Symbol"/>
              </a:rPr>
              <a:t> </a:t>
            </a:r>
            <a:r>
              <a:rPr sz="1400" dirty="0">
                <a:latin typeface="Segoe UI Symbol"/>
                <a:cs typeface="Segoe UI Symbol"/>
              </a:rPr>
              <a:t>state</a:t>
            </a:r>
            <a:r>
              <a:rPr sz="1400" spc="-75" dirty="0">
                <a:latin typeface="Segoe UI Symbol"/>
                <a:cs typeface="Segoe UI Symbol"/>
              </a:rPr>
              <a:t> </a:t>
            </a:r>
            <a:r>
              <a:rPr sz="1400" spc="-20" dirty="0">
                <a:latin typeface="Segoe UI Symbol"/>
                <a:cs typeface="Segoe UI Symbol"/>
              </a:rPr>
              <a:t>and</a:t>
            </a:r>
            <a:r>
              <a:rPr sz="1400" spc="-80" dirty="0">
                <a:latin typeface="Segoe UI Symbol"/>
                <a:cs typeface="Segoe UI Symbol"/>
              </a:rPr>
              <a:t> </a:t>
            </a:r>
            <a:r>
              <a:rPr sz="1400" spc="-20" dirty="0">
                <a:latin typeface="Segoe UI Symbol"/>
                <a:cs typeface="Segoe UI Symbol"/>
              </a:rPr>
              <a:t>federal</a:t>
            </a:r>
            <a:r>
              <a:rPr sz="1400" spc="-100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legislative</a:t>
            </a:r>
            <a:r>
              <a:rPr sz="1400" spc="-105" dirty="0">
                <a:latin typeface="Segoe UI Symbol"/>
                <a:cs typeface="Segoe UI Symbol"/>
              </a:rPr>
              <a:t> </a:t>
            </a:r>
            <a:r>
              <a:rPr sz="1400" spc="-25" dirty="0">
                <a:latin typeface="Segoe UI Symbol"/>
                <a:cs typeface="Segoe UI Symbol"/>
              </a:rPr>
              <a:t>to </a:t>
            </a:r>
            <a:r>
              <a:rPr sz="1400" spc="-30" dirty="0">
                <a:latin typeface="Segoe UI Symbol"/>
                <a:cs typeface="Segoe UI Symbol"/>
              </a:rPr>
              <a:t>end</a:t>
            </a:r>
            <a:r>
              <a:rPr sz="1400" spc="-90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14</a:t>
            </a:r>
            <a:r>
              <a:rPr sz="1400" spc="-90" dirty="0">
                <a:latin typeface="Segoe UI Symbol"/>
                <a:cs typeface="Segoe UI Symbol"/>
              </a:rPr>
              <a:t> </a:t>
            </a:r>
            <a:r>
              <a:rPr sz="1400" spc="-25" dirty="0">
                <a:latin typeface="Segoe UI Symbol"/>
                <a:cs typeface="Segoe UI Symbol"/>
              </a:rPr>
              <a:t>(c)</a:t>
            </a:r>
            <a:endParaRPr sz="1400">
              <a:latin typeface="Segoe UI Symbol"/>
              <a:cs typeface="Segoe UI Symbo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40078" y="5429167"/>
            <a:ext cx="4261485" cy="867410"/>
            <a:chOff x="640078" y="5429167"/>
            <a:chExt cx="4261485" cy="867410"/>
          </a:xfrm>
        </p:grpSpPr>
        <p:sp>
          <p:nvSpPr>
            <p:cNvPr id="37" name="object 37"/>
            <p:cNvSpPr/>
            <p:nvPr/>
          </p:nvSpPr>
          <p:spPr>
            <a:xfrm>
              <a:off x="640078" y="5429167"/>
              <a:ext cx="4261485" cy="867410"/>
            </a:xfrm>
            <a:custGeom>
              <a:avLst/>
              <a:gdLst/>
              <a:ahLst/>
              <a:cxnLst/>
              <a:rect l="l" t="t" r="r" b="b"/>
              <a:pathLst>
                <a:path w="4261485" h="867410">
                  <a:moveTo>
                    <a:pt x="4174401" y="0"/>
                  </a:moveTo>
                  <a:lnTo>
                    <a:pt x="86702" y="0"/>
                  </a:lnTo>
                  <a:lnTo>
                    <a:pt x="52956" y="6814"/>
                  </a:lnTo>
                  <a:lnTo>
                    <a:pt x="25396" y="25396"/>
                  </a:lnTo>
                  <a:lnTo>
                    <a:pt x="6814" y="52956"/>
                  </a:lnTo>
                  <a:lnTo>
                    <a:pt x="0" y="86702"/>
                  </a:lnTo>
                  <a:lnTo>
                    <a:pt x="0" y="780338"/>
                  </a:lnTo>
                  <a:lnTo>
                    <a:pt x="6814" y="814090"/>
                  </a:lnTo>
                  <a:lnTo>
                    <a:pt x="25396" y="841649"/>
                  </a:lnTo>
                  <a:lnTo>
                    <a:pt x="52956" y="860229"/>
                  </a:lnTo>
                  <a:lnTo>
                    <a:pt x="86702" y="867041"/>
                  </a:lnTo>
                  <a:lnTo>
                    <a:pt x="4174401" y="867041"/>
                  </a:lnTo>
                  <a:lnTo>
                    <a:pt x="4208147" y="860229"/>
                  </a:lnTo>
                  <a:lnTo>
                    <a:pt x="4235707" y="841649"/>
                  </a:lnTo>
                  <a:lnTo>
                    <a:pt x="4254289" y="814090"/>
                  </a:lnTo>
                  <a:lnTo>
                    <a:pt x="4261104" y="780338"/>
                  </a:lnTo>
                  <a:lnTo>
                    <a:pt x="4261104" y="86702"/>
                  </a:lnTo>
                  <a:lnTo>
                    <a:pt x="4254289" y="52956"/>
                  </a:lnTo>
                  <a:lnTo>
                    <a:pt x="4235707" y="25396"/>
                  </a:lnTo>
                  <a:lnTo>
                    <a:pt x="4208147" y="6814"/>
                  </a:lnTo>
                  <a:lnTo>
                    <a:pt x="4174401" y="0"/>
                  </a:lnTo>
                  <a:close/>
                </a:path>
              </a:pathLst>
            </a:custGeom>
            <a:solidFill>
              <a:srgbClr val="CCD2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4105" y="5724990"/>
              <a:ext cx="397817" cy="280099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902360" y="5624245"/>
            <a:ext cx="476884" cy="476884"/>
          </a:xfrm>
          <a:custGeom>
            <a:avLst/>
            <a:gdLst/>
            <a:ahLst/>
            <a:cxnLst/>
            <a:rect l="l" t="t" r="r" b="b"/>
            <a:pathLst>
              <a:path w="476884" h="476885">
                <a:moveTo>
                  <a:pt x="0" y="0"/>
                </a:moveTo>
                <a:lnTo>
                  <a:pt x="476872" y="0"/>
                </a:lnTo>
                <a:lnTo>
                  <a:pt x="476872" y="476872"/>
                </a:lnTo>
                <a:lnTo>
                  <a:pt x="0" y="476872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720578" y="5622277"/>
            <a:ext cx="2698115" cy="455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75"/>
              </a:spcBef>
            </a:pPr>
            <a:r>
              <a:rPr sz="1400" dirty="0">
                <a:latin typeface="Segoe UI Symbol"/>
                <a:cs typeface="Segoe UI Symbol"/>
              </a:rPr>
              <a:t>Public</a:t>
            </a:r>
            <a:r>
              <a:rPr sz="1400" spc="-80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statement</a:t>
            </a:r>
            <a:r>
              <a:rPr sz="1400" spc="-105" dirty="0">
                <a:latin typeface="Segoe UI Symbol"/>
                <a:cs typeface="Segoe UI Symbol"/>
              </a:rPr>
              <a:t> </a:t>
            </a:r>
            <a:r>
              <a:rPr sz="1400" spc="-20" dirty="0">
                <a:latin typeface="Segoe UI Symbol"/>
                <a:cs typeface="Segoe UI Symbol"/>
              </a:rPr>
              <a:t>and</a:t>
            </a:r>
            <a:r>
              <a:rPr sz="1400" spc="-70" dirty="0">
                <a:latin typeface="Segoe UI Symbol"/>
                <a:cs typeface="Segoe UI Symbol"/>
              </a:rPr>
              <a:t> </a:t>
            </a:r>
            <a:r>
              <a:rPr sz="1400" dirty="0">
                <a:latin typeface="Segoe UI Symbol"/>
                <a:cs typeface="Segoe UI Symbol"/>
              </a:rPr>
              <a:t>comments</a:t>
            </a:r>
            <a:r>
              <a:rPr sz="1400" spc="-110" dirty="0">
                <a:latin typeface="Segoe UI Symbol"/>
                <a:cs typeface="Segoe UI Symbol"/>
              </a:rPr>
              <a:t> </a:t>
            </a:r>
            <a:r>
              <a:rPr sz="1400" spc="-25" dirty="0">
                <a:latin typeface="Segoe UI Symbol"/>
                <a:cs typeface="Segoe UI Symbol"/>
              </a:rPr>
              <a:t>in support</a:t>
            </a:r>
            <a:r>
              <a:rPr sz="1400" spc="-90" dirty="0">
                <a:latin typeface="Segoe UI Symbol"/>
                <a:cs typeface="Segoe UI Symbol"/>
              </a:rPr>
              <a:t> </a:t>
            </a:r>
            <a:r>
              <a:rPr sz="1400" spc="-45" dirty="0">
                <a:latin typeface="Segoe UI Symbol"/>
                <a:cs typeface="Segoe UI Symbol"/>
              </a:rPr>
              <a:t>of</a:t>
            </a:r>
            <a:r>
              <a:rPr sz="1400" spc="-85" dirty="0">
                <a:latin typeface="Segoe UI Symbol"/>
                <a:cs typeface="Segoe UI Symbol"/>
              </a:rPr>
              <a:t> </a:t>
            </a:r>
            <a:r>
              <a:rPr sz="1400" spc="-10" dirty="0">
                <a:latin typeface="Segoe UI Symbol"/>
                <a:cs typeface="Segoe UI Symbol"/>
              </a:rPr>
              <a:t>regulation</a:t>
            </a:r>
            <a:endParaRPr sz="1400">
              <a:latin typeface="Segoe UI Symbol"/>
              <a:cs typeface="Segoe UI Symbol"/>
            </a:endParaRPr>
          </a:p>
        </p:txBody>
      </p:sp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38900" y="1031000"/>
            <a:ext cx="5933998" cy="3935093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15:28:05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Rylin Microsoft has a history </a:t>
            </a:r>
            <a:r>
              <a:rPr sz="1000" spc="-25" dirty="0">
                <a:latin typeface="Arial"/>
                <a:cs typeface="Arial"/>
              </a:rPr>
              <a:t>of </a:t>
            </a:r>
            <a:r>
              <a:rPr sz="1000" dirty="0">
                <a:latin typeface="Arial"/>
                <a:cs typeface="Arial"/>
              </a:rPr>
              <a:t>supporting fair wage practices </a:t>
            </a:r>
            <a:r>
              <a:rPr sz="1000" spc="-25" dirty="0">
                <a:latin typeface="Arial"/>
                <a:cs typeface="Arial"/>
              </a:rPr>
              <a:t>for </a:t>
            </a:r>
            <a:r>
              <a:rPr sz="1000" dirty="0">
                <a:latin typeface="Arial"/>
                <a:cs typeface="Arial"/>
              </a:rPr>
              <a:t>disabled employees. Starting </a:t>
            </a:r>
            <a:r>
              <a:rPr sz="1000" spc="-25" dirty="0">
                <a:latin typeface="Arial"/>
                <a:cs typeface="Arial"/>
              </a:rPr>
              <a:t>in </a:t>
            </a:r>
            <a:r>
              <a:rPr sz="1000" dirty="0">
                <a:latin typeface="Arial"/>
                <a:cs typeface="Arial"/>
              </a:rPr>
              <a:t>2011, the company </a:t>
            </a:r>
            <a:r>
              <a:rPr sz="1000" spc="-20" dirty="0">
                <a:latin typeface="Arial"/>
                <a:cs typeface="Arial"/>
              </a:rPr>
              <a:t>took </a:t>
            </a:r>
            <a:r>
              <a:rPr sz="1000" dirty="0">
                <a:latin typeface="Arial"/>
                <a:cs typeface="Arial"/>
              </a:rPr>
              <a:t>significant steps to advocate </a:t>
            </a:r>
            <a:r>
              <a:rPr sz="1000" spc="-25" dirty="0">
                <a:latin typeface="Arial"/>
                <a:cs typeface="Arial"/>
              </a:rPr>
              <a:t>for </a:t>
            </a:r>
            <a:r>
              <a:rPr sz="1000" dirty="0">
                <a:latin typeface="Arial"/>
                <a:cs typeface="Arial"/>
              </a:rPr>
              <a:t>the end of subminimum </a:t>
            </a:r>
            <a:r>
              <a:rPr sz="1000" spc="-10" dirty="0">
                <a:latin typeface="Arial"/>
                <a:cs typeface="Arial"/>
              </a:rPr>
              <a:t>wages </a:t>
            </a:r>
            <a:r>
              <a:rPr sz="1000" dirty="0">
                <a:latin typeface="Arial"/>
                <a:cs typeface="Arial"/>
              </a:rPr>
              <a:t>and promote </a:t>
            </a:r>
            <a:r>
              <a:rPr sz="1000" spc="-10" dirty="0">
                <a:latin typeface="Arial"/>
                <a:cs typeface="Arial"/>
              </a:rPr>
              <a:t>inclusive </a:t>
            </a:r>
            <a:r>
              <a:rPr sz="1000" dirty="0">
                <a:latin typeface="Arial"/>
                <a:cs typeface="Arial"/>
              </a:rPr>
              <a:t>employment. By 2014, </a:t>
            </a:r>
            <a:r>
              <a:rPr sz="1000" spc="-20" dirty="0">
                <a:latin typeface="Arial"/>
                <a:cs typeface="Arial"/>
              </a:rPr>
              <a:t>they </a:t>
            </a:r>
            <a:r>
              <a:rPr sz="1000" dirty="0">
                <a:latin typeface="Arial"/>
                <a:cs typeface="Arial"/>
              </a:rPr>
              <a:t>reaffirmed their commitment </a:t>
            </a:r>
            <a:r>
              <a:rPr sz="1000" spc="-25" dirty="0">
                <a:latin typeface="Arial"/>
                <a:cs typeface="Arial"/>
              </a:rPr>
              <a:t>to </a:t>
            </a:r>
            <a:r>
              <a:rPr sz="1000" dirty="0">
                <a:latin typeface="Arial"/>
                <a:cs typeface="Arial"/>
              </a:rPr>
              <a:t>ensuring that all </a:t>
            </a:r>
            <a:r>
              <a:rPr sz="1000" spc="-10" dirty="0">
                <a:latin typeface="Arial"/>
                <a:cs typeface="Arial"/>
              </a:rPr>
              <a:t>employees, </a:t>
            </a:r>
            <a:r>
              <a:rPr sz="1000" dirty="0">
                <a:latin typeface="Arial"/>
                <a:cs typeface="Arial"/>
              </a:rPr>
              <a:t>including those with </a:t>
            </a:r>
            <a:r>
              <a:rPr sz="1000" spc="-10" dirty="0">
                <a:latin typeface="Arial"/>
                <a:cs typeface="Arial"/>
              </a:rPr>
              <a:t>disabilities, </a:t>
            </a:r>
            <a:r>
              <a:rPr sz="1000" dirty="0">
                <a:latin typeface="Arial"/>
                <a:cs typeface="Arial"/>
              </a:rPr>
              <a:t>receive at least minimum </a:t>
            </a:r>
            <a:r>
              <a:rPr sz="1000" spc="-10" dirty="0">
                <a:latin typeface="Arial"/>
                <a:cs typeface="Arial"/>
              </a:rPr>
              <a:t>wage, </a:t>
            </a:r>
            <a:r>
              <a:rPr sz="1000" dirty="0">
                <a:latin typeface="Arial"/>
                <a:cs typeface="Arial"/>
              </a:rPr>
              <a:t>reflecting their dedication </a:t>
            </a:r>
            <a:r>
              <a:rPr sz="1000" spc="-25" dirty="0">
                <a:latin typeface="Arial"/>
                <a:cs typeface="Arial"/>
              </a:rPr>
              <a:t>to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social responsibility </a:t>
            </a:r>
            <a:r>
              <a:rPr sz="1000" spc="-25" dirty="0">
                <a:latin typeface="Arial"/>
                <a:cs typeface="Arial"/>
              </a:rPr>
              <a:t>and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corporate </a:t>
            </a:r>
            <a:r>
              <a:rPr sz="1000" spc="-10" dirty="0">
                <a:latin typeface="Arial"/>
                <a:cs typeface="Arial"/>
              </a:rPr>
              <a:t>ethics.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0219" y="94487"/>
            <a:ext cx="8213090" cy="1285875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dirty="0"/>
              <a:t>Organizations</a:t>
            </a:r>
            <a:r>
              <a:rPr spc="155" dirty="0"/>
              <a:t> </a:t>
            </a:r>
            <a:r>
              <a:rPr dirty="0"/>
              <a:t>Endorsing</a:t>
            </a:r>
            <a:r>
              <a:rPr spc="180" dirty="0"/>
              <a:t> </a:t>
            </a:r>
            <a:r>
              <a:rPr spc="100" dirty="0"/>
              <a:t>TCIEA</a:t>
            </a:r>
          </a:p>
          <a:p>
            <a:pPr marL="12700" marR="5080" indent="-635">
              <a:lnSpc>
                <a:spcPct val="100000"/>
              </a:lnSpc>
              <a:spcBef>
                <a:spcPts val="740"/>
              </a:spcBef>
            </a:pPr>
            <a:r>
              <a:rPr sz="1600" b="0" spc="-35" dirty="0">
                <a:solidFill>
                  <a:srgbClr val="145F82"/>
                </a:solidFill>
                <a:latin typeface="Segoe UI Symbol"/>
                <a:cs typeface="Segoe UI Symbol"/>
              </a:rPr>
              <a:t>Transformation</a:t>
            </a:r>
            <a:r>
              <a:rPr sz="1600" b="0" spc="-1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60" dirty="0">
                <a:solidFill>
                  <a:srgbClr val="145F82"/>
                </a:solidFill>
                <a:latin typeface="Segoe UI Symbol"/>
                <a:cs typeface="Segoe UI Symbol"/>
              </a:rPr>
              <a:t>to</a:t>
            </a:r>
            <a:r>
              <a:rPr sz="1600" b="0" spc="-6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20" dirty="0">
                <a:solidFill>
                  <a:srgbClr val="145F82"/>
                </a:solidFill>
                <a:latin typeface="Segoe UI Symbol"/>
                <a:cs typeface="Segoe UI Symbol"/>
              </a:rPr>
              <a:t>Competitive</a:t>
            </a:r>
            <a:r>
              <a:rPr sz="1600" b="0" spc="-50" dirty="0">
                <a:solidFill>
                  <a:srgbClr val="145F82"/>
                </a:solidFill>
                <a:latin typeface="Segoe UI Symbol"/>
                <a:cs typeface="Segoe UI Symbol"/>
              </a:rPr>
              <a:t> Integrated</a:t>
            </a:r>
            <a:r>
              <a:rPr sz="1600" b="0" spc="-6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30" dirty="0">
                <a:solidFill>
                  <a:srgbClr val="145F82"/>
                </a:solidFill>
                <a:latin typeface="Segoe UI Symbol"/>
                <a:cs typeface="Segoe UI Symbol"/>
              </a:rPr>
              <a:t>Employment</a:t>
            </a:r>
            <a:r>
              <a:rPr sz="1600" b="0" spc="-5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20" dirty="0">
                <a:solidFill>
                  <a:srgbClr val="145F82"/>
                </a:solidFill>
                <a:latin typeface="Segoe UI Symbol"/>
                <a:cs typeface="Segoe UI Symbol"/>
              </a:rPr>
              <a:t>Act</a:t>
            </a:r>
            <a:r>
              <a:rPr sz="1600" b="0" spc="-7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150" dirty="0">
                <a:solidFill>
                  <a:srgbClr val="145F82"/>
                </a:solidFill>
                <a:latin typeface="Segoe UI Symbol"/>
                <a:cs typeface="Segoe UI Symbol"/>
              </a:rPr>
              <a:t>—</a:t>
            </a:r>
            <a:r>
              <a:rPr sz="1600" b="0" spc="-7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20" dirty="0">
                <a:solidFill>
                  <a:srgbClr val="145F82"/>
                </a:solidFill>
                <a:latin typeface="Segoe UI Symbol"/>
                <a:cs typeface="Segoe UI Symbol"/>
              </a:rPr>
              <a:t>national</a:t>
            </a:r>
            <a:r>
              <a:rPr sz="1600" b="0" spc="-5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dirty="0">
                <a:solidFill>
                  <a:srgbClr val="145F82"/>
                </a:solidFill>
                <a:latin typeface="Segoe UI Symbol"/>
                <a:cs typeface="Segoe UI Symbol"/>
              </a:rPr>
              <a:t>advocacy,</a:t>
            </a:r>
            <a:r>
              <a:rPr sz="1600" b="0" spc="-5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10" dirty="0">
                <a:solidFill>
                  <a:srgbClr val="145F82"/>
                </a:solidFill>
                <a:latin typeface="Segoe UI Symbol"/>
                <a:cs typeface="Segoe UI Symbol"/>
              </a:rPr>
              <a:t>employment, </a:t>
            </a:r>
            <a:r>
              <a:rPr sz="1600" b="0" spc="-20" dirty="0">
                <a:solidFill>
                  <a:srgbClr val="145F82"/>
                </a:solidFill>
                <a:latin typeface="Segoe UI Symbol"/>
                <a:cs typeface="Segoe UI Symbol"/>
              </a:rPr>
              <a:t>and</a:t>
            </a:r>
            <a:r>
              <a:rPr sz="1600" b="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20" dirty="0">
                <a:solidFill>
                  <a:srgbClr val="145F82"/>
                </a:solidFill>
                <a:latin typeface="Segoe UI Symbol"/>
                <a:cs typeface="Segoe UI Symbol"/>
              </a:rPr>
              <a:t>industry</a:t>
            </a:r>
            <a:r>
              <a:rPr sz="1600" b="0" spc="-5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b="0" spc="-10" dirty="0">
                <a:solidFill>
                  <a:srgbClr val="145F82"/>
                </a:solidFill>
                <a:latin typeface="Segoe UI Symbol"/>
                <a:cs typeface="Segoe UI Symbol"/>
              </a:rPr>
              <a:t>supporters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448800" y="365758"/>
            <a:ext cx="2240280" cy="822960"/>
          </a:xfrm>
          <a:custGeom>
            <a:avLst/>
            <a:gdLst/>
            <a:ahLst/>
            <a:cxnLst/>
            <a:rect l="l" t="t" r="r" b="b"/>
            <a:pathLst>
              <a:path w="2240279" h="822960">
                <a:moveTo>
                  <a:pt x="2125065" y="0"/>
                </a:moveTo>
                <a:lnTo>
                  <a:pt x="115214" y="0"/>
                </a:lnTo>
                <a:lnTo>
                  <a:pt x="70369" y="9054"/>
                </a:lnTo>
                <a:lnTo>
                  <a:pt x="33747" y="33747"/>
                </a:lnTo>
                <a:lnTo>
                  <a:pt x="9054" y="70369"/>
                </a:lnTo>
                <a:lnTo>
                  <a:pt x="0" y="115214"/>
                </a:lnTo>
                <a:lnTo>
                  <a:pt x="0" y="707745"/>
                </a:lnTo>
                <a:lnTo>
                  <a:pt x="9054" y="752590"/>
                </a:lnTo>
                <a:lnTo>
                  <a:pt x="33747" y="789212"/>
                </a:lnTo>
                <a:lnTo>
                  <a:pt x="70369" y="813905"/>
                </a:lnTo>
                <a:lnTo>
                  <a:pt x="115214" y="822960"/>
                </a:lnTo>
                <a:lnTo>
                  <a:pt x="2125065" y="822960"/>
                </a:lnTo>
                <a:lnTo>
                  <a:pt x="2169910" y="813905"/>
                </a:lnTo>
                <a:lnTo>
                  <a:pt x="2206532" y="789212"/>
                </a:lnTo>
                <a:lnTo>
                  <a:pt x="2231225" y="752590"/>
                </a:lnTo>
                <a:lnTo>
                  <a:pt x="2240280" y="707745"/>
                </a:lnTo>
                <a:lnTo>
                  <a:pt x="2240280" y="115214"/>
                </a:lnTo>
                <a:lnTo>
                  <a:pt x="2231225" y="70369"/>
                </a:lnTo>
                <a:lnTo>
                  <a:pt x="2206532" y="33747"/>
                </a:lnTo>
                <a:lnTo>
                  <a:pt x="2169910" y="9054"/>
                </a:lnTo>
                <a:lnTo>
                  <a:pt x="2125065" y="0"/>
                </a:lnTo>
                <a:close/>
              </a:path>
            </a:pathLst>
          </a:custGeom>
          <a:solidFill>
            <a:srgbClr val="0E28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65017" y="466121"/>
            <a:ext cx="1809114" cy="553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6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75" dirty="0">
                <a:solidFill>
                  <a:srgbClr val="FFFFFF"/>
                </a:solidFill>
                <a:latin typeface="Calibri"/>
                <a:cs typeface="Calibri"/>
              </a:rPr>
              <a:t>than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35" dirty="0">
                <a:solidFill>
                  <a:srgbClr val="FFFFFF"/>
                </a:solidFill>
                <a:latin typeface="Calibri"/>
                <a:cs typeface="Calibri"/>
              </a:rPr>
              <a:t>32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1300"/>
              </a:lnSpc>
            </a:pPr>
            <a:r>
              <a:rPr sz="1100" spc="-30" dirty="0">
                <a:solidFill>
                  <a:srgbClr val="E8E8E8"/>
                </a:solidFill>
                <a:latin typeface="Segoe UI Symbol"/>
                <a:cs typeface="Segoe UI Symbol"/>
              </a:rPr>
              <a:t>endorsing</a:t>
            </a:r>
            <a:r>
              <a:rPr sz="1100" spc="-20" dirty="0">
                <a:solidFill>
                  <a:srgbClr val="E8E8E8"/>
                </a:solidFill>
                <a:latin typeface="Segoe UI Symbol"/>
                <a:cs typeface="Segoe UI Symbol"/>
              </a:rPr>
              <a:t> </a:t>
            </a:r>
            <a:r>
              <a:rPr sz="1100" spc="-10" dirty="0">
                <a:solidFill>
                  <a:srgbClr val="E8E8E8"/>
                </a:solidFill>
                <a:latin typeface="Segoe UI Symbol"/>
                <a:cs typeface="Segoe UI Symbol"/>
              </a:rPr>
              <a:t>organizations</a:t>
            </a:r>
            <a:endParaRPr sz="11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919" y="1417319"/>
            <a:ext cx="11186160" cy="45720"/>
          </a:xfrm>
          <a:custGeom>
            <a:avLst/>
            <a:gdLst/>
            <a:ahLst/>
            <a:cxnLst/>
            <a:rect l="l" t="t" r="r" b="b"/>
            <a:pathLst>
              <a:path w="11186160" h="45719">
                <a:moveTo>
                  <a:pt x="11186160" y="0"/>
                </a:moveTo>
                <a:lnTo>
                  <a:pt x="0" y="0"/>
                </a:lnTo>
                <a:lnTo>
                  <a:pt x="0" y="45720"/>
                </a:lnTo>
                <a:lnTo>
                  <a:pt x="11186160" y="45720"/>
                </a:lnTo>
                <a:lnTo>
                  <a:pt x="11186160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96569" y="1685292"/>
            <a:ext cx="2706370" cy="541020"/>
            <a:chOff x="496569" y="1685292"/>
            <a:chExt cx="2706370" cy="541020"/>
          </a:xfrm>
        </p:grpSpPr>
        <p:sp>
          <p:nvSpPr>
            <p:cNvPr id="7" name="object 7"/>
            <p:cNvSpPr/>
            <p:nvPr/>
          </p:nvSpPr>
          <p:spPr>
            <a:xfrm>
              <a:off x="502919" y="16916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19" y="16916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01948" y="1839444"/>
            <a:ext cx="249428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Autistic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Self-Advocacy</a:t>
            </a:r>
            <a:r>
              <a:rPr sz="1100" b="1" spc="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Network</a:t>
            </a:r>
            <a:r>
              <a:rPr sz="1100" b="1" spc="3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0E2841"/>
                </a:solidFill>
                <a:latin typeface="Calibri"/>
                <a:cs typeface="Calibri"/>
              </a:rPr>
              <a:t>(ASAN)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27400" y="1685292"/>
            <a:ext cx="2706370" cy="541020"/>
            <a:chOff x="3327400" y="1685292"/>
            <a:chExt cx="2706370" cy="541020"/>
          </a:xfrm>
        </p:grpSpPr>
        <p:sp>
          <p:nvSpPr>
            <p:cNvPr id="11" name="object 11"/>
            <p:cNvSpPr/>
            <p:nvPr/>
          </p:nvSpPr>
          <p:spPr>
            <a:xfrm>
              <a:off x="3333750" y="16916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33750" y="16916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374578" y="1839444"/>
            <a:ext cx="6108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0E2841"/>
                </a:solidFill>
                <a:latin typeface="Calibri"/>
                <a:cs typeface="Calibri"/>
              </a:rPr>
              <a:t>Melwood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58229" y="1685292"/>
            <a:ext cx="2706370" cy="541020"/>
            <a:chOff x="6158229" y="1685292"/>
            <a:chExt cx="2706370" cy="541020"/>
          </a:xfrm>
        </p:grpSpPr>
        <p:sp>
          <p:nvSpPr>
            <p:cNvPr id="15" name="object 15"/>
            <p:cNvSpPr/>
            <p:nvPr/>
          </p:nvSpPr>
          <p:spPr>
            <a:xfrm>
              <a:off x="6164579" y="16916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64579" y="16916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544024" y="1782325"/>
            <a:ext cx="1934210" cy="3143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57810" marR="5080" indent="-245745">
              <a:lnSpc>
                <a:spcPts val="1080"/>
              </a:lnSpc>
              <a:spcBef>
                <a:spcPts val="229"/>
              </a:spcBef>
            </a:pPr>
            <a:r>
              <a:rPr sz="1000" b="1" spc="45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r>
              <a:rPr sz="1000" b="1" spc="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000" b="1" spc="6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People</a:t>
            </a:r>
            <a:r>
              <a:rPr sz="1000" b="1" spc="3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E2841"/>
                </a:solidFill>
                <a:latin typeface="Calibri"/>
                <a:cs typeface="Calibri"/>
              </a:rPr>
              <a:t>Supporting 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Employment</a:t>
            </a:r>
            <a:r>
              <a:rPr sz="1000" b="1" spc="6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First</a:t>
            </a:r>
            <a:r>
              <a:rPr sz="1000" b="1" spc="6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E2841"/>
                </a:solidFill>
                <a:latin typeface="Calibri"/>
                <a:cs typeface="Calibri"/>
              </a:rPr>
              <a:t>(APSE)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989059" y="1685292"/>
            <a:ext cx="2706370" cy="541020"/>
            <a:chOff x="8989059" y="1685292"/>
            <a:chExt cx="2706370" cy="541020"/>
          </a:xfrm>
        </p:grpSpPr>
        <p:sp>
          <p:nvSpPr>
            <p:cNvPr id="19" name="object 19"/>
            <p:cNvSpPr/>
            <p:nvPr/>
          </p:nvSpPr>
          <p:spPr>
            <a:xfrm>
              <a:off x="8995409" y="16916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1F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995409" y="16916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137078" y="1839444"/>
            <a:ext cx="24110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Federation</a:t>
            </a:r>
            <a:r>
              <a:rPr sz="1100" b="1" spc="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100" b="1" spc="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the</a:t>
            </a:r>
            <a:r>
              <a:rPr sz="1100" b="1" spc="3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Blind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0E2841"/>
                </a:solidFill>
                <a:latin typeface="Calibri"/>
                <a:cs typeface="Calibri"/>
              </a:rPr>
              <a:t>(NFB)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96569" y="2289190"/>
            <a:ext cx="2706370" cy="541020"/>
            <a:chOff x="496569" y="2289190"/>
            <a:chExt cx="2706370" cy="541020"/>
          </a:xfrm>
        </p:grpSpPr>
        <p:sp>
          <p:nvSpPr>
            <p:cNvPr id="23" name="object 23"/>
            <p:cNvSpPr/>
            <p:nvPr/>
          </p:nvSpPr>
          <p:spPr>
            <a:xfrm>
              <a:off x="502919" y="22955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2919" y="2295540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95464" y="2386225"/>
            <a:ext cx="2108835" cy="3143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506095" marR="5080" indent="-494030">
              <a:lnSpc>
                <a:spcPts val="1080"/>
              </a:lnSpc>
              <a:spcBef>
                <a:spcPts val="229"/>
              </a:spcBef>
            </a:pPr>
            <a:r>
              <a:rPr sz="1000" b="1" spc="50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r>
              <a:rPr sz="1000" b="1" spc="-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000" b="1" spc="1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University</a:t>
            </a:r>
            <a:r>
              <a:rPr sz="1000" b="1" spc="-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60" dirty="0">
                <a:solidFill>
                  <a:srgbClr val="0E2841"/>
                </a:solidFill>
                <a:latin typeface="Calibri"/>
                <a:cs typeface="Calibri"/>
              </a:rPr>
              <a:t>Centers</a:t>
            </a:r>
            <a:r>
              <a:rPr sz="1000" b="1" spc="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0E2841"/>
                </a:solidFill>
                <a:latin typeface="Calibri"/>
                <a:cs typeface="Calibri"/>
              </a:rPr>
              <a:t>on</a:t>
            </a:r>
            <a:r>
              <a:rPr sz="1000" b="1" spc="45" dirty="0">
                <a:solidFill>
                  <a:srgbClr val="0E2841"/>
                </a:solidFill>
                <a:latin typeface="Calibri"/>
                <a:cs typeface="Calibri"/>
              </a:rPr>
              <a:t> Disabilities</a:t>
            </a:r>
            <a:r>
              <a:rPr sz="1000" b="1" spc="-4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E2841"/>
                </a:solidFill>
                <a:latin typeface="Calibri"/>
                <a:cs typeface="Calibri"/>
              </a:rPr>
              <a:t>(AUCD)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327400" y="2289190"/>
            <a:ext cx="2706370" cy="541020"/>
            <a:chOff x="3327400" y="2289190"/>
            <a:chExt cx="2706370" cy="541020"/>
          </a:xfrm>
        </p:grpSpPr>
        <p:sp>
          <p:nvSpPr>
            <p:cNvPr id="27" name="object 27"/>
            <p:cNvSpPr/>
            <p:nvPr/>
          </p:nvSpPr>
          <p:spPr>
            <a:xfrm>
              <a:off x="3333750" y="22955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33750" y="2295540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617149" y="2367906"/>
            <a:ext cx="2127250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68020" marR="5080" indent="-655955">
              <a:lnSpc>
                <a:spcPts val="1190"/>
              </a:lnSpc>
              <a:spcBef>
                <a:spcPts val="250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spc="-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75" dirty="0">
                <a:solidFill>
                  <a:srgbClr val="0E2841"/>
                </a:solidFill>
                <a:latin typeface="Calibri"/>
                <a:cs typeface="Calibri"/>
              </a:rPr>
              <a:t>Council</a:t>
            </a:r>
            <a:r>
              <a:rPr sz="1100" b="1" spc="-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on</a:t>
            </a:r>
            <a:r>
              <a:rPr sz="1100" b="1" spc="-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35" dirty="0">
                <a:solidFill>
                  <a:srgbClr val="0E2841"/>
                </a:solidFill>
                <a:latin typeface="Calibri"/>
                <a:cs typeface="Calibri"/>
              </a:rPr>
              <a:t>Independent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Living</a:t>
            </a:r>
            <a:r>
              <a:rPr sz="1100" b="1" spc="1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(NCIL)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158229" y="2289190"/>
            <a:ext cx="2706370" cy="541020"/>
            <a:chOff x="6158229" y="2289190"/>
            <a:chExt cx="2706370" cy="541020"/>
          </a:xfrm>
        </p:grpSpPr>
        <p:sp>
          <p:nvSpPr>
            <p:cNvPr id="31" name="object 31"/>
            <p:cNvSpPr/>
            <p:nvPr/>
          </p:nvSpPr>
          <p:spPr>
            <a:xfrm>
              <a:off x="6164579" y="22955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64579" y="2295540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409880" y="2367906"/>
            <a:ext cx="2204085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866140" marR="5080" indent="-853440">
              <a:lnSpc>
                <a:spcPts val="1190"/>
              </a:lnSpc>
              <a:spcBef>
                <a:spcPts val="250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Disability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 Rights </a:t>
            </a:r>
            <a:r>
              <a:rPr sz="1100" b="1" spc="-10" dirty="0">
                <a:solidFill>
                  <a:srgbClr val="0E2841"/>
                </a:solidFill>
                <a:latin typeface="Calibri"/>
                <a:cs typeface="Calibri"/>
              </a:rPr>
              <a:t>Network (NDRN)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989059" y="2289190"/>
            <a:ext cx="2706370" cy="541020"/>
            <a:chOff x="8989059" y="2289190"/>
            <a:chExt cx="2706370" cy="541020"/>
          </a:xfrm>
        </p:grpSpPr>
        <p:sp>
          <p:nvSpPr>
            <p:cNvPr id="35" name="object 35"/>
            <p:cNvSpPr/>
            <p:nvPr/>
          </p:nvSpPr>
          <p:spPr>
            <a:xfrm>
              <a:off x="8995409" y="22955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1F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995409" y="2295540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19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0024078" y="2443344"/>
            <a:ext cx="6362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0E2841"/>
                </a:solidFill>
                <a:latin typeface="Calibri"/>
                <a:cs typeface="Calibri"/>
              </a:rPr>
              <a:t>Microsoft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96569" y="2893091"/>
            <a:ext cx="2706370" cy="541020"/>
            <a:chOff x="496569" y="2893091"/>
            <a:chExt cx="2706370" cy="541020"/>
          </a:xfrm>
        </p:grpSpPr>
        <p:sp>
          <p:nvSpPr>
            <p:cNvPr id="39" name="object 39"/>
            <p:cNvSpPr/>
            <p:nvPr/>
          </p:nvSpPr>
          <p:spPr>
            <a:xfrm>
              <a:off x="502919" y="28994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2919" y="28994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90924" y="2971805"/>
            <a:ext cx="2118995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722630" marR="5080" indent="-710565">
              <a:lnSpc>
                <a:spcPts val="1190"/>
              </a:lnSpc>
              <a:spcBef>
                <a:spcPts val="250"/>
              </a:spcBef>
            </a:pP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Alliance</a:t>
            </a:r>
            <a:r>
              <a:rPr sz="1100" b="1" spc="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for</a:t>
            </a:r>
            <a:r>
              <a:rPr sz="1100" b="1" spc="-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Expanding</a:t>
            </a:r>
            <a:r>
              <a:rPr sz="1100" b="1" spc="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America’s </a:t>
            </a:r>
            <a:r>
              <a:rPr sz="1100" b="1" spc="-10" dirty="0">
                <a:solidFill>
                  <a:srgbClr val="0E2841"/>
                </a:solidFill>
                <a:latin typeface="Calibri"/>
                <a:cs typeface="Calibri"/>
              </a:rPr>
              <a:t>Workforce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327400" y="2893091"/>
            <a:ext cx="2706370" cy="541020"/>
            <a:chOff x="3327400" y="2893091"/>
            <a:chExt cx="2706370" cy="541020"/>
          </a:xfrm>
        </p:grpSpPr>
        <p:sp>
          <p:nvSpPr>
            <p:cNvPr id="43" name="object 43"/>
            <p:cNvSpPr/>
            <p:nvPr/>
          </p:nvSpPr>
          <p:spPr>
            <a:xfrm>
              <a:off x="3333750" y="28994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33750" y="28994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608006" y="2971805"/>
            <a:ext cx="2146300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847725" marR="5080" indent="-835660">
              <a:lnSpc>
                <a:spcPts val="1190"/>
              </a:lnSpc>
              <a:spcBef>
                <a:spcPts val="250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spc="3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Down</a:t>
            </a:r>
            <a:r>
              <a:rPr sz="1100" b="1" spc="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Syndrome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Society </a:t>
            </a: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(NDSS)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158229" y="2893091"/>
            <a:ext cx="2706370" cy="541020"/>
            <a:chOff x="6158229" y="2893091"/>
            <a:chExt cx="2706370" cy="541020"/>
          </a:xfrm>
        </p:grpSpPr>
        <p:sp>
          <p:nvSpPr>
            <p:cNvPr id="47" name="object 47"/>
            <p:cNvSpPr/>
            <p:nvPr/>
          </p:nvSpPr>
          <p:spPr>
            <a:xfrm>
              <a:off x="6164579" y="28994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164579" y="28994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6351968" y="2990126"/>
            <a:ext cx="2319655" cy="3143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763905" marR="5080" indent="-751840">
              <a:lnSpc>
                <a:spcPts val="1080"/>
              </a:lnSpc>
              <a:spcBef>
                <a:spcPts val="229"/>
              </a:spcBef>
            </a:pP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Disability</a:t>
            </a:r>
            <a:r>
              <a:rPr sz="1000" b="1" spc="-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Rights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0E2841"/>
                </a:solidFill>
                <a:latin typeface="Calibri"/>
                <a:cs typeface="Calibri"/>
              </a:rPr>
              <a:t>Education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and</a:t>
            </a:r>
            <a:r>
              <a:rPr sz="1000" b="1" spc="40" dirty="0">
                <a:solidFill>
                  <a:srgbClr val="0E2841"/>
                </a:solidFill>
                <a:latin typeface="Calibri"/>
                <a:cs typeface="Calibri"/>
              </a:rPr>
              <a:t> Defense </a:t>
            </a:r>
            <a:r>
              <a:rPr sz="1000" b="1" dirty="0">
                <a:solidFill>
                  <a:srgbClr val="0E2841"/>
                </a:solidFill>
                <a:latin typeface="Calibri"/>
                <a:cs typeface="Calibri"/>
              </a:rPr>
              <a:t>Fund</a:t>
            </a:r>
            <a:r>
              <a:rPr sz="1000" b="1" spc="16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5" dirty="0">
                <a:solidFill>
                  <a:srgbClr val="0E2841"/>
                </a:solidFill>
                <a:latin typeface="Calibri"/>
                <a:cs typeface="Calibri"/>
              </a:rPr>
              <a:t>(DREDF)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8989059" y="2893091"/>
            <a:ext cx="2706370" cy="541020"/>
            <a:chOff x="8989059" y="2893091"/>
            <a:chExt cx="2706370" cy="541020"/>
          </a:xfrm>
        </p:grpSpPr>
        <p:sp>
          <p:nvSpPr>
            <p:cNvPr id="51" name="object 51"/>
            <p:cNvSpPr/>
            <p:nvPr/>
          </p:nvSpPr>
          <p:spPr>
            <a:xfrm>
              <a:off x="8995409" y="28994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1F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995409" y="28994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9348925" y="2990126"/>
            <a:ext cx="1986914" cy="3143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indent="2540">
              <a:lnSpc>
                <a:spcPts val="1080"/>
              </a:lnSpc>
              <a:spcBef>
                <a:spcPts val="229"/>
              </a:spcBef>
            </a:pPr>
            <a:r>
              <a:rPr sz="1000" b="1" spc="65" dirty="0">
                <a:solidFill>
                  <a:srgbClr val="0E2841"/>
                </a:solidFill>
                <a:latin typeface="Calibri"/>
                <a:cs typeface="Calibri"/>
              </a:rPr>
              <a:t>Council</a:t>
            </a:r>
            <a:r>
              <a:rPr sz="1000" b="1" spc="5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000" b="1" spc="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State</a:t>
            </a:r>
            <a:r>
              <a:rPr sz="1000" b="1" spc="-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Administrators</a:t>
            </a:r>
            <a:r>
              <a:rPr sz="1000" b="1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 Vocational</a:t>
            </a:r>
            <a:r>
              <a:rPr sz="1000" b="1" spc="4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Rehabilitation</a:t>
            </a:r>
            <a:r>
              <a:rPr sz="1000" b="1" spc="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E2841"/>
                </a:solidFill>
                <a:latin typeface="Calibri"/>
                <a:cs typeface="Calibri"/>
              </a:rPr>
              <a:t>(CSAVR)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496569" y="3496991"/>
            <a:ext cx="2706370" cy="541020"/>
            <a:chOff x="496569" y="3496991"/>
            <a:chExt cx="2706370" cy="541020"/>
          </a:xfrm>
        </p:grpSpPr>
        <p:sp>
          <p:nvSpPr>
            <p:cNvPr id="55" name="object 55"/>
            <p:cNvSpPr/>
            <p:nvPr/>
          </p:nvSpPr>
          <p:spPr>
            <a:xfrm>
              <a:off x="502919" y="35033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2919" y="35033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61028" y="3575705"/>
            <a:ext cx="1978660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582295" marR="5080" indent="-570230">
              <a:lnSpc>
                <a:spcPts val="1190"/>
              </a:lnSpc>
              <a:spcBef>
                <a:spcPts val="250"/>
              </a:spcBef>
            </a:pPr>
            <a:r>
              <a:rPr sz="1100" b="1" spc="110" dirty="0">
                <a:solidFill>
                  <a:srgbClr val="0E2841"/>
                </a:solidFill>
                <a:latin typeface="Calibri"/>
                <a:cs typeface="Calibri"/>
              </a:rPr>
              <a:t>CEO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70" dirty="0">
                <a:solidFill>
                  <a:srgbClr val="0E2841"/>
                </a:solidFill>
                <a:latin typeface="Calibri"/>
                <a:cs typeface="Calibri"/>
              </a:rPr>
              <a:t>Commission</a:t>
            </a:r>
            <a:r>
              <a:rPr sz="1100" b="1" spc="-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for</a:t>
            </a:r>
            <a:r>
              <a:rPr sz="1100" b="1" spc="-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35" dirty="0">
                <a:solidFill>
                  <a:srgbClr val="0E2841"/>
                </a:solidFill>
                <a:latin typeface="Calibri"/>
                <a:cs typeface="Calibri"/>
              </a:rPr>
              <a:t>Disability </a:t>
            </a:r>
            <a:r>
              <a:rPr sz="1100" b="1" spc="40" dirty="0">
                <a:solidFill>
                  <a:srgbClr val="0E2841"/>
                </a:solidFill>
                <a:latin typeface="Calibri"/>
                <a:cs typeface="Calibri"/>
              </a:rPr>
              <a:t>Employment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3327400" y="3496991"/>
            <a:ext cx="2706370" cy="541020"/>
            <a:chOff x="3327400" y="3496991"/>
            <a:chExt cx="2706370" cy="541020"/>
          </a:xfrm>
        </p:grpSpPr>
        <p:sp>
          <p:nvSpPr>
            <p:cNvPr id="59" name="object 59"/>
            <p:cNvSpPr/>
            <p:nvPr/>
          </p:nvSpPr>
          <p:spPr>
            <a:xfrm>
              <a:off x="3333750" y="35033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333750" y="35033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3961574" y="3651143"/>
            <a:ext cx="14370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Applied</a:t>
            </a:r>
            <a:r>
              <a:rPr sz="1100" b="1" spc="229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Self-</a:t>
            </a:r>
            <a:r>
              <a:rPr sz="1100" b="1" spc="35" dirty="0">
                <a:solidFill>
                  <a:srgbClr val="0E2841"/>
                </a:solidFill>
                <a:latin typeface="Calibri"/>
                <a:cs typeface="Calibri"/>
              </a:rPr>
              <a:t>Direction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6158229" y="3496991"/>
            <a:ext cx="2706370" cy="541020"/>
            <a:chOff x="6158229" y="3496991"/>
            <a:chExt cx="2706370" cy="541020"/>
          </a:xfrm>
        </p:grpSpPr>
        <p:sp>
          <p:nvSpPr>
            <p:cNvPr id="63" name="object 63"/>
            <p:cNvSpPr/>
            <p:nvPr/>
          </p:nvSpPr>
          <p:spPr>
            <a:xfrm>
              <a:off x="6164579" y="35033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64579" y="35033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6726904" y="3651143"/>
            <a:ext cx="15690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60" dirty="0">
                <a:solidFill>
                  <a:srgbClr val="0E2841"/>
                </a:solidFill>
                <a:latin typeface="Calibri"/>
                <a:cs typeface="Calibri"/>
              </a:rPr>
              <a:t>Spina</a:t>
            </a:r>
            <a:r>
              <a:rPr sz="1100" b="1" spc="8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Bifida</a:t>
            </a:r>
            <a:r>
              <a:rPr sz="1100" b="1" spc="7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8989059" y="3496991"/>
            <a:ext cx="2706370" cy="541020"/>
            <a:chOff x="8989059" y="3496991"/>
            <a:chExt cx="2706370" cy="541020"/>
          </a:xfrm>
        </p:grpSpPr>
        <p:sp>
          <p:nvSpPr>
            <p:cNvPr id="67" name="object 67"/>
            <p:cNvSpPr/>
            <p:nvPr/>
          </p:nvSpPr>
          <p:spPr>
            <a:xfrm>
              <a:off x="8995409" y="35033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1F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995409" y="35033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9310813" y="3575705"/>
            <a:ext cx="2063750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775970" marR="5080" indent="-763905">
              <a:lnSpc>
                <a:spcPts val="1190"/>
              </a:lnSpc>
              <a:spcBef>
                <a:spcPts val="250"/>
              </a:spcBef>
            </a:pPr>
            <a:r>
              <a:rPr sz="1100" b="1" spc="60" dirty="0">
                <a:solidFill>
                  <a:srgbClr val="0E2841"/>
                </a:solidFill>
                <a:latin typeface="Calibri"/>
                <a:cs typeface="Calibri"/>
              </a:rPr>
              <a:t>Center</a:t>
            </a:r>
            <a:r>
              <a:rPr sz="1100" b="1" spc="-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for</a:t>
            </a:r>
            <a:r>
              <a:rPr sz="1100" b="1" spc="-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Law</a:t>
            </a:r>
            <a:r>
              <a:rPr sz="1100" b="1" spc="-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and</a:t>
            </a:r>
            <a:r>
              <a:rPr sz="1100" b="1" spc="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70" dirty="0">
                <a:solidFill>
                  <a:srgbClr val="0E2841"/>
                </a:solidFill>
                <a:latin typeface="Calibri"/>
                <a:cs typeface="Calibri"/>
              </a:rPr>
              <a:t>Social</a:t>
            </a:r>
            <a:r>
              <a:rPr sz="1100" b="1" spc="-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Policy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(CLASP)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496569" y="4100892"/>
            <a:ext cx="2706370" cy="541020"/>
            <a:chOff x="496569" y="4100892"/>
            <a:chExt cx="2706370" cy="541020"/>
          </a:xfrm>
        </p:grpSpPr>
        <p:sp>
          <p:nvSpPr>
            <p:cNvPr id="71" name="object 71"/>
            <p:cNvSpPr/>
            <p:nvPr/>
          </p:nvSpPr>
          <p:spPr>
            <a:xfrm>
              <a:off x="502919" y="41072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02919" y="41072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731488" y="4255043"/>
            <a:ext cx="22364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30" dirty="0">
                <a:solidFill>
                  <a:srgbClr val="0E2841"/>
                </a:solidFill>
                <a:latin typeface="Calibri"/>
                <a:cs typeface="Calibri"/>
              </a:rPr>
              <a:t>Organization</a:t>
            </a:r>
            <a:r>
              <a:rPr sz="1100" b="1" spc="-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30" dirty="0">
                <a:solidFill>
                  <a:srgbClr val="0E2841"/>
                </a:solidFill>
                <a:latin typeface="Calibri"/>
                <a:cs typeface="Calibri"/>
              </a:rPr>
              <a:t>on</a:t>
            </a:r>
            <a:r>
              <a:rPr sz="1100" b="1" spc="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35" dirty="0">
                <a:solidFill>
                  <a:srgbClr val="0E2841"/>
                </a:solidFill>
                <a:latin typeface="Calibri"/>
                <a:cs typeface="Calibri"/>
              </a:rPr>
              <a:t>Disability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3327400" y="4100892"/>
            <a:ext cx="2706370" cy="541020"/>
            <a:chOff x="3327400" y="4100892"/>
            <a:chExt cx="2706370" cy="541020"/>
          </a:xfrm>
        </p:grpSpPr>
        <p:sp>
          <p:nvSpPr>
            <p:cNvPr id="75" name="object 75"/>
            <p:cNvSpPr/>
            <p:nvPr/>
          </p:nvSpPr>
          <p:spPr>
            <a:xfrm>
              <a:off x="3333750" y="41072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333750" y="41072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3972274" y="4255043"/>
            <a:ext cx="14166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CommunicationFIRST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6158229" y="4100892"/>
            <a:ext cx="2706370" cy="541020"/>
            <a:chOff x="6158229" y="4100892"/>
            <a:chExt cx="2706370" cy="541020"/>
          </a:xfrm>
        </p:grpSpPr>
        <p:sp>
          <p:nvSpPr>
            <p:cNvPr id="79" name="object 79"/>
            <p:cNvSpPr/>
            <p:nvPr/>
          </p:nvSpPr>
          <p:spPr>
            <a:xfrm>
              <a:off x="6164579" y="41072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164579" y="41072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6678136" y="4255043"/>
            <a:ext cx="1666239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United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60" dirty="0">
                <a:solidFill>
                  <a:srgbClr val="0E2841"/>
                </a:solidFill>
                <a:latin typeface="Calibri"/>
                <a:cs typeface="Calibri"/>
              </a:rPr>
              <a:t>Spinal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8989059" y="4100892"/>
            <a:ext cx="2706370" cy="541020"/>
            <a:chOff x="8989059" y="4100892"/>
            <a:chExt cx="2706370" cy="541020"/>
          </a:xfrm>
        </p:grpSpPr>
        <p:sp>
          <p:nvSpPr>
            <p:cNvPr id="83" name="object 83"/>
            <p:cNvSpPr/>
            <p:nvPr/>
          </p:nvSpPr>
          <p:spPr>
            <a:xfrm>
              <a:off x="8995409" y="41072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1F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995409" y="4107242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10089578" y="4255043"/>
            <a:ext cx="5048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65" dirty="0">
                <a:solidFill>
                  <a:srgbClr val="0E2841"/>
                </a:solidFill>
                <a:latin typeface="Calibri"/>
                <a:cs typeface="Calibri"/>
              </a:rPr>
              <a:t>ANCOR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496569" y="4704791"/>
            <a:ext cx="2706370" cy="541020"/>
            <a:chOff x="496569" y="4704791"/>
            <a:chExt cx="2706370" cy="541020"/>
          </a:xfrm>
        </p:grpSpPr>
        <p:sp>
          <p:nvSpPr>
            <p:cNvPr id="87" name="object 87"/>
            <p:cNvSpPr/>
            <p:nvPr/>
          </p:nvSpPr>
          <p:spPr>
            <a:xfrm>
              <a:off x="502919" y="47111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2919" y="47111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760412" y="4783505"/>
            <a:ext cx="2178685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878205" marR="5080" indent="-866140">
              <a:lnSpc>
                <a:spcPts val="1190"/>
              </a:lnSpc>
              <a:spcBef>
                <a:spcPts val="250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spc="-3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Employment</a:t>
            </a:r>
            <a:r>
              <a:rPr sz="1100" b="1" spc="-6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Law</a:t>
            </a:r>
            <a:r>
              <a:rPr sz="1100" b="1" spc="-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35" dirty="0">
                <a:solidFill>
                  <a:srgbClr val="0E2841"/>
                </a:solidFill>
                <a:latin typeface="Calibri"/>
                <a:cs typeface="Calibri"/>
              </a:rPr>
              <a:t>Project </a:t>
            </a:r>
            <a:r>
              <a:rPr sz="1100" b="1" spc="-10" dirty="0">
                <a:solidFill>
                  <a:srgbClr val="0E2841"/>
                </a:solidFill>
                <a:latin typeface="Calibri"/>
                <a:cs typeface="Calibri"/>
              </a:rPr>
              <a:t>(NELP)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3327400" y="4704791"/>
            <a:ext cx="2706370" cy="541020"/>
            <a:chOff x="3327400" y="4704791"/>
            <a:chExt cx="2706370" cy="541020"/>
          </a:xfrm>
        </p:grpSpPr>
        <p:sp>
          <p:nvSpPr>
            <p:cNvPr id="91" name="object 91"/>
            <p:cNvSpPr/>
            <p:nvPr/>
          </p:nvSpPr>
          <p:spPr>
            <a:xfrm>
              <a:off x="3333750" y="47111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333750" y="47111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3615625" y="4801825"/>
            <a:ext cx="2128520" cy="3143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737870" marR="5080" indent="-725805">
              <a:lnSpc>
                <a:spcPts val="1080"/>
              </a:lnSpc>
              <a:spcBef>
                <a:spcPts val="229"/>
              </a:spcBef>
            </a:pPr>
            <a:r>
              <a:rPr sz="1000" b="1" spc="45" dirty="0">
                <a:solidFill>
                  <a:srgbClr val="0E2841"/>
                </a:solidFill>
                <a:latin typeface="Calibri"/>
                <a:cs typeface="Calibri"/>
              </a:rPr>
              <a:t>American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r>
              <a:rPr sz="1000" b="1" spc="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of People</a:t>
            </a:r>
            <a:r>
              <a:rPr sz="1000" b="1" spc="3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0E2841"/>
                </a:solidFill>
                <a:latin typeface="Calibri"/>
                <a:cs typeface="Calibri"/>
              </a:rPr>
              <a:t>with </a:t>
            </a:r>
            <a:r>
              <a:rPr sz="1000" b="1" spc="35" dirty="0">
                <a:solidFill>
                  <a:srgbClr val="0E2841"/>
                </a:solidFill>
                <a:latin typeface="Calibri"/>
                <a:cs typeface="Calibri"/>
              </a:rPr>
              <a:t>Disabilities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6158229" y="4704791"/>
            <a:ext cx="2706370" cy="541020"/>
            <a:chOff x="6158229" y="4704791"/>
            <a:chExt cx="2706370" cy="541020"/>
          </a:xfrm>
        </p:grpSpPr>
        <p:sp>
          <p:nvSpPr>
            <p:cNvPr id="95" name="object 95"/>
            <p:cNvSpPr/>
            <p:nvPr/>
          </p:nvSpPr>
          <p:spPr>
            <a:xfrm>
              <a:off x="6164579" y="47111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164579" y="47111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6364160" y="4858943"/>
            <a:ext cx="22936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American</a:t>
            </a:r>
            <a:r>
              <a:rPr sz="1100" b="1" spc="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75" dirty="0">
                <a:solidFill>
                  <a:srgbClr val="0E2841"/>
                </a:solidFill>
                <a:latin typeface="Calibri"/>
                <a:cs typeface="Calibri"/>
              </a:rPr>
              <a:t>Council</a:t>
            </a:r>
            <a:r>
              <a:rPr sz="1100" b="1" spc="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the</a:t>
            </a:r>
            <a:r>
              <a:rPr sz="1100" b="1" spc="3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Blind</a:t>
            </a:r>
            <a:r>
              <a:rPr sz="1100" b="1" spc="3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0E2841"/>
                </a:solidFill>
                <a:latin typeface="Calibri"/>
                <a:cs typeface="Calibri"/>
              </a:rPr>
              <a:t>(ACB)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8989059" y="4704791"/>
            <a:ext cx="2706370" cy="541020"/>
            <a:chOff x="8989059" y="4704791"/>
            <a:chExt cx="2706370" cy="541020"/>
          </a:xfrm>
        </p:grpSpPr>
        <p:sp>
          <p:nvSpPr>
            <p:cNvPr id="99" name="object 99"/>
            <p:cNvSpPr/>
            <p:nvPr/>
          </p:nvSpPr>
          <p:spPr>
            <a:xfrm>
              <a:off x="8995409" y="47111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1F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995409" y="47111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9576022" y="4858943"/>
            <a:ext cx="15328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Allies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for</a:t>
            </a:r>
            <a:r>
              <a:rPr sz="1100" b="1" spc="-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Independence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496569" y="5308691"/>
            <a:ext cx="2706370" cy="541020"/>
            <a:chOff x="496569" y="5308691"/>
            <a:chExt cx="2706370" cy="541020"/>
          </a:xfrm>
        </p:grpSpPr>
        <p:sp>
          <p:nvSpPr>
            <p:cNvPr id="103" name="object 103"/>
            <p:cNvSpPr/>
            <p:nvPr/>
          </p:nvSpPr>
          <p:spPr>
            <a:xfrm>
              <a:off x="502919" y="53150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2919" y="53150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786378" y="5405725"/>
            <a:ext cx="2126615" cy="3143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indent="37465">
              <a:lnSpc>
                <a:spcPts val="1080"/>
              </a:lnSpc>
              <a:spcBef>
                <a:spcPts val="229"/>
              </a:spcBef>
            </a:pP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National </a:t>
            </a:r>
            <a:r>
              <a:rPr sz="1000" b="1" spc="45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r>
              <a:rPr sz="1000" b="1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000" b="1" spc="3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0E2841"/>
                </a:solidFill>
                <a:latin typeface="Calibri"/>
                <a:cs typeface="Calibri"/>
              </a:rPr>
              <a:t>Councils</a:t>
            </a:r>
            <a:r>
              <a:rPr sz="1000" b="1" spc="3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 Developmental</a:t>
            </a:r>
            <a:r>
              <a:rPr sz="1000" b="1" spc="4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0E2841"/>
                </a:solidFill>
                <a:latin typeface="Calibri"/>
                <a:cs typeface="Calibri"/>
              </a:rPr>
              <a:t>Disabilities</a:t>
            </a:r>
            <a:r>
              <a:rPr sz="1000" b="1" spc="4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35" dirty="0">
                <a:solidFill>
                  <a:srgbClr val="0E2841"/>
                </a:solidFill>
                <a:latin typeface="Calibri"/>
                <a:cs typeface="Calibri"/>
              </a:rPr>
              <a:t>(NACDD)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3327400" y="5308691"/>
            <a:ext cx="2706370" cy="541020"/>
            <a:chOff x="3327400" y="5308691"/>
            <a:chExt cx="2706370" cy="541020"/>
          </a:xfrm>
        </p:grpSpPr>
        <p:sp>
          <p:nvSpPr>
            <p:cNvPr id="107" name="object 107"/>
            <p:cNvSpPr/>
            <p:nvPr/>
          </p:nvSpPr>
          <p:spPr>
            <a:xfrm>
              <a:off x="3333750" y="53150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333750" y="53150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4174934" y="5462844"/>
            <a:ext cx="101155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SourceAmerica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6158229" y="5308691"/>
            <a:ext cx="2706370" cy="541020"/>
            <a:chOff x="6158229" y="5308691"/>
            <a:chExt cx="2706370" cy="541020"/>
          </a:xfrm>
        </p:grpSpPr>
        <p:sp>
          <p:nvSpPr>
            <p:cNvPr id="111" name="object 111"/>
            <p:cNvSpPr/>
            <p:nvPr/>
          </p:nvSpPr>
          <p:spPr>
            <a:xfrm>
              <a:off x="6164579" y="53150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164579" y="53150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6373336" y="5387404"/>
            <a:ext cx="2275840" cy="34480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905510" marR="5080" indent="-893444">
              <a:lnSpc>
                <a:spcPts val="1190"/>
              </a:lnSpc>
              <a:spcBef>
                <a:spcPts val="250"/>
              </a:spcBef>
            </a:pP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spc="7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Down</a:t>
            </a:r>
            <a:r>
              <a:rPr sz="1100" b="1" spc="6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Syndrome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65" dirty="0">
                <a:solidFill>
                  <a:srgbClr val="0E2841"/>
                </a:solidFill>
                <a:latin typeface="Calibri"/>
                <a:cs typeface="Calibri"/>
              </a:rPr>
              <a:t>Congress </a:t>
            </a:r>
            <a:r>
              <a:rPr sz="1100" b="1" spc="60" dirty="0">
                <a:solidFill>
                  <a:srgbClr val="0E2841"/>
                </a:solidFill>
                <a:latin typeface="Calibri"/>
                <a:cs typeface="Calibri"/>
              </a:rPr>
              <a:t>(NDSC)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8989059" y="5308691"/>
            <a:ext cx="2706370" cy="541020"/>
            <a:chOff x="8989059" y="5308691"/>
            <a:chExt cx="2706370" cy="541020"/>
          </a:xfrm>
        </p:grpSpPr>
        <p:sp>
          <p:nvSpPr>
            <p:cNvPr id="115" name="object 115"/>
            <p:cNvSpPr/>
            <p:nvPr/>
          </p:nvSpPr>
          <p:spPr>
            <a:xfrm>
              <a:off x="8995409" y="53150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1F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995409" y="53150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9097454" y="5462844"/>
            <a:ext cx="24885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Muscular</a:t>
            </a:r>
            <a:r>
              <a:rPr sz="1100" b="1" spc="-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30" dirty="0">
                <a:solidFill>
                  <a:srgbClr val="0E2841"/>
                </a:solidFill>
                <a:latin typeface="Calibri"/>
                <a:cs typeface="Calibri"/>
              </a:rPr>
              <a:t>Dystrophy</a:t>
            </a:r>
            <a:r>
              <a:rPr sz="1100" b="1" spc="-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r>
              <a:rPr sz="1100" b="1" spc="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0E2841"/>
                </a:solidFill>
                <a:latin typeface="Calibri"/>
                <a:cs typeface="Calibri"/>
              </a:rPr>
              <a:t>(MDA)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496569" y="5912591"/>
            <a:ext cx="2706370" cy="541020"/>
            <a:chOff x="496569" y="5912591"/>
            <a:chExt cx="2706370" cy="541020"/>
          </a:xfrm>
        </p:grpSpPr>
        <p:sp>
          <p:nvSpPr>
            <p:cNvPr id="119" name="object 119"/>
            <p:cNvSpPr/>
            <p:nvPr/>
          </p:nvSpPr>
          <p:spPr>
            <a:xfrm>
              <a:off x="502919" y="59189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02919" y="59189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" name="object 121"/>
          <p:cNvSpPr txBox="1"/>
          <p:nvPr/>
        </p:nvSpPr>
        <p:spPr>
          <a:xfrm>
            <a:off x="617156" y="6066742"/>
            <a:ext cx="24657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r>
              <a:rPr sz="1100" b="1" spc="-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the</a:t>
            </a:r>
            <a:r>
              <a:rPr sz="1100" b="1" spc="1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Deaf</a:t>
            </a:r>
            <a:r>
              <a:rPr sz="1100" b="1" spc="-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0E2841"/>
                </a:solidFill>
                <a:latin typeface="Calibri"/>
                <a:cs typeface="Calibri"/>
              </a:rPr>
              <a:t>(NAD)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22" name="object 122"/>
          <p:cNvGrpSpPr/>
          <p:nvPr/>
        </p:nvGrpSpPr>
        <p:grpSpPr>
          <a:xfrm>
            <a:off x="3327400" y="5912591"/>
            <a:ext cx="2706370" cy="541020"/>
            <a:chOff x="3327400" y="5912591"/>
            <a:chExt cx="2706370" cy="541020"/>
          </a:xfrm>
        </p:grpSpPr>
        <p:sp>
          <p:nvSpPr>
            <p:cNvPr id="123" name="object 123"/>
            <p:cNvSpPr/>
            <p:nvPr/>
          </p:nvSpPr>
          <p:spPr>
            <a:xfrm>
              <a:off x="3333750" y="59189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333750" y="59189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 txBox="1"/>
          <p:nvPr/>
        </p:nvSpPr>
        <p:spPr>
          <a:xfrm>
            <a:off x="3833558" y="6066742"/>
            <a:ext cx="16941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Autism </a:t>
            </a:r>
            <a:r>
              <a:rPr sz="1100" b="1" spc="55" dirty="0">
                <a:solidFill>
                  <a:srgbClr val="0E2841"/>
                </a:solidFill>
                <a:latin typeface="Calibri"/>
                <a:cs typeface="Calibri"/>
              </a:rPr>
              <a:t>Society</a:t>
            </a:r>
            <a:r>
              <a:rPr sz="1100" b="1" spc="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of </a:t>
            </a: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America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6158229" y="5912591"/>
            <a:ext cx="2706370" cy="541020"/>
            <a:chOff x="6158229" y="5912591"/>
            <a:chExt cx="2706370" cy="541020"/>
          </a:xfrm>
        </p:grpSpPr>
        <p:sp>
          <p:nvSpPr>
            <p:cNvPr id="127" name="object 127"/>
            <p:cNvSpPr/>
            <p:nvPr/>
          </p:nvSpPr>
          <p:spPr>
            <a:xfrm>
              <a:off x="6164579" y="59189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64579" y="59189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6534880" y="6009624"/>
            <a:ext cx="1951355" cy="3143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13360" marR="5080" indent="-201295">
              <a:lnSpc>
                <a:spcPts val="1080"/>
              </a:lnSpc>
              <a:spcBef>
                <a:spcPts val="229"/>
              </a:spcBef>
            </a:pPr>
            <a:r>
              <a:rPr sz="1000" b="1" spc="45" dirty="0">
                <a:solidFill>
                  <a:srgbClr val="0E2841"/>
                </a:solidFill>
                <a:latin typeface="Calibri"/>
                <a:cs typeface="Calibri"/>
              </a:rPr>
              <a:t>Association</a:t>
            </a:r>
            <a:r>
              <a:rPr sz="1000" b="1" spc="-1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E2841"/>
                </a:solidFill>
                <a:latin typeface="Calibri"/>
                <a:cs typeface="Calibri"/>
              </a:rPr>
              <a:t>of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0E2841"/>
                </a:solidFill>
                <a:latin typeface="Calibri"/>
                <a:cs typeface="Calibri"/>
              </a:rPr>
              <a:t>Programs</a:t>
            </a:r>
            <a:r>
              <a:rPr sz="1000" b="1" spc="2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E2841"/>
                </a:solidFill>
                <a:latin typeface="Calibri"/>
                <a:cs typeface="Calibri"/>
              </a:rPr>
              <a:t>for</a:t>
            </a:r>
            <a:r>
              <a:rPr sz="1000" b="1" spc="3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E2841"/>
                </a:solidFill>
                <a:latin typeface="Calibri"/>
                <a:cs typeface="Calibri"/>
              </a:rPr>
              <a:t>Rural 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Independent</a:t>
            </a:r>
            <a:r>
              <a:rPr sz="1000" b="1" spc="7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20" dirty="0">
                <a:solidFill>
                  <a:srgbClr val="0E2841"/>
                </a:solidFill>
                <a:latin typeface="Calibri"/>
                <a:cs typeface="Calibri"/>
              </a:rPr>
              <a:t>Living</a:t>
            </a:r>
            <a:r>
              <a:rPr sz="1000" b="1" spc="7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E2841"/>
                </a:solidFill>
                <a:latin typeface="Calibri"/>
                <a:cs typeface="Calibri"/>
              </a:rPr>
              <a:t>(APRIL)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0" name="object 130"/>
          <p:cNvGrpSpPr/>
          <p:nvPr/>
        </p:nvGrpSpPr>
        <p:grpSpPr>
          <a:xfrm>
            <a:off x="8989059" y="5912591"/>
            <a:ext cx="2706370" cy="541020"/>
            <a:chOff x="8989059" y="5912591"/>
            <a:chExt cx="2706370" cy="541020"/>
          </a:xfrm>
        </p:grpSpPr>
        <p:sp>
          <p:nvSpPr>
            <p:cNvPr id="131" name="object 131"/>
            <p:cNvSpPr/>
            <p:nvPr/>
          </p:nvSpPr>
          <p:spPr>
            <a:xfrm>
              <a:off x="8995409" y="59189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2630347" y="0"/>
                  </a:moveTo>
                  <a:lnTo>
                    <a:pt x="63322" y="0"/>
                  </a:lnTo>
                  <a:lnTo>
                    <a:pt x="38672" y="4975"/>
                  </a:lnTo>
                  <a:lnTo>
                    <a:pt x="18545" y="18545"/>
                  </a:lnTo>
                  <a:lnTo>
                    <a:pt x="4975" y="38672"/>
                  </a:lnTo>
                  <a:lnTo>
                    <a:pt x="0" y="63322"/>
                  </a:lnTo>
                  <a:lnTo>
                    <a:pt x="0" y="464375"/>
                  </a:lnTo>
                  <a:lnTo>
                    <a:pt x="4975" y="489025"/>
                  </a:lnTo>
                  <a:lnTo>
                    <a:pt x="18545" y="509152"/>
                  </a:lnTo>
                  <a:lnTo>
                    <a:pt x="38672" y="522722"/>
                  </a:lnTo>
                  <a:lnTo>
                    <a:pt x="63322" y="527697"/>
                  </a:lnTo>
                  <a:lnTo>
                    <a:pt x="2630347" y="527697"/>
                  </a:lnTo>
                  <a:lnTo>
                    <a:pt x="2654997" y="522722"/>
                  </a:lnTo>
                  <a:lnTo>
                    <a:pt x="2675124" y="509152"/>
                  </a:lnTo>
                  <a:lnTo>
                    <a:pt x="2688694" y="489025"/>
                  </a:lnTo>
                  <a:lnTo>
                    <a:pt x="2693670" y="464375"/>
                  </a:lnTo>
                  <a:lnTo>
                    <a:pt x="2693670" y="63322"/>
                  </a:lnTo>
                  <a:lnTo>
                    <a:pt x="2688694" y="38672"/>
                  </a:lnTo>
                  <a:lnTo>
                    <a:pt x="2675124" y="18545"/>
                  </a:lnTo>
                  <a:lnTo>
                    <a:pt x="2654997" y="4975"/>
                  </a:lnTo>
                  <a:lnTo>
                    <a:pt x="2630347" y="0"/>
                  </a:lnTo>
                  <a:close/>
                </a:path>
              </a:pathLst>
            </a:custGeom>
            <a:solidFill>
              <a:srgbClr val="E1F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995409" y="5918941"/>
              <a:ext cx="2693670" cy="528320"/>
            </a:xfrm>
            <a:custGeom>
              <a:avLst/>
              <a:gdLst/>
              <a:ahLst/>
              <a:cxnLst/>
              <a:rect l="l" t="t" r="r" b="b"/>
              <a:pathLst>
                <a:path w="2693670" h="528320">
                  <a:moveTo>
                    <a:pt x="0" y="63322"/>
                  </a:moveTo>
                  <a:lnTo>
                    <a:pt x="4975" y="38672"/>
                  </a:lnTo>
                  <a:lnTo>
                    <a:pt x="18545" y="18545"/>
                  </a:lnTo>
                  <a:lnTo>
                    <a:pt x="38672" y="4975"/>
                  </a:lnTo>
                  <a:lnTo>
                    <a:pt x="63322" y="0"/>
                  </a:lnTo>
                  <a:lnTo>
                    <a:pt x="2630347" y="0"/>
                  </a:lnTo>
                  <a:lnTo>
                    <a:pt x="2654997" y="4975"/>
                  </a:lnTo>
                  <a:lnTo>
                    <a:pt x="2675124" y="18545"/>
                  </a:lnTo>
                  <a:lnTo>
                    <a:pt x="2688694" y="38672"/>
                  </a:lnTo>
                  <a:lnTo>
                    <a:pt x="2693670" y="63322"/>
                  </a:lnTo>
                  <a:lnTo>
                    <a:pt x="2693670" y="464375"/>
                  </a:lnTo>
                  <a:lnTo>
                    <a:pt x="2688694" y="489025"/>
                  </a:lnTo>
                  <a:lnTo>
                    <a:pt x="2675124" y="509152"/>
                  </a:lnTo>
                  <a:lnTo>
                    <a:pt x="2654997" y="522722"/>
                  </a:lnTo>
                  <a:lnTo>
                    <a:pt x="2630347" y="527697"/>
                  </a:lnTo>
                  <a:lnTo>
                    <a:pt x="63322" y="527697"/>
                  </a:lnTo>
                  <a:lnTo>
                    <a:pt x="38672" y="522722"/>
                  </a:lnTo>
                  <a:lnTo>
                    <a:pt x="18545" y="509152"/>
                  </a:lnTo>
                  <a:lnTo>
                    <a:pt x="4975" y="489025"/>
                  </a:lnTo>
                  <a:lnTo>
                    <a:pt x="0" y="464375"/>
                  </a:lnTo>
                  <a:lnTo>
                    <a:pt x="0" y="63322"/>
                  </a:lnTo>
                  <a:close/>
                </a:path>
              </a:pathLst>
            </a:custGeom>
            <a:ln w="12700">
              <a:solidFill>
                <a:srgbClr val="0F9E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3" name="object 133"/>
          <p:cNvSpPr txBox="1"/>
          <p:nvPr/>
        </p:nvSpPr>
        <p:spPr>
          <a:xfrm>
            <a:off x="9319990" y="6066742"/>
            <a:ext cx="20434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5" dirty="0">
                <a:solidFill>
                  <a:srgbClr val="0E2841"/>
                </a:solidFill>
                <a:latin typeface="Calibri"/>
                <a:cs typeface="Calibri"/>
              </a:rPr>
              <a:t>National</a:t>
            </a:r>
            <a:r>
              <a:rPr sz="1100" b="1" spc="1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50" dirty="0">
                <a:solidFill>
                  <a:srgbClr val="0E2841"/>
                </a:solidFill>
                <a:latin typeface="Calibri"/>
                <a:cs typeface="Calibri"/>
              </a:rPr>
              <a:t>Industries</a:t>
            </a:r>
            <a:r>
              <a:rPr sz="1100" b="1" spc="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for</a:t>
            </a:r>
            <a:r>
              <a:rPr sz="1100" b="1" spc="-5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E2841"/>
                </a:solidFill>
                <a:latin typeface="Calibri"/>
                <a:cs typeface="Calibri"/>
              </a:rPr>
              <a:t>the</a:t>
            </a:r>
            <a:r>
              <a:rPr sz="1100" b="1" spc="20" dirty="0">
                <a:solidFill>
                  <a:srgbClr val="0E2841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0E2841"/>
                </a:solidFill>
                <a:latin typeface="Calibri"/>
                <a:cs typeface="Calibri"/>
              </a:rPr>
              <a:t>Blind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15:28:05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Lots of agreement in </a:t>
            </a:r>
            <a:r>
              <a:rPr sz="1000" spc="-10" dirty="0">
                <a:latin typeface="Arial"/>
                <a:cs typeface="Arial"/>
              </a:rPr>
              <a:t>Disability </a:t>
            </a:r>
            <a:r>
              <a:rPr sz="1000" dirty="0">
                <a:latin typeface="Arial"/>
                <a:cs typeface="Arial"/>
              </a:rPr>
              <a:t>Space- Liz talks about </a:t>
            </a:r>
            <a:r>
              <a:rPr sz="1000" spc="-25" dirty="0">
                <a:latin typeface="Arial"/>
                <a:cs typeface="Arial"/>
              </a:rPr>
              <a:t>how </a:t>
            </a:r>
            <a:r>
              <a:rPr sz="1000" dirty="0">
                <a:latin typeface="Arial"/>
                <a:cs typeface="Arial"/>
              </a:rPr>
              <a:t>groups work </a:t>
            </a:r>
            <a:r>
              <a:rPr sz="1000" spc="-10" dirty="0">
                <a:latin typeface="Arial"/>
                <a:cs typeface="Arial"/>
              </a:rPr>
              <a:t>together 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8527" y="335280"/>
            <a:ext cx="3540125" cy="8661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500"/>
              </a:spcBef>
            </a:pPr>
            <a:r>
              <a:rPr sz="2900" dirty="0">
                <a:solidFill>
                  <a:srgbClr val="000000"/>
                </a:solidFill>
              </a:rPr>
              <a:t>Disability </a:t>
            </a:r>
            <a:r>
              <a:rPr sz="2900" spc="50" dirty="0">
                <a:solidFill>
                  <a:srgbClr val="000000"/>
                </a:solidFill>
              </a:rPr>
              <a:t>Policy</a:t>
            </a:r>
            <a:r>
              <a:rPr sz="2900" dirty="0">
                <a:solidFill>
                  <a:srgbClr val="000000"/>
                </a:solidFill>
              </a:rPr>
              <a:t> </a:t>
            </a:r>
            <a:r>
              <a:rPr sz="2900" spc="-10" dirty="0">
                <a:solidFill>
                  <a:srgbClr val="000000"/>
                </a:solidFill>
              </a:rPr>
              <a:t>for</a:t>
            </a:r>
            <a:r>
              <a:rPr sz="2900" spc="30" dirty="0">
                <a:solidFill>
                  <a:srgbClr val="000000"/>
                </a:solidFill>
              </a:rPr>
              <a:t> </a:t>
            </a:r>
            <a:r>
              <a:rPr sz="2900" spc="35" dirty="0">
                <a:solidFill>
                  <a:srgbClr val="000000"/>
                </a:solidFill>
              </a:rPr>
              <a:t>All </a:t>
            </a:r>
            <a:r>
              <a:rPr sz="2900" spc="-10" dirty="0">
                <a:solidFill>
                  <a:srgbClr val="000000"/>
                </a:solidFill>
              </a:rPr>
              <a:t>with</a:t>
            </a:r>
            <a:r>
              <a:rPr sz="2900" spc="-130" dirty="0">
                <a:solidFill>
                  <a:srgbClr val="000000"/>
                </a:solidFill>
              </a:rPr>
              <a:t> </a:t>
            </a:r>
            <a:r>
              <a:rPr sz="2900" spc="85" dirty="0">
                <a:solidFill>
                  <a:srgbClr val="000000"/>
                </a:solidFill>
              </a:rPr>
              <a:t>Liz</a:t>
            </a:r>
            <a:endParaRPr sz="2900"/>
          </a:p>
        </p:txBody>
      </p:sp>
      <p:pic>
        <p:nvPicPr>
          <p:cNvPr id="3" name="object 3" descr="Disability Policy for All: Transformation to Competitive Integrated Employment Act (TCIEA) (Online Video)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3187" y="1679575"/>
            <a:ext cx="6172199" cy="34877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245" y="2591600"/>
            <a:ext cx="4579311" cy="137159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15:28:05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Play </a:t>
            </a:r>
            <a:r>
              <a:rPr sz="1000" spc="-10" dirty="0">
                <a:latin typeface="Arial"/>
                <a:cs typeface="Arial"/>
              </a:rPr>
              <a:t>video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6276" y="1676394"/>
            <a:ext cx="9439910" cy="2099945"/>
            <a:chOff x="1376276" y="1676394"/>
            <a:chExt cx="9439910" cy="2099945"/>
          </a:xfrm>
        </p:grpSpPr>
        <p:sp>
          <p:nvSpPr>
            <p:cNvPr id="3" name="object 3"/>
            <p:cNvSpPr/>
            <p:nvPr/>
          </p:nvSpPr>
          <p:spPr>
            <a:xfrm>
              <a:off x="1390563" y="1690682"/>
              <a:ext cx="9411335" cy="2071370"/>
            </a:xfrm>
            <a:custGeom>
              <a:avLst/>
              <a:gdLst/>
              <a:ahLst/>
              <a:cxnLst/>
              <a:rect l="l" t="t" r="r" b="b"/>
              <a:pathLst>
                <a:path w="9411335" h="2071370">
                  <a:moveTo>
                    <a:pt x="9203778" y="0"/>
                  </a:moveTo>
                  <a:lnTo>
                    <a:pt x="207098" y="0"/>
                  </a:lnTo>
                  <a:lnTo>
                    <a:pt x="159613" y="5469"/>
                  </a:lnTo>
                  <a:lnTo>
                    <a:pt x="116022" y="21050"/>
                  </a:lnTo>
                  <a:lnTo>
                    <a:pt x="77569" y="45497"/>
                  </a:lnTo>
                  <a:lnTo>
                    <a:pt x="45497" y="77569"/>
                  </a:lnTo>
                  <a:lnTo>
                    <a:pt x="21050" y="116022"/>
                  </a:lnTo>
                  <a:lnTo>
                    <a:pt x="5469" y="159613"/>
                  </a:lnTo>
                  <a:lnTo>
                    <a:pt x="0" y="207098"/>
                  </a:lnTo>
                  <a:lnTo>
                    <a:pt x="0" y="1863877"/>
                  </a:lnTo>
                  <a:lnTo>
                    <a:pt x="5469" y="1911362"/>
                  </a:lnTo>
                  <a:lnTo>
                    <a:pt x="21050" y="1954953"/>
                  </a:lnTo>
                  <a:lnTo>
                    <a:pt x="45497" y="1993406"/>
                  </a:lnTo>
                  <a:lnTo>
                    <a:pt x="77569" y="2025478"/>
                  </a:lnTo>
                  <a:lnTo>
                    <a:pt x="116022" y="2049926"/>
                  </a:lnTo>
                  <a:lnTo>
                    <a:pt x="159613" y="2065506"/>
                  </a:lnTo>
                  <a:lnTo>
                    <a:pt x="207098" y="2070976"/>
                  </a:lnTo>
                  <a:lnTo>
                    <a:pt x="9203778" y="2070976"/>
                  </a:lnTo>
                  <a:lnTo>
                    <a:pt x="9251263" y="2065506"/>
                  </a:lnTo>
                  <a:lnTo>
                    <a:pt x="9294852" y="2049926"/>
                  </a:lnTo>
                  <a:lnTo>
                    <a:pt x="9333303" y="2025478"/>
                  </a:lnTo>
                  <a:lnTo>
                    <a:pt x="9365372" y="1993406"/>
                  </a:lnTo>
                  <a:lnTo>
                    <a:pt x="9389817" y="1954953"/>
                  </a:lnTo>
                  <a:lnTo>
                    <a:pt x="9405396" y="1911362"/>
                  </a:lnTo>
                  <a:lnTo>
                    <a:pt x="9410865" y="1863877"/>
                  </a:lnTo>
                  <a:lnTo>
                    <a:pt x="9410865" y="207098"/>
                  </a:lnTo>
                  <a:lnTo>
                    <a:pt x="9405396" y="159613"/>
                  </a:lnTo>
                  <a:lnTo>
                    <a:pt x="9389817" y="116022"/>
                  </a:lnTo>
                  <a:lnTo>
                    <a:pt x="9365372" y="77569"/>
                  </a:lnTo>
                  <a:lnTo>
                    <a:pt x="9333303" y="45497"/>
                  </a:lnTo>
                  <a:lnTo>
                    <a:pt x="9294852" y="21050"/>
                  </a:lnTo>
                  <a:lnTo>
                    <a:pt x="9251263" y="5469"/>
                  </a:lnTo>
                  <a:lnTo>
                    <a:pt x="9203778" y="0"/>
                  </a:lnTo>
                  <a:close/>
                </a:path>
              </a:pathLst>
            </a:custGeom>
            <a:solidFill>
              <a:srgbClr val="2A3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90563" y="1690682"/>
              <a:ext cx="9411335" cy="2071370"/>
            </a:xfrm>
            <a:custGeom>
              <a:avLst/>
              <a:gdLst/>
              <a:ahLst/>
              <a:cxnLst/>
              <a:rect l="l" t="t" r="r" b="b"/>
              <a:pathLst>
                <a:path w="9411335" h="2071370">
                  <a:moveTo>
                    <a:pt x="0" y="207098"/>
                  </a:moveTo>
                  <a:lnTo>
                    <a:pt x="5469" y="159613"/>
                  </a:lnTo>
                  <a:lnTo>
                    <a:pt x="21050" y="116022"/>
                  </a:lnTo>
                  <a:lnTo>
                    <a:pt x="45497" y="77569"/>
                  </a:lnTo>
                  <a:lnTo>
                    <a:pt x="77569" y="45497"/>
                  </a:lnTo>
                  <a:lnTo>
                    <a:pt x="116022" y="21050"/>
                  </a:lnTo>
                  <a:lnTo>
                    <a:pt x="159613" y="5469"/>
                  </a:lnTo>
                  <a:lnTo>
                    <a:pt x="207098" y="0"/>
                  </a:lnTo>
                  <a:lnTo>
                    <a:pt x="9203778" y="0"/>
                  </a:lnTo>
                  <a:lnTo>
                    <a:pt x="9251263" y="5469"/>
                  </a:lnTo>
                  <a:lnTo>
                    <a:pt x="9294852" y="21050"/>
                  </a:lnTo>
                  <a:lnTo>
                    <a:pt x="9333303" y="45497"/>
                  </a:lnTo>
                  <a:lnTo>
                    <a:pt x="9365372" y="77569"/>
                  </a:lnTo>
                  <a:lnTo>
                    <a:pt x="9389817" y="116022"/>
                  </a:lnTo>
                  <a:lnTo>
                    <a:pt x="9405396" y="159613"/>
                  </a:lnTo>
                  <a:lnTo>
                    <a:pt x="9410865" y="207098"/>
                  </a:lnTo>
                  <a:lnTo>
                    <a:pt x="9410865" y="1863877"/>
                  </a:lnTo>
                  <a:lnTo>
                    <a:pt x="9405396" y="1911362"/>
                  </a:lnTo>
                  <a:lnTo>
                    <a:pt x="9389817" y="1954953"/>
                  </a:lnTo>
                  <a:lnTo>
                    <a:pt x="9365372" y="1993406"/>
                  </a:lnTo>
                  <a:lnTo>
                    <a:pt x="9333303" y="2025478"/>
                  </a:lnTo>
                  <a:lnTo>
                    <a:pt x="9294852" y="2049926"/>
                  </a:lnTo>
                  <a:lnTo>
                    <a:pt x="9251263" y="2065506"/>
                  </a:lnTo>
                  <a:lnTo>
                    <a:pt x="9203778" y="2070976"/>
                  </a:lnTo>
                  <a:lnTo>
                    <a:pt x="207098" y="2070976"/>
                  </a:lnTo>
                  <a:lnTo>
                    <a:pt x="159613" y="2065506"/>
                  </a:lnTo>
                  <a:lnTo>
                    <a:pt x="116022" y="2049926"/>
                  </a:lnTo>
                  <a:lnTo>
                    <a:pt x="77569" y="2025478"/>
                  </a:lnTo>
                  <a:lnTo>
                    <a:pt x="45497" y="1993406"/>
                  </a:lnTo>
                  <a:lnTo>
                    <a:pt x="21050" y="1954953"/>
                  </a:lnTo>
                  <a:lnTo>
                    <a:pt x="5469" y="1911362"/>
                  </a:lnTo>
                  <a:lnTo>
                    <a:pt x="0" y="1863877"/>
                  </a:lnTo>
                  <a:lnTo>
                    <a:pt x="0" y="207098"/>
                  </a:lnTo>
                  <a:close/>
                </a:path>
              </a:pathLst>
            </a:custGeom>
            <a:ln w="28575">
              <a:solidFill>
                <a:srgbClr val="DD5F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566575" y="2153846"/>
            <a:ext cx="9058910" cy="10668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065" marR="5080" indent="635" algn="ctr">
              <a:lnSpc>
                <a:spcPct val="92300"/>
              </a:lnSpc>
              <a:spcBef>
                <a:spcPts val="320"/>
              </a:spcBef>
            </a:pPr>
            <a:r>
              <a:rPr sz="2400" dirty="0">
                <a:solidFill>
                  <a:srgbClr val="FFFFFF"/>
                </a:solidFill>
                <a:latin typeface="Segoe UI Symbol"/>
                <a:cs typeface="Segoe UI Symbol"/>
              </a:rPr>
              <a:t>Phase</a:t>
            </a:r>
            <a:r>
              <a:rPr sz="2400" spc="-114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Segoe UI Symbol"/>
                <a:cs typeface="Segoe UI Symbol"/>
              </a:rPr>
              <a:t>out</a:t>
            </a:r>
            <a:r>
              <a:rPr sz="2400" spc="-13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Segoe UI Symbol"/>
                <a:cs typeface="Segoe UI Symbol"/>
              </a:rPr>
              <a:t>sub-</a:t>
            </a:r>
            <a:r>
              <a:rPr sz="2400" spc="-30" dirty="0">
                <a:solidFill>
                  <a:srgbClr val="FFFFFF"/>
                </a:solidFill>
                <a:latin typeface="Segoe UI Symbol"/>
                <a:cs typeface="Segoe UI Symbol"/>
              </a:rPr>
              <a:t>minimum</a:t>
            </a:r>
            <a:r>
              <a:rPr sz="2400" spc="-13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70" dirty="0">
                <a:solidFill>
                  <a:srgbClr val="FFFFFF"/>
                </a:solidFill>
                <a:latin typeface="Segoe UI Symbol"/>
                <a:cs typeface="Segoe UI Symbol"/>
              </a:rPr>
              <a:t>wage</a:t>
            </a:r>
            <a:r>
              <a:rPr sz="2400" spc="-1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Segoe UI Symbol"/>
                <a:cs typeface="Segoe UI Symbol"/>
              </a:rPr>
              <a:t>and</a:t>
            </a:r>
            <a:r>
              <a:rPr sz="2400" spc="-1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Segoe UI Symbol"/>
                <a:cs typeface="Segoe UI Symbol"/>
              </a:rPr>
              <a:t>award</a:t>
            </a:r>
            <a:r>
              <a:rPr sz="2400" spc="-11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Segoe UI Symbol"/>
                <a:cs typeface="Segoe UI Symbol"/>
              </a:rPr>
              <a:t>grants</a:t>
            </a:r>
            <a:r>
              <a:rPr sz="2400" spc="-12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Segoe UI Symbol"/>
                <a:cs typeface="Segoe UI Symbol"/>
              </a:rPr>
              <a:t>to</a:t>
            </a:r>
            <a:r>
              <a:rPr sz="2400" spc="-14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Segoe UI Symbol"/>
                <a:cs typeface="Segoe UI Symbol"/>
              </a:rPr>
              <a:t>assist</a:t>
            </a:r>
            <a:r>
              <a:rPr sz="2400" spc="-12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Segoe UI Symbol"/>
                <a:cs typeface="Segoe UI Symbol"/>
              </a:rPr>
              <a:t>in </a:t>
            </a:r>
            <a:r>
              <a:rPr sz="2400" spc="-55" dirty="0">
                <a:solidFill>
                  <a:srgbClr val="FFFFFF"/>
                </a:solidFill>
                <a:latin typeface="Segoe UI Symbol"/>
                <a:cs typeface="Segoe UI Symbol"/>
              </a:rPr>
              <a:t>transforming</a:t>
            </a:r>
            <a:r>
              <a:rPr sz="2400" spc="-85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dirty="0">
                <a:solidFill>
                  <a:srgbClr val="FFFFFF"/>
                </a:solidFill>
                <a:latin typeface="Segoe UI Symbol"/>
                <a:cs typeface="Segoe UI Symbol"/>
              </a:rPr>
              <a:t>business</a:t>
            </a:r>
            <a:r>
              <a:rPr sz="2400" spc="-8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Segoe UI Symbol"/>
                <a:cs typeface="Segoe UI Symbol"/>
              </a:rPr>
              <a:t>and</a:t>
            </a:r>
            <a:r>
              <a:rPr sz="2400" spc="-9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95" dirty="0">
                <a:solidFill>
                  <a:srgbClr val="FFFFFF"/>
                </a:solidFill>
                <a:latin typeface="Segoe UI Symbol"/>
                <a:cs typeface="Segoe UI Symbol"/>
              </a:rPr>
              <a:t>program</a:t>
            </a:r>
            <a:r>
              <a:rPr sz="2400" spc="-8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Segoe UI Symbol"/>
                <a:cs typeface="Segoe UI Symbol"/>
              </a:rPr>
              <a:t>models</a:t>
            </a:r>
            <a:r>
              <a:rPr sz="2400" spc="-9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Segoe UI Symbol"/>
                <a:cs typeface="Segoe UI Symbol"/>
              </a:rPr>
              <a:t>to</a:t>
            </a:r>
            <a:r>
              <a:rPr sz="2400" spc="-9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Segoe UI Symbol"/>
                <a:cs typeface="Segoe UI Symbol"/>
              </a:rPr>
              <a:t>competitive</a:t>
            </a:r>
            <a:r>
              <a:rPr sz="2400" spc="-9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Segoe UI Symbol"/>
                <a:cs typeface="Segoe UI Symbol"/>
              </a:rPr>
              <a:t>integrated </a:t>
            </a:r>
            <a:r>
              <a:rPr sz="2400" spc="-10" dirty="0">
                <a:solidFill>
                  <a:srgbClr val="FFFFFF"/>
                </a:solidFill>
                <a:latin typeface="Segoe UI Symbol"/>
                <a:cs typeface="Segoe UI Symbol"/>
              </a:rPr>
              <a:t>employment</a:t>
            </a:r>
            <a:endParaRPr sz="2400">
              <a:latin typeface="Segoe UI Symbol"/>
              <a:cs typeface="Segoe UI Symbo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76276" y="3996037"/>
            <a:ext cx="2242185" cy="2099945"/>
            <a:chOff x="1376276" y="3996037"/>
            <a:chExt cx="2242185" cy="2099945"/>
          </a:xfrm>
        </p:grpSpPr>
        <p:sp>
          <p:nvSpPr>
            <p:cNvPr id="7" name="object 7"/>
            <p:cNvSpPr/>
            <p:nvPr/>
          </p:nvSpPr>
          <p:spPr>
            <a:xfrm>
              <a:off x="1390563" y="4010324"/>
              <a:ext cx="2213610" cy="2071370"/>
            </a:xfrm>
            <a:custGeom>
              <a:avLst/>
              <a:gdLst/>
              <a:ahLst/>
              <a:cxnLst/>
              <a:rect l="l" t="t" r="r" b="b"/>
              <a:pathLst>
                <a:path w="2213610" h="2071370">
                  <a:moveTo>
                    <a:pt x="2006180" y="0"/>
                  </a:moveTo>
                  <a:lnTo>
                    <a:pt x="207098" y="0"/>
                  </a:lnTo>
                  <a:lnTo>
                    <a:pt x="159613" y="5469"/>
                  </a:lnTo>
                  <a:lnTo>
                    <a:pt x="116022" y="21050"/>
                  </a:lnTo>
                  <a:lnTo>
                    <a:pt x="77569" y="45497"/>
                  </a:lnTo>
                  <a:lnTo>
                    <a:pt x="45497" y="77569"/>
                  </a:lnTo>
                  <a:lnTo>
                    <a:pt x="21050" y="116022"/>
                  </a:lnTo>
                  <a:lnTo>
                    <a:pt x="5469" y="159613"/>
                  </a:lnTo>
                  <a:lnTo>
                    <a:pt x="0" y="207098"/>
                  </a:lnTo>
                  <a:lnTo>
                    <a:pt x="0" y="1863877"/>
                  </a:lnTo>
                  <a:lnTo>
                    <a:pt x="5469" y="1911362"/>
                  </a:lnTo>
                  <a:lnTo>
                    <a:pt x="21050" y="1954953"/>
                  </a:lnTo>
                  <a:lnTo>
                    <a:pt x="45497" y="1993406"/>
                  </a:lnTo>
                  <a:lnTo>
                    <a:pt x="77569" y="2025478"/>
                  </a:lnTo>
                  <a:lnTo>
                    <a:pt x="116022" y="2049926"/>
                  </a:lnTo>
                  <a:lnTo>
                    <a:pt x="159613" y="2065506"/>
                  </a:lnTo>
                  <a:lnTo>
                    <a:pt x="207098" y="2070976"/>
                  </a:lnTo>
                  <a:lnTo>
                    <a:pt x="2006180" y="2070976"/>
                  </a:lnTo>
                  <a:lnTo>
                    <a:pt x="2053666" y="2065506"/>
                  </a:lnTo>
                  <a:lnTo>
                    <a:pt x="2097257" y="2049926"/>
                  </a:lnTo>
                  <a:lnTo>
                    <a:pt x="2135710" y="2025478"/>
                  </a:lnTo>
                  <a:lnTo>
                    <a:pt x="2167782" y="1993406"/>
                  </a:lnTo>
                  <a:lnTo>
                    <a:pt x="2192229" y="1954953"/>
                  </a:lnTo>
                  <a:lnTo>
                    <a:pt x="2207810" y="1911362"/>
                  </a:lnTo>
                  <a:lnTo>
                    <a:pt x="2213279" y="1863877"/>
                  </a:lnTo>
                  <a:lnTo>
                    <a:pt x="2213279" y="207098"/>
                  </a:lnTo>
                  <a:lnTo>
                    <a:pt x="2207810" y="159613"/>
                  </a:lnTo>
                  <a:lnTo>
                    <a:pt x="2192229" y="116022"/>
                  </a:lnTo>
                  <a:lnTo>
                    <a:pt x="2167782" y="77569"/>
                  </a:lnTo>
                  <a:lnTo>
                    <a:pt x="2135710" y="45497"/>
                  </a:lnTo>
                  <a:lnTo>
                    <a:pt x="2097257" y="21050"/>
                  </a:lnTo>
                  <a:lnTo>
                    <a:pt x="2053666" y="5469"/>
                  </a:lnTo>
                  <a:lnTo>
                    <a:pt x="2006180" y="0"/>
                  </a:lnTo>
                  <a:close/>
                </a:path>
              </a:pathLst>
            </a:custGeom>
            <a:solidFill>
              <a:srgbClr val="2A3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0563" y="4010324"/>
              <a:ext cx="2213610" cy="2071370"/>
            </a:xfrm>
            <a:custGeom>
              <a:avLst/>
              <a:gdLst/>
              <a:ahLst/>
              <a:cxnLst/>
              <a:rect l="l" t="t" r="r" b="b"/>
              <a:pathLst>
                <a:path w="2213610" h="2071370">
                  <a:moveTo>
                    <a:pt x="0" y="207098"/>
                  </a:moveTo>
                  <a:lnTo>
                    <a:pt x="5469" y="159613"/>
                  </a:lnTo>
                  <a:lnTo>
                    <a:pt x="21050" y="116022"/>
                  </a:lnTo>
                  <a:lnTo>
                    <a:pt x="45497" y="77569"/>
                  </a:lnTo>
                  <a:lnTo>
                    <a:pt x="77569" y="45497"/>
                  </a:lnTo>
                  <a:lnTo>
                    <a:pt x="116022" y="21050"/>
                  </a:lnTo>
                  <a:lnTo>
                    <a:pt x="159613" y="5469"/>
                  </a:lnTo>
                  <a:lnTo>
                    <a:pt x="207098" y="0"/>
                  </a:lnTo>
                  <a:lnTo>
                    <a:pt x="2006180" y="0"/>
                  </a:lnTo>
                  <a:lnTo>
                    <a:pt x="2053666" y="5469"/>
                  </a:lnTo>
                  <a:lnTo>
                    <a:pt x="2097257" y="21050"/>
                  </a:lnTo>
                  <a:lnTo>
                    <a:pt x="2135710" y="45497"/>
                  </a:lnTo>
                  <a:lnTo>
                    <a:pt x="2167782" y="77569"/>
                  </a:lnTo>
                  <a:lnTo>
                    <a:pt x="2192229" y="116022"/>
                  </a:lnTo>
                  <a:lnTo>
                    <a:pt x="2207810" y="159613"/>
                  </a:lnTo>
                  <a:lnTo>
                    <a:pt x="2213279" y="207098"/>
                  </a:lnTo>
                  <a:lnTo>
                    <a:pt x="2213279" y="1863877"/>
                  </a:lnTo>
                  <a:lnTo>
                    <a:pt x="2207810" y="1911362"/>
                  </a:lnTo>
                  <a:lnTo>
                    <a:pt x="2192229" y="1954953"/>
                  </a:lnTo>
                  <a:lnTo>
                    <a:pt x="2167782" y="1993406"/>
                  </a:lnTo>
                  <a:lnTo>
                    <a:pt x="2135710" y="2025478"/>
                  </a:lnTo>
                  <a:lnTo>
                    <a:pt x="2097257" y="2049926"/>
                  </a:lnTo>
                  <a:lnTo>
                    <a:pt x="2053666" y="2065506"/>
                  </a:lnTo>
                  <a:lnTo>
                    <a:pt x="2006180" y="2070976"/>
                  </a:lnTo>
                  <a:lnTo>
                    <a:pt x="207098" y="2070976"/>
                  </a:lnTo>
                  <a:lnTo>
                    <a:pt x="159613" y="2065506"/>
                  </a:lnTo>
                  <a:lnTo>
                    <a:pt x="116022" y="2049926"/>
                  </a:lnTo>
                  <a:lnTo>
                    <a:pt x="77569" y="2025478"/>
                  </a:lnTo>
                  <a:lnTo>
                    <a:pt x="45497" y="1993406"/>
                  </a:lnTo>
                  <a:lnTo>
                    <a:pt x="21050" y="1954953"/>
                  </a:lnTo>
                  <a:lnTo>
                    <a:pt x="5469" y="1911362"/>
                  </a:lnTo>
                  <a:lnTo>
                    <a:pt x="0" y="1863877"/>
                  </a:lnTo>
                  <a:lnTo>
                    <a:pt x="0" y="207098"/>
                  </a:lnTo>
                  <a:close/>
                </a:path>
              </a:pathLst>
            </a:custGeom>
            <a:ln w="28575">
              <a:solidFill>
                <a:srgbClr val="DD5F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645795" y="4161030"/>
            <a:ext cx="1703705" cy="163512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2000" b="1" spc="110" dirty="0">
                <a:solidFill>
                  <a:srgbClr val="FFFFFF"/>
                </a:solidFill>
                <a:latin typeface="Century Gothic"/>
                <a:cs typeface="Century Gothic"/>
              </a:rPr>
              <a:t>Introduction</a:t>
            </a:r>
            <a:endParaRPr sz="2000">
              <a:latin typeface="Century Gothic"/>
              <a:cs typeface="Century Gothic"/>
            </a:endParaRPr>
          </a:p>
          <a:p>
            <a:pPr marL="233045" marR="226695" indent="635" algn="ctr">
              <a:lnSpc>
                <a:spcPts val="2200"/>
              </a:lnSpc>
              <a:spcBef>
                <a:spcPts val="890"/>
              </a:spcBef>
            </a:pPr>
            <a:r>
              <a:rPr sz="2000" spc="-10" dirty="0">
                <a:solidFill>
                  <a:srgbClr val="FFFFFF"/>
                </a:solidFill>
                <a:latin typeface="Century Gothic"/>
                <a:cs typeface="Century Gothic"/>
              </a:rPr>
              <a:t>Senate 7/24/2025</a:t>
            </a:r>
            <a:endParaRPr sz="2000">
              <a:latin typeface="Century Gothic"/>
              <a:cs typeface="Century Gothic"/>
            </a:endParaRPr>
          </a:p>
          <a:p>
            <a:pPr marL="243840" marR="238760" indent="-635" algn="ctr">
              <a:lnSpc>
                <a:spcPts val="2180"/>
              </a:lnSpc>
              <a:spcBef>
                <a:spcPts val="10"/>
              </a:spcBef>
            </a:pPr>
            <a:r>
              <a:rPr sz="2000" spc="75" dirty="0">
                <a:solidFill>
                  <a:srgbClr val="FFFFFF"/>
                </a:solidFill>
                <a:latin typeface="Century Gothic"/>
                <a:cs typeface="Century Gothic"/>
              </a:rPr>
              <a:t>House </a:t>
            </a:r>
            <a:r>
              <a:rPr sz="2000" spc="-10" dirty="0">
                <a:solidFill>
                  <a:srgbClr val="FFFFFF"/>
                </a:solidFill>
                <a:latin typeface="Century Gothic"/>
                <a:cs typeface="Century Gothic"/>
              </a:rPr>
              <a:t>7/25/2025</a:t>
            </a:r>
            <a:endParaRPr sz="2000">
              <a:latin typeface="Century Gothic"/>
              <a:cs typeface="Century Gothic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75472" y="3996037"/>
            <a:ext cx="2242185" cy="2099945"/>
            <a:chOff x="3775472" y="3996037"/>
            <a:chExt cx="2242185" cy="2099945"/>
          </a:xfrm>
        </p:grpSpPr>
        <p:sp>
          <p:nvSpPr>
            <p:cNvPr id="11" name="object 11"/>
            <p:cNvSpPr/>
            <p:nvPr/>
          </p:nvSpPr>
          <p:spPr>
            <a:xfrm>
              <a:off x="3789760" y="4010324"/>
              <a:ext cx="2213610" cy="2071370"/>
            </a:xfrm>
            <a:custGeom>
              <a:avLst/>
              <a:gdLst/>
              <a:ahLst/>
              <a:cxnLst/>
              <a:rect l="l" t="t" r="r" b="b"/>
              <a:pathLst>
                <a:path w="2213610" h="2071370">
                  <a:moveTo>
                    <a:pt x="2006180" y="0"/>
                  </a:moveTo>
                  <a:lnTo>
                    <a:pt x="207098" y="0"/>
                  </a:lnTo>
                  <a:lnTo>
                    <a:pt x="159613" y="5469"/>
                  </a:lnTo>
                  <a:lnTo>
                    <a:pt x="116022" y="21050"/>
                  </a:lnTo>
                  <a:lnTo>
                    <a:pt x="77569" y="45497"/>
                  </a:lnTo>
                  <a:lnTo>
                    <a:pt x="45497" y="77569"/>
                  </a:lnTo>
                  <a:lnTo>
                    <a:pt x="21050" y="116022"/>
                  </a:lnTo>
                  <a:lnTo>
                    <a:pt x="5469" y="159613"/>
                  </a:lnTo>
                  <a:lnTo>
                    <a:pt x="0" y="207098"/>
                  </a:lnTo>
                  <a:lnTo>
                    <a:pt x="0" y="1863877"/>
                  </a:lnTo>
                  <a:lnTo>
                    <a:pt x="5469" y="1911362"/>
                  </a:lnTo>
                  <a:lnTo>
                    <a:pt x="21050" y="1954953"/>
                  </a:lnTo>
                  <a:lnTo>
                    <a:pt x="45497" y="1993406"/>
                  </a:lnTo>
                  <a:lnTo>
                    <a:pt x="77569" y="2025478"/>
                  </a:lnTo>
                  <a:lnTo>
                    <a:pt x="116022" y="2049926"/>
                  </a:lnTo>
                  <a:lnTo>
                    <a:pt x="159613" y="2065506"/>
                  </a:lnTo>
                  <a:lnTo>
                    <a:pt x="207098" y="2070976"/>
                  </a:lnTo>
                  <a:lnTo>
                    <a:pt x="2006180" y="2070976"/>
                  </a:lnTo>
                  <a:lnTo>
                    <a:pt x="2053666" y="2065506"/>
                  </a:lnTo>
                  <a:lnTo>
                    <a:pt x="2097257" y="2049926"/>
                  </a:lnTo>
                  <a:lnTo>
                    <a:pt x="2135710" y="2025478"/>
                  </a:lnTo>
                  <a:lnTo>
                    <a:pt x="2167782" y="1993406"/>
                  </a:lnTo>
                  <a:lnTo>
                    <a:pt x="2192229" y="1954953"/>
                  </a:lnTo>
                  <a:lnTo>
                    <a:pt x="2207810" y="1911362"/>
                  </a:lnTo>
                  <a:lnTo>
                    <a:pt x="2213279" y="1863877"/>
                  </a:lnTo>
                  <a:lnTo>
                    <a:pt x="2213279" y="207098"/>
                  </a:lnTo>
                  <a:lnTo>
                    <a:pt x="2207810" y="159613"/>
                  </a:lnTo>
                  <a:lnTo>
                    <a:pt x="2192229" y="116022"/>
                  </a:lnTo>
                  <a:lnTo>
                    <a:pt x="2167782" y="77569"/>
                  </a:lnTo>
                  <a:lnTo>
                    <a:pt x="2135710" y="45497"/>
                  </a:lnTo>
                  <a:lnTo>
                    <a:pt x="2097257" y="21050"/>
                  </a:lnTo>
                  <a:lnTo>
                    <a:pt x="2053666" y="5469"/>
                  </a:lnTo>
                  <a:lnTo>
                    <a:pt x="2006180" y="0"/>
                  </a:lnTo>
                  <a:close/>
                </a:path>
              </a:pathLst>
            </a:custGeom>
            <a:solidFill>
              <a:srgbClr val="2A3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89760" y="4010324"/>
              <a:ext cx="2213610" cy="2071370"/>
            </a:xfrm>
            <a:custGeom>
              <a:avLst/>
              <a:gdLst/>
              <a:ahLst/>
              <a:cxnLst/>
              <a:rect l="l" t="t" r="r" b="b"/>
              <a:pathLst>
                <a:path w="2213610" h="2071370">
                  <a:moveTo>
                    <a:pt x="0" y="207098"/>
                  </a:moveTo>
                  <a:lnTo>
                    <a:pt x="5469" y="159613"/>
                  </a:lnTo>
                  <a:lnTo>
                    <a:pt x="21050" y="116022"/>
                  </a:lnTo>
                  <a:lnTo>
                    <a:pt x="45497" y="77569"/>
                  </a:lnTo>
                  <a:lnTo>
                    <a:pt x="77569" y="45497"/>
                  </a:lnTo>
                  <a:lnTo>
                    <a:pt x="116022" y="21050"/>
                  </a:lnTo>
                  <a:lnTo>
                    <a:pt x="159613" y="5469"/>
                  </a:lnTo>
                  <a:lnTo>
                    <a:pt x="207098" y="0"/>
                  </a:lnTo>
                  <a:lnTo>
                    <a:pt x="2006180" y="0"/>
                  </a:lnTo>
                  <a:lnTo>
                    <a:pt x="2053666" y="5469"/>
                  </a:lnTo>
                  <a:lnTo>
                    <a:pt x="2097257" y="21050"/>
                  </a:lnTo>
                  <a:lnTo>
                    <a:pt x="2135710" y="45497"/>
                  </a:lnTo>
                  <a:lnTo>
                    <a:pt x="2167782" y="77569"/>
                  </a:lnTo>
                  <a:lnTo>
                    <a:pt x="2192229" y="116022"/>
                  </a:lnTo>
                  <a:lnTo>
                    <a:pt x="2207810" y="159613"/>
                  </a:lnTo>
                  <a:lnTo>
                    <a:pt x="2213279" y="207098"/>
                  </a:lnTo>
                  <a:lnTo>
                    <a:pt x="2213279" y="1863877"/>
                  </a:lnTo>
                  <a:lnTo>
                    <a:pt x="2207810" y="1911362"/>
                  </a:lnTo>
                  <a:lnTo>
                    <a:pt x="2192229" y="1954953"/>
                  </a:lnTo>
                  <a:lnTo>
                    <a:pt x="2167782" y="1993406"/>
                  </a:lnTo>
                  <a:lnTo>
                    <a:pt x="2135710" y="2025478"/>
                  </a:lnTo>
                  <a:lnTo>
                    <a:pt x="2097257" y="2049926"/>
                  </a:lnTo>
                  <a:lnTo>
                    <a:pt x="2053666" y="2065506"/>
                  </a:lnTo>
                  <a:lnTo>
                    <a:pt x="2006180" y="2070976"/>
                  </a:lnTo>
                  <a:lnTo>
                    <a:pt x="207098" y="2070976"/>
                  </a:lnTo>
                  <a:lnTo>
                    <a:pt x="159613" y="2065506"/>
                  </a:lnTo>
                  <a:lnTo>
                    <a:pt x="116022" y="2049926"/>
                  </a:lnTo>
                  <a:lnTo>
                    <a:pt x="77569" y="2025478"/>
                  </a:lnTo>
                  <a:lnTo>
                    <a:pt x="45497" y="1993406"/>
                  </a:lnTo>
                  <a:lnTo>
                    <a:pt x="21050" y="1954953"/>
                  </a:lnTo>
                  <a:lnTo>
                    <a:pt x="5469" y="1911362"/>
                  </a:lnTo>
                  <a:lnTo>
                    <a:pt x="0" y="1863877"/>
                  </a:lnTo>
                  <a:lnTo>
                    <a:pt x="0" y="207098"/>
                  </a:lnTo>
                  <a:close/>
                </a:path>
              </a:pathLst>
            </a:custGeom>
            <a:ln w="28575">
              <a:solidFill>
                <a:srgbClr val="DD5F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976376" y="4069778"/>
            <a:ext cx="1838960" cy="184531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615"/>
              </a:spcBef>
            </a:pPr>
            <a:r>
              <a:rPr sz="1600" b="1" spc="85" dirty="0">
                <a:solidFill>
                  <a:srgbClr val="FFFFFF"/>
                </a:solidFill>
                <a:latin typeface="Century Gothic"/>
                <a:cs typeface="Century Gothic"/>
              </a:rPr>
              <a:t>Sponsor</a:t>
            </a:r>
            <a:endParaRPr sz="1600">
              <a:latin typeface="Century Gothic"/>
              <a:cs typeface="Century Gothic"/>
            </a:endParaRPr>
          </a:p>
          <a:p>
            <a:pPr marL="67310" marR="58419" algn="ctr">
              <a:lnSpc>
                <a:spcPts val="1750"/>
              </a:lnSpc>
              <a:spcBef>
                <a:spcPts val="715"/>
              </a:spcBef>
            </a:pP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Sens.</a:t>
            </a:r>
            <a:r>
              <a:rPr sz="1600" spc="1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Daines</a:t>
            </a:r>
            <a:r>
              <a:rPr sz="1600" spc="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55" dirty="0">
                <a:solidFill>
                  <a:srgbClr val="FFFFFF"/>
                </a:solidFill>
                <a:latin typeface="Century Gothic"/>
                <a:cs typeface="Century Gothic"/>
              </a:rPr>
              <a:t>(R</a:t>
            </a:r>
            <a:r>
              <a:rPr sz="1600" spc="1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Century Gothic"/>
                <a:cs typeface="Century Gothic"/>
              </a:rPr>
              <a:t>– </a:t>
            </a:r>
            <a:r>
              <a:rPr sz="1600" spc="65" dirty="0">
                <a:solidFill>
                  <a:srgbClr val="FFFFFF"/>
                </a:solidFill>
                <a:latin typeface="Century Gothic"/>
                <a:cs typeface="Century Gothic"/>
              </a:rPr>
              <a:t>MT)</a:t>
            </a:r>
            <a:r>
              <a:rPr sz="1600" spc="-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and</a:t>
            </a:r>
            <a:r>
              <a:rPr sz="1600" spc="-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entury Gothic"/>
                <a:cs typeface="Century Gothic"/>
              </a:rPr>
              <a:t>Van 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Hollen</a:t>
            </a:r>
            <a:r>
              <a:rPr sz="1600" spc="1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(D-</a:t>
            </a:r>
            <a:r>
              <a:rPr sz="1600" spc="-25" dirty="0">
                <a:solidFill>
                  <a:srgbClr val="FFFFFF"/>
                </a:solidFill>
                <a:latin typeface="Century Gothic"/>
                <a:cs typeface="Century Gothic"/>
              </a:rPr>
              <a:t>MD)</a:t>
            </a:r>
            <a:endParaRPr sz="1600">
              <a:latin typeface="Century Gothic"/>
              <a:cs typeface="Century Gothic"/>
            </a:endParaRPr>
          </a:p>
          <a:p>
            <a:pPr marL="12700" marR="5080" algn="ctr">
              <a:lnSpc>
                <a:spcPts val="1750"/>
              </a:lnSpc>
              <a:spcBef>
                <a:spcPts val="705"/>
              </a:spcBef>
            </a:pP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Reps. </a:t>
            </a:r>
            <a:r>
              <a:rPr sz="1600" spc="85" dirty="0">
                <a:solidFill>
                  <a:srgbClr val="FFFFFF"/>
                </a:solidFill>
                <a:latin typeface="Century Gothic"/>
                <a:cs typeface="Century Gothic"/>
              </a:rPr>
              <a:t>Sessions</a:t>
            </a:r>
            <a:r>
              <a:rPr sz="1600" spc="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30" dirty="0">
                <a:solidFill>
                  <a:srgbClr val="FFFFFF"/>
                </a:solidFill>
                <a:latin typeface="Century Gothic"/>
                <a:cs typeface="Century Gothic"/>
              </a:rPr>
              <a:t>(R-</a:t>
            </a:r>
            <a:r>
              <a:rPr sz="1600" spc="114" dirty="0">
                <a:solidFill>
                  <a:srgbClr val="FFFFFF"/>
                </a:solidFill>
                <a:latin typeface="Century Gothic"/>
                <a:cs typeface="Century Gothic"/>
              </a:rPr>
              <a:t>TX-</a:t>
            </a:r>
            <a:r>
              <a:rPr sz="1600" spc="-120" dirty="0">
                <a:solidFill>
                  <a:srgbClr val="FFFFFF"/>
                </a:solidFill>
                <a:latin typeface="Century Gothic"/>
                <a:cs typeface="Century Gothic"/>
              </a:rPr>
              <a:t>17)</a:t>
            </a:r>
            <a:r>
              <a:rPr sz="16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and</a:t>
            </a:r>
            <a:r>
              <a:rPr sz="1600" spc="-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entury Gothic"/>
                <a:cs typeface="Century Gothic"/>
              </a:rPr>
              <a:t>Scott 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(D-</a:t>
            </a:r>
            <a:r>
              <a:rPr sz="1600" spc="-10" dirty="0">
                <a:solidFill>
                  <a:srgbClr val="FFFFFF"/>
                </a:solidFill>
                <a:latin typeface="Century Gothic"/>
                <a:cs typeface="Century Gothic"/>
              </a:rPr>
              <a:t>VA-</a:t>
            </a:r>
            <a:r>
              <a:rPr sz="1600" spc="-25" dirty="0">
                <a:solidFill>
                  <a:srgbClr val="FFFFFF"/>
                </a:solidFill>
                <a:latin typeface="Century Gothic"/>
                <a:cs typeface="Century Gothic"/>
              </a:rPr>
              <a:t>03)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74668" y="3996037"/>
            <a:ext cx="2242185" cy="2099945"/>
            <a:chOff x="6174668" y="3996037"/>
            <a:chExt cx="2242185" cy="2099945"/>
          </a:xfrm>
        </p:grpSpPr>
        <p:sp>
          <p:nvSpPr>
            <p:cNvPr id="15" name="object 15"/>
            <p:cNvSpPr/>
            <p:nvPr/>
          </p:nvSpPr>
          <p:spPr>
            <a:xfrm>
              <a:off x="6188956" y="4010324"/>
              <a:ext cx="2213610" cy="2071370"/>
            </a:xfrm>
            <a:custGeom>
              <a:avLst/>
              <a:gdLst/>
              <a:ahLst/>
              <a:cxnLst/>
              <a:rect l="l" t="t" r="r" b="b"/>
              <a:pathLst>
                <a:path w="2213609" h="2071370">
                  <a:moveTo>
                    <a:pt x="2006180" y="0"/>
                  </a:moveTo>
                  <a:lnTo>
                    <a:pt x="207098" y="0"/>
                  </a:lnTo>
                  <a:lnTo>
                    <a:pt x="159613" y="5469"/>
                  </a:lnTo>
                  <a:lnTo>
                    <a:pt x="116022" y="21050"/>
                  </a:lnTo>
                  <a:lnTo>
                    <a:pt x="77569" y="45497"/>
                  </a:lnTo>
                  <a:lnTo>
                    <a:pt x="45497" y="77569"/>
                  </a:lnTo>
                  <a:lnTo>
                    <a:pt x="21050" y="116022"/>
                  </a:lnTo>
                  <a:lnTo>
                    <a:pt x="5469" y="159613"/>
                  </a:lnTo>
                  <a:lnTo>
                    <a:pt x="0" y="207098"/>
                  </a:lnTo>
                  <a:lnTo>
                    <a:pt x="0" y="1863877"/>
                  </a:lnTo>
                  <a:lnTo>
                    <a:pt x="5469" y="1911362"/>
                  </a:lnTo>
                  <a:lnTo>
                    <a:pt x="21050" y="1954953"/>
                  </a:lnTo>
                  <a:lnTo>
                    <a:pt x="45497" y="1993406"/>
                  </a:lnTo>
                  <a:lnTo>
                    <a:pt x="77569" y="2025478"/>
                  </a:lnTo>
                  <a:lnTo>
                    <a:pt x="116022" y="2049926"/>
                  </a:lnTo>
                  <a:lnTo>
                    <a:pt x="159613" y="2065506"/>
                  </a:lnTo>
                  <a:lnTo>
                    <a:pt x="207098" y="2070976"/>
                  </a:lnTo>
                  <a:lnTo>
                    <a:pt x="2006180" y="2070976"/>
                  </a:lnTo>
                  <a:lnTo>
                    <a:pt x="2053666" y="2065506"/>
                  </a:lnTo>
                  <a:lnTo>
                    <a:pt x="2097257" y="2049926"/>
                  </a:lnTo>
                  <a:lnTo>
                    <a:pt x="2135710" y="2025478"/>
                  </a:lnTo>
                  <a:lnTo>
                    <a:pt x="2167782" y="1993406"/>
                  </a:lnTo>
                  <a:lnTo>
                    <a:pt x="2192229" y="1954953"/>
                  </a:lnTo>
                  <a:lnTo>
                    <a:pt x="2207810" y="1911362"/>
                  </a:lnTo>
                  <a:lnTo>
                    <a:pt x="2213279" y="1863877"/>
                  </a:lnTo>
                  <a:lnTo>
                    <a:pt x="2213279" y="207098"/>
                  </a:lnTo>
                  <a:lnTo>
                    <a:pt x="2207810" y="159613"/>
                  </a:lnTo>
                  <a:lnTo>
                    <a:pt x="2192229" y="116022"/>
                  </a:lnTo>
                  <a:lnTo>
                    <a:pt x="2167782" y="77569"/>
                  </a:lnTo>
                  <a:lnTo>
                    <a:pt x="2135710" y="45497"/>
                  </a:lnTo>
                  <a:lnTo>
                    <a:pt x="2097257" y="21050"/>
                  </a:lnTo>
                  <a:lnTo>
                    <a:pt x="2053666" y="5469"/>
                  </a:lnTo>
                  <a:lnTo>
                    <a:pt x="2006180" y="0"/>
                  </a:lnTo>
                  <a:close/>
                </a:path>
              </a:pathLst>
            </a:custGeom>
            <a:solidFill>
              <a:srgbClr val="2A3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88956" y="4010324"/>
              <a:ext cx="2213610" cy="2071370"/>
            </a:xfrm>
            <a:custGeom>
              <a:avLst/>
              <a:gdLst/>
              <a:ahLst/>
              <a:cxnLst/>
              <a:rect l="l" t="t" r="r" b="b"/>
              <a:pathLst>
                <a:path w="2213609" h="2071370">
                  <a:moveTo>
                    <a:pt x="0" y="207098"/>
                  </a:moveTo>
                  <a:lnTo>
                    <a:pt x="5469" y="159613"/>
                  </a:lnTo>
                  <a:lnTo>
                    <a:pt x="21050" y="116022"/>
                  </a:lnTo>
                  <a:lnTo>
                    <a:pt x="45497" y="77569"/>
                  </a:lnTo>
                  <a:lnTo>
                    <a:pt x="77569" y="45497"/>
                  </a:lnTo>
                  <a:lnTo>
                    <a:pt x="116022" y="21050"/>
                  </a:lnTo>
                  <a:lnTo>
                    <a:pt x="159613" y="5469"/>
                  </a:lnTo>
                  <a:lnTo>
                    <a:pt x="207098" y="0"/>
                  </a:lnTo>
                  <a:lnTo>
                    <a:pt x="2006180" y="0"/>
                  </a:lnTo>
                  <a:lnTo>
                    <a:pt x="2053666" y="5469"/>
                  </a:lnTo>
                  <a:lnTo>
                    <a:pt x="2097257" y="21050"/>
                  </a:lnTo>
                  <a:lnTo>
                    <a:pt x="2135710" y="45497"/>
                  </a:lnTo>
                  <a:lnTo>
                    <a:pt x="2167782" y="77569"/>
                  </a:lnTo>
                  <a:lnTo>
                    <a:pt x="2192229" y="116022"/>
                  </a:lnTo>
                  <a:lnTo>
                    <a:pt x="2207810" y="159613"/>
                  </a:lnTo>
                  <a:lnTo>
                    <a:pt x="2213279" y="207098"/>
                  </a:lnTo>
                  <a:lnTo>
                    <a:pt x="2213279" y="1863877"/>
                  </a:lnTo>
                  <a:lnTo>
                    <a:pt x="2207810" y="1911362"/>
                  </a:lnTo>
                  <a:lnTo>
                    <a:pt x="2192229" y="1954953"/>
                  </a:lnTo>
                  <a:lnTo>
                    <a:pt x="2167782" y="1993406"/>
                  </a:lnTo>
                  <a:lnTo>
                    <a:pt x="2135710" y="2025478"/>
                  </a:lnTo>
                  <a:lnTo>
                    <a:pt x="2097257" y="2049926"/>
                  </a:lnTo>
                  <a:lnTo>
                    <a:pt x="2053666" y="2065506"/>
                  </a:lnTo>
                  <a:lnTo>
                    <a:pt x="2006180" y="2070976"/>
                  </a:lnTo>
                  <a:lnTo>
                    <a:pt x="207098" y="2070976"/>
                  </a:lnTo>
                  <a:lnTo>
                    <a:pt x="159613" y="2065506"/>
                  </a:lnTo>
                  <a:lnTo>
                    <a:pt x="116022" y="2049926"/>
                  </a:lnTo>
                  <a:lnTo>
                    <a:pt x="77569" y="2025478"/>
                  </a:lnTo>
                  <a:lnTo>
                    <a:pt x="45497" y="1993406"/>
                  </a:lnTo>
                  <a:lnTo>
                    <a:pt x="21050" y="1954953"/>
                  </a:lnTo>
                  <a:lnTo>
                    <a:pt x="5469" y="1911362"/>
                  </a:lnTo>
                  <a:lnTo>
                    <a:pt x="0" y="1863877"/>
                  </a:lnTo>
                  <a:lnTo>
                    <a:pt x="0" y="207098"/>
                  </a:lnTo>
                  <a:close/>
                </a:path>
              </a:pathLst>
            </a:custGeom>
            <a:ln w="28575">
              <a:solidFill>
                <a:srgbClr val="DD5F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444188" y="4385502"/>
            <a:ext cx="1701800" cy="118681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2000" b="1" spc="-60" dirty="0">
                <a:solidFill>
                  <a:srgbClr val="FFFFFF"/>
                </a:solidFill>
                <a:latin typeface="Century Gothic"/>
                <a:cs typeface="Century Gothic"/>
              </a:rPr>
              <a:t>Co-</a:t>
            </a:r>
            <a:r>
              <a:rPr sz="2000" b="1" spc="125" dirty="0">
                <a:solidFill>
                  <a:srgbClr val="FFFFFF"/>
                </a:solidFill>
                <a:latin typeface="Century Gothic"/>
                <a:cs typeface="Century Gothic"/>
              </a:rPr>
              <a:t>Sponsors</a:t>
            </a:r>
            <a:endParaRPr sz="2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Senate</a:t>
            </a:r>
            <a:r>
              <a:rPr sz="20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endParaRPr sz="2000">
              <a:latin typeface="Century Gothic"/>
              <a:cs typeface="Century Gothic"/>
            </a:endParaRPr>
          </a:p>
          <a:p>
            <a:pPr marL="635" algn="ctr">
              <a:lnSpc>
                <a:spcPct val="100000"/>
              </a:lnSpc>
              <a:spcBef>
                <a:spcPts val="645"/>
              </a:spcBef>
            </a:pPr>
            <a:r>
              <a:rPr sz="2000" spc="85" dirty="0">
                <a:solidFill>
                  <a:srgbClr val="FFFFFF"/>
                </a:solidFill>
                <a:latin typeface="Century Gothic"/>
                <a:cs typeface="Century Gothic"/>
              </a:rPr>
              <a:t>House</a:t>
            </a:r>
            <a:r>
              <a:rPr sz="2000" spc="-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endParaRPr sz="2000">
              <a:latin typeface="Century Gothic"/>
              <a:cs typeface="Century Gothic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573865" y="3996037"/>
            <a:ext cx="2242185" cy="2099945"/>
            <a:chOff x="8573865" y="3996037"/>
            <a:chExt cx="2242185" cy="2099945"/>
          </a:xfrm>
        </p:grpSpPr>
        <p:sp>
          <p:nvSpPr>
            <p:cNvPr id="19" name="object 19"/>
            <p:cNvSpPr/>
            <p:nvPr/>
          </p:nvSpPr>
          <p:spPr>
            <a:xfrm>
              <a:off x="8588152" y="4010324"/>
              <a:ext cx="2213610" cy="2071370"/>
            </a:xfrm>
            <a:custGeom>
              <a:avLst/>
              <a:gdLst/>
              <a:ahLst/>
              <a:cxnLst/>
              <a:rect l="l" t="t" r="r" b="b"/>
              <a:pathLst>
                <a:path w="2213609" h="2071370">
                  <a:moveTo>
                    <a:pt x="2006180" y="0"/>
                  </a:moveTo>
                  <a:lnTo>
                    <a:pt x="207098" y="0"/>
                  </a:lnTo>
                  <a:lnTo>
                    <a:pt x="159613" y="5469"/>
                  </a:lnTo>
                  <a:lnTo>
                    <a:pt x="116022" y="21050"/>
                  </a:lnTo>
                  <a:lnTo>
                    <a:pt x="77569" y="45497"/>
                  </a:lnTo>
                  <a:lnTo>
                    <a:pt x="45497" y="77569"/>
                  </a:lnTo>
                  <a:lnTo>
                    <a:pt x="21050" y="116022"/>
                  </a:lnTo>
                  <a:lnTo>
                    <a:pt x="5469" y="159613"/>
                  </a:lnTo>
                  <a:lnTo>
                    <a:pt x="0" y="207098"/>
                  </a:lnTo>
                  <a:lnTo>
                    <a:pt x="0" y="1863877"/>
                  </a:lnTo>
                  <a:lnTo>
                    <a:pt x="5469" y="1911362"/>
                  </a:lnTo>
                  <a:lnTo>
                    <a:pt x="21050" y="1954953"/>
                  </a:lnTo>
                  <a:lnTo>
                    <a:pt x="45497" y="1993406"/>
                  </a:lnTo>
                  <a:lnTo>
                    <a:pt x="77569" y="2025478"/>
                  </a:lnTo>
                  <a:lnTo>
                    <a:pt x="116022" y="2049926"/>
                  </a:lnTo>
                  <a:lnTo>
                    <a:pt x="159613" y="2065506"/>
                  </a:lnTo>
                  <a:lnTo>
                    <a:pt x="207098" y="2070976"/>
                  </a:lnTo>
                  <a:lnTo>
                    <a:pt x="2006180" y="2070976"/>
                  </a:lnTo>
                  <a:lnTo>
                    <a:pt x="2053666" y="2065506"/>
                  </a:lnTo>
                  <a:lnTo>
                    <a:pt x="2097257" y="2049926"/>
                  </a:lnTo>
                  <a:lnTo>
                    <a:pt x="2135710" y="2025478"/>
                  </a:lnTo>
                  <a:lnTo>
                    <a:pt x="2167782" y="1993406"/>
                  </a:lnTo>
                  <a:lnTo>
                    <a:pt x="2192229" y="1954953"/>
                  </a:lnTo>
                  <a:lnTo>
                    <a:pt x="2207810" y="1911362"/>
                  </a:lnTo>
                  <a:lnTo>
                    <a:pt x="2213279" y="1863877"/>
                  </a:lnTo>
                  <a:lnTo>
                    <a:pt x="2213279" y="207098"/>
                  </a:lnTo>
                  <a:lnTo>
                    <a:pt x="2207810" y="159613"/>
                  </a:lnTo>
                  <a:lnTo>
                    <a:pt x="2192229" y="116022"/>
                  </a:lnTo>
                  <a:lnTo>
                    <a:pt x="2167782" y="77569"/>
                  </a:lnTo>
                  <a:lnTo>
                    <a:pt x="2135710" y="45497"/>
                  </a:lnTo>
                  <a:lnTo>
                    <a:pt x="2097257" y="21050"/>
                  </a:lnTo>
                  <a:lnTo>
                    <a:pt x="2053666" y="5469"/>
                  </a:lnTo>
                  <a:lnTo>
                    <a:pt x="2006180" y="0"/>
                  </a:lnTo>
                  <a:close/>
                </a:path>
              </a:pathLst>
            </a:custGeom>
            <a:solidFill>
              <a:srgbClr val="2A3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588152" y="4010324"/>
              <a:ext cx="2213610" cy="2071370"/>
            </a:xfrm>
            <a:custGeom>
              <a:avLst/>
              <a:gdLst/>
              <a:ahLst/>
              <a:cxnLst/>
              <a:rect l="l" t="t" r="r" b="b"/>
              <a:pathLst>
                <a:path w="2213609" h="2071370">
                  <a:moveTo>
                    <a:pt x="0" y="207098"/>
                  </a:moveTo>
                  <a:lnTo>
                    <a:pt x="5469" y="159613"/>
                  </a:lnTo>
                  <a:lnTo>
                    <a:pt x="21050" y="116022"/>
                  </a:lnTo>
                  <a:lnTo>
                    <a:pt x="45497" y="77569"/>
                  </a:lnTo>
                  <a:lnTo>
                    <a:pt x="77569" y="45497"/>
                  </a:lnTo>
                  <a:lnTo>
                    <a:pt x="116022" y="21050"/>
                  </a:lnTo>
                  <a:lnTo>
                    <a:pt x="159613" y="5469"/>
                  </a:lnTo>
                  <a:lnTo>
                    <a:pt x="207098" y="0"/>
                  </a:lnTo>
                  <a:lnTo>
                    <a:pt x="2006180" y="0"/>
                  </a:lnTo>
                  <a:lnTo>
                    <a:pt x="2053666" y="5469"/>
                  </a:lnTo>
                  <a:lnTo>
                    <a:pt x="2097257" y="21050"/>
                  </a:lnTo>
                  <a:lnTo>
                    <a:pt x="2135710" y="45497"/>
                  </a:lnTo>
                  <a:lnTo>
                    <a:pt x="2167782" y="77569"/>
                  </a:lnTo>
                  <a:lnTo>
                    <a:pt x="2192229" y="116022"/>
                  </a:lnTo>
                  <a:lnTo>
                    <a:pt x="2207810" y="159613"/>
                  </a:lnTo>
                  <a:lnTo>
                    <a:pt x="2213279" y="207098"/>
                  </a:lnTo>
                  <a:lnTo>
                    <a:pt x="2213279" y="1863877"/>
                  </a:lnTo>
                  <a:lnTo>
                    <a:pt x="2207810" y="1911362"/>
                  </a:lnTo>
                  <a:lnTo>
                    <a:pt x="2192229" y="1954953"/>
                  </a:lnTo>
                  <a:lnTo>
                    <a:pt x="2167782" y="1993406"/>
                  </a:lnTo>
                  <a:lnTo>
                    <a:pt x="2135710" y="2025478"/>
                  </a:lnTo>
                  <a:lnTo>
                    <a:pt x="2097257" y="2049926"/>
                  </a:lnTo>
                  <a:lnTo>
                    <a:pt x="2053666" y="2065506"/>
                  </a:lnTo>
                  <a:lnTo>
                    <a:pt x="2006180" y="2070976"/>
                  </a:lnTo>
                  <a:lnTo>
                    <a:pt x="207098" y="2070976"/>
                  </a:lnTo>
                  <a:lnTo>
                    <a:pt x="159613" y="2065506"/>
                  </a:lnTo>
                  <a:lnTo>
                    <a:pt x="116022" y="2049926"/>
                  </a:lnTo>
                  <a:lnTo>
                    <a:pt x="77569" y="2025478"/>
                  </a:lnTo>
                  <a:lnTo>
                    <a:pt x="45497" y="1993406"/>
                  </a:lnTo>
                  <a:lnTo>
                    <a:pt x="21050" y="1954953"/>
                  </a:lnTo>
                  <a:lnTo>
                    <a:pt x="5469" y="1911362"/>
                  </a:lnTo>
                  <a:lnTo>
                    <a:pt x="0" y="1863877"/>
                  </a:lnTo>
                  <a:lnTo>
                    <a:pt x="0" y="207098"/>
                  </a:lnTo>
                  <a:close/>
                </a:path>
              </a:pathLst>
            </a:custGeom>
            <a:ln w="28575">
              <a:solidFill>
                <a:srgbClr val="DD5F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747430" y="4106864"/>
            <a:ext cx="1896110" cy="174498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2000" b="1" spc="100" dirty="0">
                <a:solidFill>
                  <a:srgbClr val="FFFFFF"/>
                </a:solidFill>
                <a:latin typeface="Century Gothic"/>
                <a:cs typeface="Century Gothic"/>
              </a:rPr>
              <a:t>Committees</a:t>
            </a:r>
            <a:endParaRPr sz="2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Senate</a:t>
            </a:r>
            <a:r>
              <a:rPr sz="20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229" dirty="0">
                <a:solidFill>
                  <a:srgbClr val="FFFFFF"/>
                </a:solidFill>
                <a:latin typeface="Century Gothic"/>
                <a:cs typeface="Century Gothic"/>
              </a:rPr>
              <a:t>HELP</a:t>
            </a:r>
            <a:endParaRPr sz="2000">
              <a:latin typeface="Century Gothic"/>
              <a:cs typeface="Century Gothic"/>
            </a:endParaRPr>
          </a:p>
          <a:p>
            <a:pPr marL="12065" marR="5080" indent="-2540" algn="ctr">
              <a:lnSpc>
                <a:spcPts val="2200"/>
              </a:lnSpc>
              <a:spcBef>
                <a:spcPts val="885"/>
              </a:spcBef>
            </a:pPr>
            <a:r>
              <a:rPr sz="2000" spc="75" dirty="0">
                <a:solidFill>
                  <a:srgbClr val="FFFFFF"/>
                </a:solidFill>
                <a:latin typeface="Century Gothic"/>
                <a:cs typeface="Century Gothic"/>
              </a:rPr>
              <a:t>House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Education</a:t>
            </a:r>
            <a:r>
              <a:rPr sz="2000" spc="2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sz="2000" spc="50" dirty="0">
                <a:solidFill>
                  <a:srgbClr val="FFFFFF"/>
                </a:solidFill>
                <a:latin typeface="Century Gothic"/>
                <a:cs typeface="Century Gothic"/>
              </a:rPr>
              <a:t>Workforce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39046" y="6332084"/>
            <a:ext cx="15125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2A3674"/>
                </a:solidFill>
                <a:latin typeface="Segoe UI Symbol"/>
                <a:cs typeface="Segoe UI Symbol"/>
              </a:rPr>
              <a:t>Source:</a:t>
            </a:r>
            <a:r>
              <a:rPr sz="1000" spc="5" dirty="0">
                <a:solidFill>
                  <a:srgbClr val="2A3674"/>
                </a:solidFill>
                <a:latin typeface="Segoe UI Symbol"/>
                <a:cs typeface="Segoe UI Symbol"/>
              </a:rPr>
              <a:t> </a:t>
            </a:r>
            <a:r>
              <a:rPr sz="1000" spc="-10" dirty="0">
                <a:solidFill>
                  <a:srgbClr val="2A3674"/>
                </a:solidFill>
                <a:latin typeface="Segoe UI Symbol"/>
                <a:cs typeface="Segoe UI Symbol"/>
                <a:hlinkClick r:id="rId2"/>
              </a:rPr>
              <a:t>www.congress.gov</a:t>
            </a:r>
            <a:endParaRPr sz="1000">
              <a:latin typeface="Segoe UI Symbol"/>
              <a:cs typeface="Segoe UI Symbol"/>
            </a:endParaRPr>
          </a:p>
        </p:txBody>
      </p: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xfrm>
            <a:off x="1617138" y="394264"/>
            <a:ext cx="910844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indent="124460">
              <a:lnSpc>
                <a:spcPts val="3460"/>
              </a:lnSpc>
              <a:spcBef>
                <a:spcPts val="535"/>
              </a:spcBef>
            </a:pPr>
            <a:r>
              <a:rPr spc="335" dirty="0">
                <a:solidFill>
                  <a:srgbClr val="2A3674"/>
                </a:solidFill>
              </a:rPr>
              <a:t>Transformation</a:t>
            </a:r>
            <a:r>
              <a:rPr spc="160" dirty="0">
                <a:solidFill>
                  <a:srgbClr val="2A3674"/>
                </a:solidFill>
              </a:rPr>
              <a:t> </a:t>
            </a:r>
            <a:r>
              <a:rPr spc="280" dirty="0">
                <a:solidFill>
                  <a:srgbClr val="2A3674"/>
                </a:solidFill>
              </a:rPr>
              <a:t>to</a:t>
            </a:r>
            <a:r>
              <a:rPr spc="190" dirty="0">
                <a:solidFill>
                  <a:srgbClr val="2A3674"/>
                </a:solidFill>
              </a:rPr>
              <a:t> </a:t>
            </a:r>
            <a:r>
              <a:rPr spc="355" dirty="0">
                <a:solidFill>
                  <a:srgbClr val="2A3674"/>
                </a:solidFill>
              </a:rPr>
              <a:t>Competitive</a:t>
            </a:r>
            <a:r>
              <a:rPr spc="210" dirty="0">
                <a:solidFill>
                  <a:srgbClr val="2A3674"/>
                </a:solidFill>
              </a:rPr>
              <a:t> </a:t>
            </a:r>
            <a:r>
              <a:rPr spc="340" dirty="0">
                <a:solidFill>
                  <a:srgbClr val="2A3674"/>
                </a:solidFill>
              </a:rPr>
              <a:t>Integrated </a:t>
            </a:r>
            <a:r>
              <a:rPr spc="440" dirty="0">
                <a:solidFill>
                  <a:srgbClr val="2A3674"/>
                </a:solidFill>
              </a:rPr>
              <a:t>Employment</a:t>
            </a:r>
            <a:r>
              <a:rPr spc="180" dirty="0">
                <a:solidFill>
                  <a:srgbClr val="2A3674"/>
                </a:solidFill>
              </a:rPr>
              <a:t> </a:t>
            </a:r>
            <a:r>
              <a:rPr spc="400" dirty="0">
                <a:solidFill>
                  <a:srgbClr val="2A3674"/>
                </a:solidFill>
              </a:rPr>
              <a:t>Act</a:t>
            </a:r>
            <a:r>
              <a:rPr spc="170" dirty="0">
                <a:solidFill>
                  <a:srgbClr val="2A3674"/>
                </a:solidFill>
              </a:rPr>
              <a:t> </a:t>
            </a:r>
            <a:r>
              <a:rPr spc="335" dirty="0">
                <a:solidFill>
                  <a:srgbClr val="2A3674"/>
                </a:solidFill>
              </a:rPr>
              <a:t>(TCIEA)</a:t>
            </a:r>
            <a:r>
              <a:rPr spc="160" dirty="0">
                <a:solidFill>
                  <a:srgbClr val="2A3674"/>
                </a:solidFill>
              </a:rPr>
              <a:t> </a:t>
            </a:r>
            <a:r>
              <a:rPr spc="175" dirty="0">
                <a:solidFill>
                  <a:srgbClr val="2A3674"/>
                </a:solidFill>
              </a:rPr>
              <a:t>(S.</a:t>
            </a:r>
            <a:r>
              <a:rPr spc="150" dirty="0">
                <a:solidFill>
                  <a:srgbClr val="2A3674"/>
                </a:solidFill>
              </a:rPr>
              <a:t> </a:t>
            </a:r>
            <a:r>
              <a:rPr spc="240" dirty="0">
                <a:solidFill>
                  <a:srgbClr val="2A3674"/>
                </a:solidFill>
              </a:rPr>
              <a:t>2438/H.R.</a:t>
            </a:r>
            <a:r>
              <a:rPr spc="155" dirty="0">
                <a:solidFill>
                  <a:srgbClr val="2A3674"/>
                </a:solidFill>
              </a:rPr>
              <a:t> </a:t>
            </a:r>
            <a:r>
              <a:rPr spc="165" dirty="0">
                <a:solidFill>
                  <a:srgbClr val="2A3674"/>
                </a:solidFill>
              </a:rPr>
              <a:t>4771)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15:28:06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Rylin about the </a:t>
            </a:r>
            <a:r>
              <a:rPr sz="1000" spc="-20" dirty="0">
                <a:latin typeface="Arial"/>
                <a:cs typeface="Arial"/>
              </a:rPr>
              <a:t>bill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56290" y="716597"/>
            <a:ext cx="100812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2A3674"/>
                </a:solidFill>
              </a:rPr>
              <a:t>Transformation</a:t>
            </a:r>
            <a:r>
              <a:rPr spc="55" dirty="0">
                <a:solidFill>
                  <a:srgbClr val="2A3674"/>
                </a:solidFill>
              </a:rPr>
              <a:t> </a:t>
            </a:r>
            <a:r>
              <a:rPr spc="-35" dirty="0">
                <a:solidFill>
                  <a:srgbClr val="2A3674"/>
                </a:solidFill>
              </a:rPr>
              <a:t>to</a:t>
            </a:r>
            <a:r>
              <a:rPr spc="10" dirty="0">
                <a:solidFill>
                  <a:srgbClr val="2A3674"/>
                </a:solidFill>
              </a:rPr>
              <a:t> </a:t>
            </a:r>
            <a:r>
              <a:rPr dirty="0">
                <a:solidFill>
                  <a:srgbClr val="2A3674"/>
                </a:solidFill>
              </a:rPr>
              <a:t>Competitive</a:t>
            </a:r>
            <a:r>
              <a:rPr spc="50" dirty="0">
                <a:solidFill>
                  <a:srgbClr val="2A3674"/>
                </a:solidFill>
              </a:rPr>
              <a:t> </a:t>
            </a:r>
            <a:r>
              <a:rPr spc="-20" dirty="0">
                <a:solidFill>
                  <a:srgbClr val="2A3674"/>
                </a:solidFill>
              </a:rPr>
              <a:t>Integrated</a:t>
            </a:r>
            <a:r>
              <a:rPr spc="25" dirty="0">
                <a:solidFill>
                  <a:srgbClr val="2A3674"/>
                </a:solidFill>
              </a:rPr>
              <a:t> </a:t>
            </a:r>
            <a:r>
              <a:rPr dirty="0">
                <a:solidFill>
                  <a:srgbClr val="2A3674"/>
                </a:solidFill>
              </a:rPr>
              <a:t>Employment</a:t>
            </a:r>
            <a:r>
              <a:rPr spc="45" dirty="0">
                <a:solidFill>
                  <a:srgbClr val="2A3674"/>
                </a:solidFill>
              </a:rPr>
              <a:t> </a:t>
            </a:r>
            <a:r>
              <a:rPr spc="50" dirty="0">
                <a:solidFill>
                  <a:srgbClr val="2A3674"/>
                </a:solidFill>
              </a:rPr>
              <a:t>Act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55674" y="1525430"/>
            <a:ext cx="9754870" cy="5096510"/>
            <a:chOff x="1155674" y="1525430"/>
            <a:chExt cx="9754870" cy="5096510"/>
          </a:xfrm>
        </p:grpSpPr>
        <p:sp>
          <p:nvSpPr>
            <p:cNvPr id="4" name="object 4"/>
            <p:cNvSpPr/>
            <p:nvPr/>
          </p:nvSpPr>
          <p:spPr>
            <a:xfrm>
              <a:off x="1169960" y="1534955"/>
              <a:ext cx="9726295" cy="515620"/>
            </a:xfrm>
            <a:custGeom>
              <a:avLst/>
              <a:gdLst/>
              <a:ahLst/>
              <a:cxnLst/>
              <a:rect l="l" t="t" r="r" b="b"/>
              <a:pathLst>
                <a:path w="9726295" h="515619">
                  <a:moveTo>
                    <a:pt x="9639871" y="0"/>
                  </a:moveTo>
                  <a:lnTo>
                    <a:pt x="85839" y="0"/>
                  </a:lnTo>
                  <a:lnTo>
                    <a:pt x="52426" y="6745"/>
                  </a:lnTo>
                  <a:lnTo>
                    <a:pt x="25141" y="25141"/>
                  </a:lnTo>
                  <a:lnTo>
                    <a:pt x="6745" y="52426"/>
                  </a:lnTo>
                  <a:lnTo>
                    <a:pt x="0" y="85839"/>
                  </a:lnTo>
                  <a:lnTo>
                    <a:pt x="0" y="429221"/>
                  </a:lnTo>
                  <a:lnTo>
                    <a:pt x="6745" y="462636"/>
                  </a:lnTo>
                  <a:lnTo>
                    <a:pt x="25141" y="489926"/>
                  </a:lnTo>
                  <a:lnTo>
                    <a:pt x="52426" y="508326"/>
                  </a:lnTo>
                  <a:lnTo>
                    <a:pt x="85839" y="515073"/>
                  </a:lnTo>
                  <a:lnTo>
                    <a:pt x="9639871" y="515073"/>
                  </a:lnTo>
                  <a:lnTo>
                    <a:pt x="9673286" y="508326"/>
                  </a:lnTo>
                  <a:lnTo>
                    <a:pt x="9700575" y="489926"/>
                  </a:lnTo>
                  <a:lnTo>
                    <a:pt x="9718976" y="462636"/>
                  </a:lnTo>
                  <a:lnTo>
                    <a:pt x="9725723" y="429221"/>
                  </a:lnTo>
                  <a:lnTo>
                    <a:pt x="9725723" y="85839"/>
                  </a:lnTo>
                  <a:lnTo>
                    <a:pt x="9718976" y="52426"/>
                  </a:lnTo>
                  <a:lnTo>
                    <a:pt x="9700575" y="25141"/>
                  </a:lnTo>
                  <a:lnTo>
                    <a:pt x="9673286" y="6745"/>
                  </a:lnTo>
                  <a:lnTo>
                    <a:pt x="9639871" y="0"/>
                  </a:lnTo>
                  <a:close/>
                </a:path>
              </a:pathLst>
            </a:custGeom>
            <a:solidFill>
              <a:srgbClr val="2A3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69960" y="1534955"/>
              <a:ext cx="9726295" cy="515620"/>
            </a:xfrm>
            <a:custGeom>
              <a:avLst/>
              <a:gdLst/>
              <a:ahLst/>
              <a:cxnLst/>
              <a:rect l="l" t="t" r="r" b="b"/>
              <a:pathLst>
                <a:path w="9726295" h="515619">
                  <a:moveTo>
                    <a:pt x="0" y="85839"/>
                  </a:moveTo>
                  <a:lnTo>
                    <a:pt x="6745" y="52426"/>
                  </a:lnTo>
                  <a:lnTo>
                    <a:pt x="25141" y="25141"/>
                  </a:lnTo>
                  <a:lnTo>
                    <a:pt x="52426" y="6745"/>
                  </a:lnTo>
                  <a:lnTo>
                    <a:pt x="85839" y="0"/>
                  </a:lnTo>
                  <a:lnTo>
                    <a:pt x="9639871" y="0"/>
                  </a:lnTo>
                  <a:lnTo>
                    <a:pt x="9673286" y="6745"/>
                  </a:lnTo>
                  <a:lnTo>
                    <a:pt x="9700575" y="25141"/>
                  </a:lnTo>
                  <a:lnTo>
                    <a:pt x="9718976" y="52426"/>
                  </a:lnTo>
                  <a:lnTo>
                    <a:pt x="9725723" y="85839"/>
                  </a:lnTo>
                  <a:lnTo>
                    <a:pt x="9725723" y="429221"/>
                  </a:lnTo>
                  <a:lnTo>
                    <a:pt x="9718976" y="462636"/>
                  </a:lnTo>
                  <a:lnTo>
                    <a:pt x="9700575" y="489926"/>
                  </a:lnTo>
                  <a:lnTo>
                    <a:pt x="9673286" y="508326"/>
                  </a:lnTo>
                  <a:lnTo>
                    <a:pt x="9639871" y="515073"/>
                  </a:lnTo>
                  <a:lnTo>
                    <a:pt x="85839" y="515073"/>
                  </a:lnTo>
                  <a:lnTo>
                    <a:pt x="52426" y="508326"/>
                  </a:lnTo>
                  <a:lnTo>
                    <a:pt x="25141" y="489926"/>
                  </a:lnTo>
                  <a:lnTo>
                    <a:pt x="6745" y="462636"/>
                  </a:lnTo>
                  <a:lnTo>
                    <a:pt x="0" y="429221"/>
                  </a:lnTo>
                  <a:lnTo>
                    <a:pt x="0" y="85839"/>
                  </a:lnTo>
                  <a:close/>
                </a:path>
              </a:pathLst>
            </a:custGeom>
            <a:ln w="19049">
              <a:solidFill>
                <a:srgbClr val="DD5F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69962" y="2050021"/>
              <a:ext cx="9726295" cy="4558030"/>
            </a:xfrm>
            <a:custGeom>
              <a:avLst/>
              <a:gdLst/>
              <a:ahLst/>
              <a:cxnLst/>
              <a:rect l="l" t="t" r="r" b="b"/>
              <a:pathLst>
                <a:path w="9726295" h="4558030">
                  <a:moveTo>
                    <a:pt x="0" y="0"/>
                  </a:moveTo>
                  <a:lnTo>
                    <a:pt x="9725723" y="0"/>
                  </a:lnTo>
                  <a:lnTo>
                    <a:pt x="9725723" y="4557547"/>
                  </a:lnTo>
                  <a:lnTo>
                    <a:pt x="0" y="4557547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DD5F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65823" y="1403477"/>
            <a:ext cx="9282430" cy="447103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R="139700" algn="ctr">
              <a:lnSpc>
                <a:spcPct val="100000"/>
              </a:lnSpc>
              <a:spcBef>
                <a:spcPts val="1375"/>
              </a:spcBef>
            </a:pPr>
            <a:r>
              <a:rPr sz="2400" b="1" spc="165" dirty="0">
                <a:solidFill>
                  <a:srgbClr val="FFFFFF"/>
                </a:solidFill>
                <a:latin typeface="Century Gothic"/>
                <a:cs typeface="Century Gothic"/>
              </a:rPr>
              <a:t>Definition</a:t>
            </a:r>
            <a:r>
              <a:rPr sz="2400" b="1" spc="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b="1" spc="50" dirty="0">
                <a:solidFill>
                  <a:srgbClr val="FFFFFF"/>
                </a:solidFill>
                <a:latin typeface="Century Gothic"/>
                <a:cs typeface="Century Gothic"/>
              </a:rPr>
              <a:t>and</a:t>
            </a:r>
            <a:r>
              <a:rPr sz="2400" b="1" spc="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Century Gothic"/>
                <a:cs typeface="Century Gothic"/>
              </a:rPr>
              <a:t>Background</a:t>
            </a:r>
            <a:endParaRPr sz="2400">
              <a:latin typeface="Century Gothic"/>
              <a:cs typeface="Century Gothic"/>
            </a:endParaRPr>
          </a:p>
          <a:p>
            <a:pPr marL="184150" indent="-171450">
              <a:lnSpc>
                <a:spcPct val="100000"/>
              </a:lnSpc>
              <a:spcBef>
                <a:spcPts val="955"/>
              </a:spcBef>
              <a:buClr>
                <a:srgbClr val="DD5F13"/>
              </a:buClr>
              <a:buFont typeface="Wingdings"/>
              <a:buChar char=""/>
              <a:tabLst>
                <a:tab pos="184150" algn="l"/>
              </a:tabLst>
            </a:pPr>
            <a:r>
              <a:rPr sz="1800" spc="135" dirty="0">
                <a:solidFill>
                  <a:srgbClr val="2A3674"/>
                </a:solidFill>
                <a:latin typeface="Century Gothic"/>
                <a:cs typeface="Century Gothic"/>
              </a:rPr>
              <a:t>Subminimum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Wage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–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paying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90" dirty="0">
                <a:solidFill>
                  <a:srgbClr val="2A3674"/>
                </a:solidFill>
                <a:latin typeface="Century Gothic"/>
                <a:cs typeface="Century Gothic"/>
              </a:rPr>
              <a:t>workers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at</a:t>
            </a:r>
            <a:r>
              <a:rPr sz="1800" spc="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180" dirty="0">
                <a:solidFill>
                  <a:srgbClr val="2A3674"/>
                </a:solidFill>
                <a:latin typeface="Century Gothic"/>
                <a:cs typeface="Century Gothic"/>
              </a:rPr>
              <a:t>a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lower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rate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than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55" dirty="0">
                <a:solidFill>
                  <a:srgbClr val="2A3674"/>
                </a:solidFill>
                <a:latin typeface="Century Gothic"/>
                <a:cs typeface="Century Gothic"/>
              </a:rPr>
              <a:t>minimum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2A3674"/>
                </a:solidFill>
                <a:latin typeface="Century Gothic"/>
                <a:cs typeface="Century Gothic"/>
              </a:rPr>
              <a:t>wage</a:t>
            </a:r>
            <a:endParaRPr sz="1800">
              <a:latin typeface="Century Gothic"/>
              <a:cs typeface="Century Gothic"/>
            </a:endParaRPr>
          </a:p>
          <a:p>
            <a:pPr marL="183515" marR="160655" indent="-171450">
              <a:lnSpc>
                <a:spcPct val="101699"/>
              </a:lnSpc>
              <a:spcBef>
                <a:spcPts val="1200"/>
              </a:spcBef>
              <a:buClr>
                <a:srgbClr val="DD5F13"/>
              </a:buClr>
              <a:buFont typeface="Wingdings"/>
              <a:buChar char=""/>
              <a:tabLst>
                <a:tab pos="184785" algn="l"/>
              </a:tabLst>
            </a:pPr>
            <a:r>
              <a:rPr sz="1800" spc="-105" dirty="0">
                <a:solidFill>
                  <a:srgbClr val="2A3674"/>
                </a:solidFill>
                <a:latin typeface="Century Gothic"/>
                <a:cs typeface="Century Gothic"/>
              </a:rPr>
              <a:t>14(c)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Certificates</a:t>
            </a:r>
            <a:r>
              <a:rPr sz="1800" spc="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–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70" dirty="0">
                <a:solidFill>
                  <a:srgbClr val="2A3674"/>
                </a:solidFill>
                <a:latin typeface="Century Gothic"/>
                <a:cs typeface="Century Gothic"/>
              </a:rPr>
              <a:t>distributed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by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225" dirty="0">
                <a:solidFill>
                  <a:srgbClr val="2A3674"/>
                </a:solidFill>
                <a:latin typeface="Century Gothic"/>
                <a:cs typeface="Century Gothic"/>
              </a:rPr>
              <a:t>US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Dept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of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Labor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and allow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45" dirty="0">
                <a:solidFill>
                  <a:srgbClr val="2A3674"/>
                </a:solidFill>
                <a:latin typeface="Century Gothic"/>
                <a:cs typeface="Century Gothic"/>
              </a:rPr>
              <a:t>employers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to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2A3674"/>
                </a:solidFill>
                <a:latin typeface="Century Gothic"/>
                <a:cs typeface="Century Gothic"/>
              </a:rPr>
              <a:t>pay 	</a:t>
            </a:r>
            <a:r>
              <a:rPr sz="1800" spc="135" dirty="0">
                <a:solidFill>
                  <a:srgbClr val="2A3674"/>
                </a:solidFill>
                <a:latin typeface="Century Gothic"/>
                <a:cs typeface="Century Gothic"/>
              </a:rPr>
              <a:t>subminimum</a:t>
            </a:r>
            <a:r>
              <a:rPr sz="1800" spc="-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wages</a:t>
            </a:r>
            <a:r>
              <a:rPr sz="1800" spc="-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to</a:t>
            </a:r>
            <a:r>
              <a:rPr sz="1800" spc="-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90" dirty="0">
                <a:solidFill>
                  <a:srgbClr val="2A3674"/>
                </a:solidFill>
                <a:latin typeface="Century Gothic"/>
                <a:cs typeface="Century Gothic"/>
              </a:rPr>
              <a:t>workers</a:t>
            </a:r>
            <a:r>
              <a:rPr sz="1800" spc="-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00" dirty="0">
                <a:solidFill>
                  <a:srgbClr val="2A3674"/>
                </a:solidFill>
                <a:latin typeface="Century Gothic"/>
                <a:cs typeface="Century Gothic"/>
              </a:rPr>
              <a:t>with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50" dirty="0">
                <a:solidFill>
                  <a:srgbClr val="2A3674"/>
                </a:solidFill>
                <a:latin typeface="Century Gothic"/>
                <a:cs typeface="Century Gothic"/>
              </a:rPr>
              <a:t>disabilities</a:t>
            </a:r>
            <a:endParaRPr sz="1800">
              <a:latin typeface="Century Gothic"/>
              <a:cs typeface="Century Gothic"/>
            </a:endParaRPr>
          </a:p>
          <a:p>
            <a:pPr marL="183515" marR="5080" indent="-171450">
              <a:lnSpc>
                <a:spcPct val="101499"/>
              </a:lnSpc>
              <a:spcBef>
                <a:spcPts val="1205"/>
              </a:spcBef>
              <a:buClr>
                <a:srgbClr val="DD5F13"/>
              </a:buClr>
              <a:buFont typeface="Wingdings"/>
              <a:buChar char=""/>
              <a:tabLst>
                <a:tab pos="184785" algn="l"/>
              </a:tabLst>
            </a:pP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Competitive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Integrated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80" dirty="0">
                <a:solidFill>
                  <a:srgbClr val="2A3674"/>
                </a:solidFill>
                <a:latin typeface="Century Gothic"/>
                <a:cs typeface="Century Gothic"/>
              </a:rPr>
              <a:t>Employment</a:t>
            </a:r>
            <a:r>
              <a:rPr sz="1800" spc="2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(CIE)</a:t>
            </a:r>
            <a:r>
              <a:rPr sz="1800" spc="4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–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95" dirty="0">
                <a:solidFill>
                  <a:srgbClr val="2A3674"/>
                </a:solidFill>
                <a:latin typeface="Century Gothic"/>
                <a:cs typeface="Century Gothic"/>
              </a:rPr>
              <a:t>work</a:t>
            </a:r>
            <a:r>
              <a:rPr sz="1800" spc="3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that</a:t>
            </a:r>
            <a:r>
              <a:rPr sz="1800" spc="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40" dirty="0">
                <a:solidFill>
                  <a:srgbClr val="2A3674"/>
                </a:solidFill>
                <a:latin typeface="Century Gothic"/>
                <a:cs typeface="Century Gothic"/>
              </a:rPr>
              <a:t>is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paid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at</a:t>
            </a:r>
            <a:r>
              <a:rPr sz="1800" spc="2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65" dirty="0">
                <a:solidFill>
                  <a:srgbClr val="2A3674"/>
                </a:solidFill>
                <a:latin typeface="Century Gothic"/>
                <a:cs typeface="Century Gothic"/>
              </a:rPr>
              <a:t>or</a:t>
            </a:r>
            <a:r>
              <a:rPr sz="1800" spc="3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2A3674"/>
                </a:solidFill>
                <a:latin typeface="Century Gothic"/>
                <a:cs typeface="Century Gothic"/>
              </a:rPr>
              <a:t>above 	</a:t>
            </a:r>
            <a:r>
              <a:rPr sz="1800" spc="155" dirty="0">
                <a:solidFill>
                  <a:srgbClr val="2A3674"/>
                </a:solidFill>
                <a:latin typeface="Century Gothic"/>
                <a:cs typeface="Century Gothic"/>
              </a:rPr>
              <a:t>minimum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55" dirty="0">
                <a:solidFill>
                  <a:srgbClr val="2A3674"/>
                </a:solidFill>
                <a:latin typeface="Century Gothic"/>
                <a:cs typeface="Century Gothic"/>
              </a:rPr>
              <a:t>wage,</a:t>
            </a:r>
            <a:r>
              <a:rPr sz="1800" spc="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pays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2A3674"/>
                </a:solidFill>
                <a:latin typeface="Century Gothic"/>
                <a:cs typeface="Century Gothic"/>
              </a:rPr>
              <a:t>comparable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wages</a:t>
            </a:r>
            <a:r>
              <a:rPr sz="1800" spc="-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to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employees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doing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05" dirty="0">
                <a:solidFill>
                  <a:srgbClr val="2A3674"/>
                </a:solidFill>
                <a:latin typeface="Century Gothic"/>
                <a:cs typeface="Century Gothic"/>
              </a:rPr>
              <a:t>similar</a:t>
            </a:r>
            <a:r>
              <a:rPr sz="1800" spc="3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50" dirty="0">
                <a:solidFill>
                  <a:srgbClr val="2A3674"/>
                </a:solidFill>
                <a:latin typeface="Century Gothic"/>
                <a:cs typeface="Century Gothic"/>
              </a:rPr>
              <a:t>work,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2A3674"/>
                </a:solidFill>
                <a:latin typeface="Century Gothic"/>
                <a:cs typeface="Century Gothic"/>
              </a:rPr>
              <a:t>and 	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offers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the</a:t>
            </a:r>
            <a:r>
              <a:rPr sz="1800" spc="2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same</a:t>
            </a:r>
            <a:r>
              <a:rPr sz="1800" spc="45" dirty="0">
                <a:solidFill>
                  <a:srgbClr val="2A3674"/>
                </a:solidFill>
                <a:latin typeface="Century Gothic"/>
                <a:cs typeface="Century Gothic"/>
              </a:rPr>
              <a:t> benefits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and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2A3674"/>
                </a:solidFill>
                <a:latin typeface="Century Gothic"/>
                <a:cs typeface="Century Gothic"/>
              </a:rPr>
              <a:t>advancement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to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employees</a:t>
            </a:r>
            <a:r>
              <a:rPr sz="1800" spc="3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00" dirty="0">
                <a:solidFill>
                  <a:srgbClr val="2A3674"/>
                </a:solidFill>
                <a:latin typeface="Century Gothic"/>
                <a:cs typeface="Century Gothic"/>
              </a:rPr>
              <a:t>with</a:t>
            </a:r>
            <a:r>
              <a:rPr sz="1800" spc="4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and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75" dirty="0">
                <a:solidFill>
                  <a:srgbClr val="2A3674"/>
                </a:solidFill>
                <a:latin typeface="Century Gothic"/>
                <a:cs typeface="Century Gothic"/>
              </a:rPr>
              <a:t>without 	</a:t>
            </a:r>
            <a:r>
              <a:rPr sz="1800" spc="50" dirty="0">
                <a:solidFill>
                  <a:srgbClr val="2A3674"/>
                </a:solidFill>
                <a:latin typeface="Century Gothic"/>
                <a:cs typeface="Century Gothic"/>
              </a:rPr>
              <a:t>disabilities</a:t>
            </a:r>
            <a:endParaRPr sz="1800">
              <a:latin typeface="Century Gothic"/>
              <a:cs typeface="Century Gothic"/>
            </a:endParaRPr>
          </a:p>
          <a:p>
            <a:pPr marL="183515" marR="12700" indent="-171450">
              <a:lnSpc>
                <a:spcPct val="101499"/>
              </a:lnSpc>
              <a:spcBef>
                <a:spcPts val="1205"/>
              </a:spcBef>
              <a:buClr>
                <a:srgbClr val="DD5F13"/>
              </a:buClr>
              <a:buFont typeface="Wingdings"/>
              <a:buChar char=""/>
              <a:tabLst>
                <a:tab pos="184785" algn="l"/>
              </a:tabLst>
            </a:pPr>
            <a:r>
              <a:rPr sz="1800" spc="45" dirty="0">
                <a:solidFill>
                  <a:srgbClr val="2A3674"/>
                </a:solidFill>
                <a:latin typeface="Century Gothic"/>
                <a:cs typeface="Century Gothic"/>
              </a:rPr>
              <a:t>Sheltered</a:t>
            </a:r>
            <a:r>
              <a:rPr sz="1800" spc="-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05" dirty="0">
                <a:solidFill>
                  <a:srgbClr val="2A3674"/>
                </a:solidFill>
                <a:latin typeface="Century Gothic"/>
                <a:cs typeface="Century Gothic"/>
              </a:rPr>
              <a:t>Workshops</a:t>
            </a:r>
            <a:r>
              <a:rPr sz="1800" spc="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–</a:t>
            </a:r>
            <a:r>
              <a:rPr sz="1800" spc="2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private,</a:t>
            </a:r>
            <a:r>
              <a:rPr sz="1800" spc="-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65" dirty="0">
                <a:solidFill>
                  <a:srgbClr val="2A3674"/>
                </a:solidFill>
                <a:latin typeface="Century Gothic"/>
                <a:cs typeface="Century Gothic"/>
              </a:rPr>
              <a:t>non-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profit,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state </a:t>
            </a:r>
            <a:r>
              <a:rPr sz="1800" spc="65" dirty="0">
                <a:solidFill>
                  <a:srgbClr val="2A3674"/>
                </a:solidFill>
                <a:latin typeface="Century Gothic"/>
                <a:cs typeface="Century Gothic"/>
              </a:rPr>
              <a:t>or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2A3674"/>
                </a:solidFill>
                <a:latin typeface="Century Gothic"/>
                <a:cs typeface="Century Gothic"/>
              </a:rPr>
              <a:t>local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45" dirty="0">
                <a:solidFill>
                  <a:srgbClr val="2A3674"/>
                </a:solidFill>
                <a:latin typeface="Century Gothic"/>
                <a:cs typeface="Century Gothic"/>
              </a:rPr>
              <a:t>government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90" dirty="0">
                <a:solidFill>
                  <a:srgbClr val="2A3674"/>
                </a:solidFill>
                <a:latin typeface="Century Gothic"/>
                <a:cs typeface="Century Gothic"/>
              </a:rPr>
              <a:t>institution 	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that</a:t>
            </a:r>
            <a:r>
              <a:rPr sz="1800" spc="6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offers</a:t>
            </a:r>
            <a:r>
              <a:rPr sz="1800" spc="7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50" dirty="0">
                <a:solidFill>
                  <a:srgbClr val="2A3674"/>
                </a:solidFill>
                <a:latin typeface="Century Gothic"/>
                <a:cs typeface="Century Gothic"/>
              </a:rPr>
              <a:t>employment</a:t>
            </a:r>
            <a:r>
              <a:rPr sz="1800" spc="8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10" dirty="0">
                <a:solidFill>
                  <a:srgbClr val="2A3674"/>
                </a:solidFill>
                <a:latin typeface="Century Gothic"/>
                <a:cs typeface="Century Gothic"/>
              </a:rPr>
              <a:t>in</a:t>
            </a:r>
            <a:r>
              <a:rPr sz="1800" spc="9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180" dirty="0">
                <a:solidFill>
                  <a:srgbClr val="2A3674"/>
                </a:solidFill>
                <a:latin typeface="Century Gothic"/>
                <a:cs typeface="Century Gothic"/>
              </a:rPr>
              <a:t>a</a:t>
            </a:r>
            <a:r>
              <a:rPr sz="1800" spc="8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controlled</a:t>
            </a:r>
            <a:r>
              <a:rPr sz="1800" spc="10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95" dirty="0">
                <a:solidFill>
                  <a:srgbClr val="2A3674"/>
                </a:solidFill>
                <a:latin typeface="Century Gothic"/>
                <a:cs typeface="Century Gothic"/>
              </a:rPr>
              <a:t>work</a:t>
            </a:r>
            <a:r>
              <a:rPr sz="1800" spc="7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65" dirty="0">
                <a:solidFill>
                  <a:srgbClr val="2A3674"/>
                </a:solidFill>
                <a:latin typeface="Century Gothic"/>
                <a:cs typeface="Century Gothic"/>
              </a:rPr>
              <a:t>environment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that</a:t>
            </a:r>
            <a:r>
              <a:rPr sz="1800" spc="6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2A3674"/>
                </a:solidFill>
                <a:latin typeface="Century Gothic"/>
                <a:cs typeface="Century Gothic"/>
              </a:rPr>
              <a:t>accommodates 	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the </a:t>
            </a:r>
            <a:r>
              <a:rPr sz="1800" spc="60" dirty="0">
                <a:solidFill>
                  <a:srgbClr val="2A3674"/>
                </a:solidFill>
                <a:latin typeface="Century Gothic"/>
                <a:cs typeface="Century Gothic"/>
              </a:rPr>
              <a:t>disabilities</a:t>
            </a:r>
            <a:r>
              <a:rPr sz="1800" spc="4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of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the </a:t>
            </a:r>
            <a:r>
              <a:rPr sz="1800" spc="60" dirty="0">
                <a:solidFill>
                  <a:srgbClr val="2A3674"/>
                </a:solidFill>
                <a:latin typeface="Century Gothic"/>
                <a:cs typeface="Century Gothic"/>
              </a:rPr>
              <a:t>workers.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 </a:t>
            </a:r>
            <a:r>
              <a:rPr sz="1800" spc="70" dirty="0">
                <a:solidFill>
                  <a:srgbClr val="2A3674"/>
                </a:solidFill>
                <a:latin typeface="Century Gothic"/>
                <a:cs typeface="Century Gothic"/>
              </a:rPr>
              <a:t>They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offer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job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35" dirty="0">
                <a:solidFill>
                  <a:srgbClr val="2A3674"/>
                </a:solidFill>
                <a:latin typeface="Century Gothic"/>
                <a:cs typeface="Century Gothic"/>
              </a:rPr>
              <a:t>skill</a:t>
            </a:r>
            <a:r>
              <a:rPr sz="1800" spc="4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75" dirty="0">
                <a:solidFill>
                  <a:srgbClr val="2A3674"/>
                </a:solidFill>
                <a:latin typeface="Century Gothic"/>
                <a:cs typeface="Century Gothic"/>
              </a:rPr>
              <a:t>training</a:t>
            </a:r>
            <a:r>
              <a:rPr sz="1800" spc="-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100" dirty="0">
                <a:solidFill>
                  <a:srgbClr val="2A3674"/>
                </a:solidFill>
                <a:latin typeface="Century Gothic"/>
                <a:cs typeface="Century Gothic"/>
              </a:rPr>
              <a:t>with</a:t>
            </a:r>
            <a:r>
              <a:rPr sz="1800" spc="2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the</a:t>
            </a:r>
            <a:r>
              <a:rPr sz="1800" spc="1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goal</a:t>
            </a:r>
            <a:r>
              <a:rPr sz="1800" spc="1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2A3674"/>
                </a:solidFill>
                <a:latin typeface="Century Gothic"/>
                <a:cs typeface="Century Gothic"/>
              </a:rPr>
              <a:t>of</a:t>
            </a:r>
            <a:r>
              <a:rPr sz="1800" spc="500" dirty="0">
                <a:solidFill>
                  <a:srgbClr val="2A3674"/>
                </a:solidFill>
                <a:latin typeface="Century Gothic"/>
                <a:cs typeface="Century Gothic"/>
              </a:rPr>
              <a:t> 	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better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50" dirty="0">
                <a:solidFill>
                  <a:srgbClr val="2A3674"/>
                </a:solidFill>
                <a:latin typeface="Century Gothic"/>
                <a:cs typeface="Century Gothic"/>
              </a:rPr>
              <a:t>employment</a:t>
            </a:r>
            <a:r>
              <a:rPr sz="1800" spc="4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50" dirty="0">
                <a:solidFill>
                  <a:srgbClr val="2A3674"/>
                </a:solidFill>
                <a:latin typeface="Century Gothic"/>
                <a:cs typeface="Century Gothic"/>
              </a:rPr>
              <a:t>opportunities,</a:t>
            </a:r>
            <a:r>
              <a:rPr sz="1800" spc="5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however</a:t>
            </a:r>
            <a:r>
              <a:rPr sz="1800" spc="3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they</a:t>
            </a:r>
            <a:r>
              <a:rPr sz="1800" spc="4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are</a:t>
            </a:r>
            <a:r>
              <a:rPr sz="1800" spc="40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2A3674"/>
                </a:solidFill>
                <a:latin typeface="Century Gothic"/>
                <a:cs typeface="Century Gothic"/>
              </a:rPr>
              <a:t>typically</a:t>
            </a:r>
            <a:r>
              <a:rPr sz="1800" spc="75" dirty="0">
                <a:solidFill>
                  <a:srgbClr val="2A3674"/>
                </a:solidFill>
                <a:latin typeface="Century Gothic"/>
                <a:cs typeface="Century Gothic"/>
              </a:rPr>
              <a:t> </a:t>
            </a:r>
            <a:r>
              <a:rPr sz="1800" spc="85" dirty="0">
                <a:solidFill>
                  <a:srgbClr val="2A3674"/>
                </a:solidFill>
                <a:latin typeface="Century Gothic"/>
                <a:cs typeface="Century Gothic"/>
              </a:rPr>
              <a:t>sub-</a:t>
            </a:r>
            <a:r>
              <a:rPr sz="1800" spc="140" dirty="0">
                <a:solidFill>
                  <a:srgbClr val="2A3674"/>
                </a:solidFill>
                <a:latin typeface="Century Gothic"/>
                <a:cs typeface="Century Gothic"/>
              </a:rPr>
              <a:t>minimum 	</a:t>
            </a:r>
            <a:r>
              <a:rPr sz="1800" spc="-10" dirty="0">
                <a:solidFill>
                  <a:srgbClr val="2A3674"/>
                </a:solidFill>
                <a:latin typeface="Century Gothic"/>
                <a:cs typeface="Century Gothic"/>
              </a:rPr>
              <a:t>wage.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15:28:06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Rylin about the </a:t>
            </a:r>
            <a:r>
              <a:rPr sz="1000" spc="-20" dirty="0">
                <a:latin typeface="Arial"/>
                <a:cs typeface="Arial"/>
              </a:rPr>
              <a:t>bill 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8527" y="303085"/>
            <a:ext cx="9759950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z="4400" b="0" spc="-20" dirty="0">
                <a:solidFill>
                  <a:srgbClr val="000000"/>
                </a:solidFill>
                <a:latin typeface="Calibri"/>
                <a:cs typeface="Calibri"/>
              </a:rPr>
              <a:t>Every</a:t>
            </a:r>
            <a:r>
              <a:rPr sz="4400" b="0" spc="-1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b="0" spc="-125" dirty="0">
                <a:solidFill>
                  <a:srgbClr val="000000"/>
                </a:solidFill>
                <a:latin typeface="Calibri"/>
                <a:cs typeface="Calibri"/>
              </a:rPr>
              <a:t>Member</a:t>
            </a:r>
            <a:r>
              <a:rPr sz="4400" b="0" spc="-1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b="0" spc="-1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4400" b="0" spc="-1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b="0" spc="60" dirty="0">
                <a:solidFill>
                  <a:srgbClr val="000000"/>
                </a:solidFill>
                <a:latin typeface="Calibri"/>
                <a:cs typeface="Calibri"/>
              </a:rPr>
              <a:t>Congress</a:t>
            </a:r>
            <a:r>
              <a:rPr sz="4400" b="0" spc="-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b="0" spc="-65" dirty="0">
                <a:solidFill>
                  <a:srgbClr val="000000"/>
                </a:solidFill>
                <a:latin typeface="Calibri"/>
                <a:cs typeface="Calibri"/>
              </a:rPr>
              <a:t>Who</a:t>
            </a:r>
            <a:r>
              <a:rPr sz="4400" b="0" spc="-1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b="0" spc="105" dirty="0">
                <a:solidFill>
                  <a:srgbClr val="000000"/>
                </a:solidFill>
                <a:latin typeface="Calibri"/>
                <a:cs typeface="Calibri"/>
              </a:rPr>
              <a:t>is</a:t>
            </a:r>
            <a:r>
              <a:rPr sz="4400" b="0" spc="-1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b="0" spc="-110" dirty="0">
                <a:solidFill>
                  <a:srgbClr val="000000"/>
                </a:solidFill>
                <a:latin typeface="Calibri"/>
                <a:cs typeface="Calibri"/>
              </a:rPr>
              <a:t>not</a:t>
            </a:r>
            <a:r>
              <a:rPr sz="4400" b="0" spc="-1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b="0" spc="-100" dirty="0">
                <a:solidFill>
                  <a:srgbClr val="000000"/>
                </a:solidFill>
                <a:latin typeface="Calibri"/>
                <a:cs typeface="Calibri"/>
              </a:rPr>
              <a:t>Yet</a:t>
            </a:r>
            <a:r>
              <a:rPr sz="4400" b="0" spc="-1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b="0" spc="-50" dirty="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sz="4400" b="0" spc="215" dirty="0">
                <a:solidFill>
                  <a:srgbClr val="000000"/>
                </a:solidFill>
                <a:latin typeface="Calibri"/>
                <a:cs typeface="Calibri"/>
              </a:rPr>
              <a:t>Co-</a:t>
            </a:r>
            <a:r>
              <a:rPr sz="4400" b="0" spc="-10" dirty="0">
                <a:solidFill>
                  <a:srgbClr val="000000"/>
                </a:solidFill>
                <a:latin typeface="Calibri"/>
                <a:cs typeface="Calibri"/>
              </a:rPr>
              <a:t>Sponsor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7458" y="2971102"/>
            <a:ext cx="407162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135" dirty="0">
                <a:latin typeface="Calibri"/>
                <a:cs typeface="Calibri"/>
              </a:rPr>
              <a:t>Democrats,</a:t>
            </a:r>
            <a:r>
              <a:rPr sz="2600" b="1" spc="-80" dirty="0">
                <a:latin typeface="Calibri"/>
                <a:cs typeface="Calibri"/>
              </a:rPr>
              <a:t> </a:t>
            </a:r>
            <a:r>
              <a:rPr sz="2600" b="1" spc="65" dirty="0">
                <a:latin typeface="Calibri"/>
                <a:cs typeface="Calibri"/>
              </a:rPr>
              <a:t>2</a:t>
            </a:r>
            <a:r>
              <a:rPr sz="2600" b="1" spc="-50" dirty="0">
                <a:latin typeface="Calibri"/>
                <a:cs typeface="Calibri"/>
              </a:rPr>
              <a:t> </a:t>
            </a:r>
            <a:r>
              <a:rPr sz="2600" b="1" spc="120" dirty="0">
                <a:latin typeface="Calibri"/>
                <a:cs typeface="Calibri"/>
              </a:rPr>
              <a:t>Republicans)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8527" y="3374771"/>
            <a:ext cx="449516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spc="85" dirty="0">
                <a:latin typeface="Calibri"/>
                <a:cs typeface="Calibri"/>
              </a:rPr>
              <a:t>Not</a:t>
            </a:r>
            <a:r>
              <a:rPr sz="2600" b="1" spc="-45" dirty="0">
                <a:latin typeface="Calibri"/>
                <a:cs typeface="Calibri"/>
              </a:rPr>
              <a:t> </a:t>
            </a:r>
            <a:r>
              <a:rPr sz="2600" b="1" spc="50" dirty="0">
                <a:latin typeface="Calibri"/>
                <a:cs typeface="Calibri"/>
              </a:rPr>
              <a:t>yet</a:t>
            </a:r>
            <a:r>
              <a:rPr sz="2600" b="1" spc="-35" dirty="0">
                <a:latin typeface="Calibri"/>
                <a:cs typeface="Calibri"/>
              </a:rPr>
              <a:t> </a:t>
            </a:r>
            <a:r>
              <a:rPr sz="2600" b="1" spc="135" dirty="0">
                <a:latin typeface="Calibri"/>
                <a:cs typeface="Calibri"/>
              </a:rPr>
              <a:t>cosponsoring</a:t>
            </a:r>
            <a:r>
              <a:rPr sz="2600" b="1" spc="-8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(of</a:t>
            </a:r>
            <a:r>
              <a:rPr sz="2600" b="1" spc="-35" dirty="0">
                <a:latin typeface="Calibri"/>
                <a:cs typeface="Calibri"/>
              </a:rPr>
              <a:t> </a:t>
            </a:r>
            <a:r>
              <a:rPr sz="2600" b="1" spc="40" dirty="0">
                <a:latin typeface="Calibri"/>
                <a:cs typeface="Calibri"/>
              </a:rPr>
              <a:t>431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7127" y="3652234"/>
            <a:ext cx="3703954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85" dirty="0">
                <a:latin typeface="Calibri"/>
                <a:cs typeface="Calibri"/>
              </a:rPr>
              <a:t>sitting</a:t>
            </a:r>
            <a:r>
              <a:rPr sz="2600" b="1" spc="-65" dirty="0">
                <a:latin typeface="Calibri"/>
                <a:cs typeface="Calibri"/>
              </a:rPr>
              <a:t> </a:t>
            </a:r>
            <a:r>
              <a:rPr sz="2600" b="1" spc="135" dirty="0">
                <a:latin typeface="Calibri"/>
                <a:cs typeface="Calibri"/>
              </a:rPr>
              <a:t>members;</a:t>
            </a:r>
            <a:r>
              <a:rPr sz="2600" b="1" spc="-55" dirty="0">
                <a:latin typeface="Calibri"/>
                <a:cs typeface="Calibri"/>
              </a:rPr>
              <a:t> </a:t>
            </a:r>
            <a:r>
              <a:rPr sz="2600" b="1" spc="65" dirty="0">
                <a:latin typeface="Calibri"/>
                <a:cs typeface="Calibri"/>
              </a:rPr>
              <a:t>4</a:t>
            </a:r>
            <a:r>
              <a:rPr sz="2600" b="1" spc="-55" dirty="0">
                <a:latin typeface="Calibri"/>
                <a:cs typeface="Calibri"/>
              </a:rPr>
              <a:t> </a:t>
            </a:r>
            <a:r>
              <a:rPr sz="2600" b="1" spc="165" dirty="0">
                <a:latin typeface="Calibri"/>
                <a:cs typeface="Calibri"/>
              </a:rPr>
              <a:t>seats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7127" y="3929698"/>
            <a:ext cx="3738245" cy="161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975"/>
              </a:lnSpc>
              <a:spcBef>
                <a:spcPts val="100"/>
              </a:spcBef>
            </a:pPr>
            <a:r>
              <a:rPr sz="2600" b="1" spc="80" dirty="0">
                <a:latin typeface="Calibri"/>
                <a:cs typeface="Calibri"/>
              </a:rPr>
              <a:t>vacant):</a:t>
            </a:r>
            <a:endParaRPr sz="2600">
              <a:latin typeface="Calibri"/>
              <a:cs typeface="Calibri"/>
            </a:endParaRPr>
          </a:p>
          <a:p>
            <a:pPr marL="469265" indent="-227965">
              <a:lnSpc>
                <a:spcPts val="2345"/>
              </a:lnSpc>
              <a:buFont typeface="Arial"/>
              <a:buChar char="•"/>
              <a:tabLst>
                <a:tab pos="469265" algn="l"/>
              </a:tabLst>
            </a:pPr>
            <a:r>
              <a:rPr sz="2200" b="1" spc="110" dirty="0">
                <a:latin typeface="Calibri"/>
                <a:cs typeface="Calibri"/>
              </a:rPr>
              <a:t>Democrats:</a:t>
            </a:r>
            <a:r>
              <a:rPr sz="2200" b="1" spc="-25" dirty="0">
                <a:latin typeface="Calibri"/>
                <a:cs typeface="Calibri"/>
              </a:rPr>
              <a:t> </a:t>
            </a:r>
            <a:r>
              <a:rPr sz="2200" b="1" spc="55" dirty="0">
                <a:latin typeface="Calibri"/>
                <a:cs typeface="Calibri"/>
              </a:rPr>
              <a:t>206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spc="-60" dirty="0">
                <a:latin typeface="Segoe UI Symbol"/>
                <a:cs typeface="Segoe UI Symbol"/>
              </a:rPr>
              <a:t>of</a:t>
            </a:r>
            <a:r>
              <a:rPr sz="2200" spc="-140" dirty="0">
                <a:latin typeface="Segoe UI Symbol"/>
                <a:cs typeface="Segoe UI Symbol"/>
              </a:rPr>
              <a:t> </a:t>
            </a:r>
            <a:r>
              <a:rPr sz="2200" spc="-25" dirty="0">
                <a:latin typeface="Segoe UI Symbol"/>
                <a:cs typeface="Segoe UI Symbol"/>
              </a:rPr>
              <a:t>212</a:t>
            </a:r>
            <a:endParaRPr sz="2200">
              <a:latin typeface="Segoe UI Symbol"/>
              <a:cs typeface="Segoe UI Symbol"/>
            </a:endParaRPr>
          </a:p>
          <a:p>
            <a:pPr marL="469265" indent="-227965">
              <a:lnSpc>
                <a:spcPts val="2345"/>
              </a:lnSpc>
              <a:buFont typeface="Arial"/>
              <a:buChar char="•"/>
              <a:tabLst>
                <a:tab pos="469265" algn="l"/>
              </a:tabLst>
            </a:pPr>
            <a:r>
              <a:rPr sz="2200" b="1" spc="114" dirty="0">
                <a:latin typeface="Calibri"/>
                <a:cs typeface="Calibri"/>
              </a:rPr>
              <a:t>Republicans:</a:t>
            </a:r>
            <a:r>
              <a:rPr sz="2200" b="1" spc="30" dirty="0">
                <a:latin typeface="Calibri"/>
                <a:cs typeface="Calibri"/>
              </a:rPr>
              <a:t> </a:t>
            </a:r>
            <a:r>
              <a:rPr sz="2200" b="1" spc="55" dirty="0">
                <a:latin typeface="Calibri"/>
                <a:cs typeface="Calibri"/>
              </a:rPr>
              <a:t>216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spc="-60" dirty="0">
                <a:latin typeface="Segoe UI Symbol"/>
                <a:cs typeface="Segoe UI Symbol"/>
              </a:rPr>
              <a:t>of</a:t>
            </a:r>
            <a:r>
              <a:rPr sz="2200" spc="-125" dirty="0">
                <a:latin typeface="Segoe UI Symbol"/>
                <a:cs typeface="Segoe UI Symbol"/>
              </a:rPr>
              <a:t> </a:t>
            </a:r>
            <a:r>
              <a:rPr sz="2200" spc="-25" dirty="0">
                <a:latin typeface="Segoe UI Symbol"/>
                <a:cs typeface="Segoe UI Symbol"/>
              </a:rPr>
              <a:t>218</a:t>
            </a:r>
            <a:endParaRPr sz="2200">
              <a:latin typeface="Segoe UI Symbol"/>
              <a:cs typeface="Segoe UI Symbol"/>
            </a:endParaRPr>
          </a:p>
          <a:p>
            <a:pPr marL="469265" indent="-227965">
              <a:lnSpc>
                <a:spcPts val="2350"/>
              </a:lnSpc>
              <a:buFont typeface="Arial"/>
              <a:buChar char="•"/>
              <a:tabLst>
                <a:tab pos="469265" algn="l"/>
              </a:tabLst>
            </a:pPr>
            <a:r>
              <a:rPr sz="2200" b="1" spc="80" dirty="0">
                <a:latin typeface="Calibri"/>
                <a:cs typeface="Calibri"/>
              </a:rPr>
              <a:t>Independent:</a:t>
            </a:r>
            <a:r>
              <a:rPr sz="2200" b="1" spc="-15" dirty="0">
                <a:latin typeface="Calibri"/>
                <a:cs typeface="Calibri"/>
              </a:rPr>
              <a:t> </a:t>
            </a:r>
            <a:r>
              <a:rPr sz="2200" b="1" spc="55" dirty="0">
                <a:latin typeface="Calibri"/>
                <a:cs typeface="Calibri"/>
              </a:rPr>
              <a:t>1</a:t>
            </a:r>
            <a:r>
              <a:rPr sz="2200" b="1" spc="-35" dirty="0">
                <a:latin typeface="Calibri"/>
                <a:cs typeface="Calibri"/>
              </a:rPr>
              <a:t> </a:t>
            </a:r>
            <a:r>
              <a:rPr sz="2200" spc="-60" dirty="0">
                <a:latin typeface="Segoe UI Symbol"/>
                <a:cs typeface="Segoe UI Symbol"/>
              </a:rPr>
              <a:t>of</a:t>
            </a:r>
            <a:r>
              <a:rPr sz="2200" spc="-145" dirty="0">
                <a:latin typeface="Segoe UI Symbol"/>
                <a:cs typeface="Segoe UI Symbol"/>
              </a:rPr>
              <a:t> </a:t>
            </a:r>
            <a:r>
              <a:rPr sz="2200" spc="-50" dirty="0">
                <a:latin typeface="Segoe UI Symbol"/>
                <a:cs typeface="Segoe UI Symbol"/>
              </a:rPr>
              <a:t>1</a:t>
            </a:r>
            <a:endParaRPr sz="2200">
              <a:latin typeface="Segoe UI Symbol"/>
              <a:cs typeface="Segoe UI Symbol"/>
            </a:endParaRPr>
          </a:p>
          <a:p>
            <a:pPr marL="469265" indent="-227965">
              <a:lnSpc>
                <a:spcPts val="2495"/>
              </a:lnSpc>
              <a:buFont typeface="Arial"/>
              <a:buChar char="•"/>
              <a:tabLst>
                <a:tab pos="469265" algn="l"/>
              </a:tabLst>
            </a:pPr>
            <a:r>
              <a:rPr sz="2200" b="1" dirty="0">
                <a:latin typeface="Calibri"/>
                <a:cs typeface="Calibri"/>
              </a:rPr>
              <a:t>Total:</a:t>
            </a:r>
            <a:r>
              <a:rPr sz="2200" b="1" spc="70" dirty="0">
                <a:latin typeface="Calibri"/>
                <a:cs typeface="Calibri"/>
              </a:rPr>
              <a:t> </a:t>
            </a:r>
            <a:r>
              <a:rPr sz="2200" b="1" spc="55" dirty="0">
                <a:latin typeface="Calibri"/>
                <a:cs typeface="Calibri"/>
              </a:rPr>
              <a:t>423</a:t>
            </a:r>
            <a:r>
              <a:rPr sz="2200" b="1" spc="35" dirty="0">
                <a:latin typeface="Calibri"/>
                <a:cs typeface="Calibri"/>
              </a:rPr>
              <a:t> </a:t>
            </a:r>
            <a:r>
              <a:rPr sz="2200" b="1" spc="70" dirty="0">
                <a:latin typeface="Calibri"/>
                <a:cs typeface="Calibri"/>
              </a:rPr>
              <a:t>representatives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8527" y="2057462"/>
            <a:ext cx="7721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44795" algn="l"/>
              </a:tabLst>
            </a:pPr>
            <a:r>
              <a:rPr sz="2400" b="1" spc="155" dirty="0">
                <a:latin typeface="Calibri"/>
                <a:cs typeface="Calibri"/>
              </a:rPr>
              <a:t>House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—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130" dirty="0">
                <a:latin typeface="Calibri"/>
                <a:cs typeface="Calibri"/>
              </a:rPr>
              <a:t>H.R.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40" dirty="0">
                <a:latin typeface="Calibri"/>
                <a:cs typeface="Calibri"/>
              </a:rPr>
              <a:t>4771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114" dirty="0">
                <a:latin typeface="Calibri"/>
                <a:cs typeface="Calibri"/>
              </a:rPr>
              <a:t>Senate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—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180" dirty="0">
                <a:latin typeface="Calibri"/>
                <a:cs typeface="Calibri"/>
              </a:rPr>
              <a:t>S.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40" dirty="0">
                <a:latin typeface="Calibri"/>
                <a:cs typeface="Calibri"/>
              </a:rPr>
              <a:t>2438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8527" y="2416175"/>
            <a:ext cx="975233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300" algn="l"/>
                <a:tab pos="5344795" algn="l"/>
              </a:tabLst>
            </a:pPr>
            <a:r>
              <a:rPr sz="2600" b="1" spc="114" dirty="0">
                <a:latin typeface="Calibri"/>
                <a:cs typeface="Calibri"/>
              </a:rPr>
              <a:t>On</a:t>
            </a:r>
            <a:r>
              <a:rPr sz="2600" b="1" spc="-70" dirty="0">
                <a:latin typeface="Calibri"/>
                <a:cs typeface="Calibri"/>
              </a:rPr>
              <a:t> </a:t>
            </a:r>
            <a:r>
              <a:rPr sz="2600" b="1" spc="80" dirty="0">
                <a:latin typeface="Calibri"/>
                <a:cs typeface="Calibri"/>
              </a:rPr>
              <a:t>the</a:t>
            </a:r>
            <a:r>
              <a:rPr sz="2600" b="1" spc="-60" dirty="0">
                <a:latin typeface="Calibri"/>
                <a:cs typeface="Calibri"/>
              </a:rPr>
              <a:t> </a:t>
            </a:r>
            <a:r>
              <a:rPr sz="2600" b="1" spc="90" dirty="0">
                <a:latin typeface="Calibri"/>
                <a:cs typeface="Calibri"/>
              </a:rPr>
              <a:t>bill:</a:t>
            </a:r>
            <a:r>
              <a:rPr sz="2600" b="1" spc="-40" dirty="0">
                <a:latin typeface="Calibri"/>
                <a:cs typeface="Calibri"/>
              </a:rPr>
              <a:t> </a:t>
            </a:r>
            <a:r>
              <a:rPr sz="2600" b="1" spc="65" dirty="0">
                <a:latin typeface="Calibri"/>
                <a:cs typeface="Calibri"/>
              </a:rPr>
              <a:t>8</a:t>
            </a:r>
            <a:r>
              <a:rPr sz="2600" b="1" spc="-65" dirty="0">
                <a:latin typeface="Calibri"/>
                <a:cs typeface="Calibri"/>
              </a:rPr>
              <a:t> </a:t>
            </a:r>
            <a:r>
              <a:rPr sz="2600" b="1" spc="145" dirty="0">
                <a:latin typeface="Calibri"/>
                <a:cs typeface="Calibri"/>
              </a:rPr>
              <a:t>members</a:t>
            </a:r>
            <a:r>
              <a:rPr sz="2600" b="1" spc="-60" dirty="0">
                <a:latin typeface="Calibri"/>
                <a:cs typeface="Calibri"/>
              </a:rPr>
              <a:t> </a:t>
            </a:r>
            <a:r>
              <a:rPr sz="2600" spc="-215" dirty="0">
                <a:latin typeface="Segoe UI Symbol"/>
                <a:cs typeface="Segoe UI Symbol"/>
              </a:rPr>
              <a:t>—</a:t>
            </a:r>
            <a:r>
              <a:rPr sz="2600" spc="-195" dirty="0">
                <a:latin typeface="Segoe UI Symbol"/>
                <a:cs typeface="Segoe UI Symbol"/>
              </a:rPr>
              <a:t> </a:t>
            </a:r>
            <a:r>
              <a:rPr sz="2600" spc="-25" dirty="0">
                <a:latin typeface="Segoe UI Symbol"/>
                <a:cs typeface="Segoe UI Symbol"/>
              </a:rPr>
              <a:t>the</a:t>
            </a:r>
            <a:r>
              <a:rPr sz="2600" dirty="0">
                <a:latin typeface="Segoe UI Symbol"/>
                <a:cs typeface="Segoe UI Symbol"/>
              </a:rPr>
              <a:t>	</a:t>
            </a:r>
            <a:r>
              <a:rPr sz="2600" dirty="0">
                <a:latin typeface="Arial"/>
                <a:cs typeface="Arial"/>
              </a:rPr>
              <a:t>•</a:t>
            </a:r>
            <a:r>
              <a:rPr sz="2600" spc="170" dirty="0">
                <a:latin typeface="Arial"/>
                <a:cs typeface="Arial"/>
              </a:rPr>
              <a:t> </a:t>
            </a:r>
            <a:r>
              <a:rPr sz="2600" b="1" spc="114" dirty="0">
                <a:latin typeface="Calibri"/>
                <a:cs typeface="Calibri"/>
              </a:rPr>
              <a:t>On</a:t>
            </a:r>
            <a:r>
              <a:rPr sz="2600" b="1" spc="-80" dirty="0">
                <a:latin typeface="Calibri"/>
                <a:cs typeface="Calibri"/>
              </a:rPr>
              <a:t> </a:t>
            </a:r>
            <a:r>
              <a:rPr sz="2600" b="1" spc="80" dirty="0">
                <a:latin typeface="Calibri"/>
                <a:cs typeface="Calibri"/>
              </a:rPr>
              <a:t>the</a:t>
            </a:r>
            <a:r>
              <a:rPr sz="2600" b="1" spc="-65" dirty="0">
                <a:latin typeface="Calibri"/>
                <a:cs typeface="Calibri"/>
              </a:rPr>
              <a:t> </a:t>
            </a:r>
            <a:r>
              <a:rPr sz="2600" b="1" spc="90" dirty="0">
                <a:latin typeface="Calibri"/>
                <a:cs typeface="Calibri"/>
              </a:rPr>
              <a:t>bill:</a:t>
            </a:r>
            <a:r>
              <a:rPr sz="2600" b="1" spc="-45" dirty="0">
                <a:latin typeface="Calibri"/>
                <a:cs typeface="Calibri"/>
              </a:rPr>
              <a:t> </a:t>
            </a:r>
            <a:r>
              <a:rPr sz="2600" b="1" spc="65" dirty="0">
                <a:latin typeface="Calibri"/>
                <a:cs typeface="Calibri"/>
              </a:rPr>
              <a:t>8</a:t>
            </a:r>
            <a:r>
              <a:rPr sz="2600" b="1" spc="-75" dirty="0">
                <a:latin typeface="Calibri"/>
                <a:cs typeface="Calibri"/>
              </a:rPr>
              <a:t> </a:t>
            </a:r>
            <a:r>
              <a:rPr sz="2600" b="1" spc="130" dirty="0">
                <a:latin typeface="Calibri"/>
                <a:cs typeface="Calibri"/>
              </a:rPr>
              <a:t>senators</a:t>
            </a:r>
            <a:r>
              <a:rPr sz="2600" b="1" spc="-95" dirty="0">
                <a:latin typeface="Calibri"/>
                <a:cs typeface="Calibri"/>
              </a:rPr>
              <a:t> </a:t>
            </a:r>
            <a:r>
              <a:rPr sz="2600" spc="-215" dirty="0">
                <a:latin typeface="Segoe UI Symbol"/>
                <a:cs typeface="Segoe UI Symbol"/>
              </a:rPr>
              <a:t>—</a:t>
            </a:r>
            <a:r>
              <a:rPr sz="2600" spc="-190" dirty="0">
                <a:latin typeface="Segoe UI Symbol"/>
                <a:cs typeface="Segoe UI Symbol"/>
              </a:rPr>
              <a:t> </a:t>
            </a:r>
            <a:r>
              <a:rPr sz="2600" spc="-25" dirty="0">
                <a:latin typeface="Segoe UI Symbol"/>
                <a:cs typeface="Segoe UI Symbol"/>
              </a:rPr>
              <a:t>the</a:t>
            </a:r>
            <a:endParaRPr sz="26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7458" y="2693639"/>
            <a:ext cx="961707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44160" algn="l"/>
              </a:tabLst>
            </a:pPr>
            <a:r>
              <a:rPr sz="2600" spc="-10" dirty="0">
                <a:latin typeface="Segoe UI Symbol"/>
                <a:cs typeface="Segoe UI Symbol"/>
              </a:rPr>
              <a:t>sponsor</a:t>
            </a:r>
            <a:r>
              <a:rPr sz="2600" spc="-165" dirty="0">
                <a:latin typeface="Segoe UI Symbol"/>
                <a:cs typeface="Segoe UI Symbol"/>
              </a:rPr>
              <a:t> </a:t>
            </a:r>
            <a:r>
              <a:rPr sz="2600" dirty="0">
                <a:latin typeface="Segoe UI Symbol"/>
                <a:cs typeface="Segoe UI Symbol"/>
              </a:rPr>
              <a:t>plus</a:t>
            </a:r>
            <a:r>
              <a:rPr sz="2600" spc="-150" dirty="0">
                <a:latin typeface="Segoe UI Symbol"/>
                <a:cs typeface="Segoe UI Symbol"/>
              </a:rPr>
              <a:t> </a:t>
            </a:r>
            <a:r>
              <a:rPr sz="2600" b="1" spc="65" dirty="0">
                <a:latin typeface="Calibri"/>
                <a:cs typeface="Calibri"/>
              </a:rPr>
              <a:t>7</a:t>
            </a:r>
            <a:r>
              <a:rPr sz="2600" b="1" spc="-25" dirty="0">
                <a:latin typeface="Calibri"/>
                <a:cs typeface="Calibri"/>
              </a:rPr>
              <a:t> </a:t>
            </a:r>
            <a:r>
              <a:rPr sz="2600" b="1" spc="170" dirty="0">
                <a:latin typeface="Calibri"/>
                <a:cs typeface="Calibri"/>
              </a:rPr>
              <a:t>cosponsors</a:t>
            </a:r>
            <a:r>
              <a:rPr sz="2600" b="1" spc="-65" dirty="0">
                <a:latin typeface="Calibri"/>
                <a:cs typeface="Calibri"/>
              </a:rPr>
              <a:t> </a:t>
            </a:r>
            <a:r>
              <a:rPr sz="2600" b="1" spc="-25" dirty="0">
                <a:latin typeface="Calibri"/>
                <a:cs typeface="Calibri"/>
              </a:rPr>
              <a:t>(5</a:t>
            </a:r>
            <a:r>
              <a:rPr sz="2600" b="1" dirty="0">
                <a:latin typeface="Calibri"/>
                <a:cs typeface="Calibri"/>
              </a:rPr>
              <a:t>	</a:t>
            </a:r>
            <a:r>
              <a:rPr sz="2600" spc="-10" dirty="0">
                <a:latin typeface="Segoe UI Symbol"/>
                <a:cs typeface="Segoe UI Symbol"/>
              </a:rPr>
              <a:t>sponsor</a:t>
            </a:r>
            <a:r>
              <a:rPr sz="2600" spc="-165" dirty="0">
                <a:latin typeface="Segoe UI Symbol"/>
                <a:cs typeface="Segoe UI Symbol"/>
              </a:rPr>
              <a:t> </a:t>
            </a:r>
            <a:r>
              <a:rPr sz="2600" dirty="0">
                <a:latin typeface="Segoe UI Symbol"/>
                <a:cs typeface="Segoe UI Symbol"/>
              </a:rPr>
              <a:t>plus</a:t>
            </a:r>
            <a:r>
              <a:rPr sz="2600" spc="-150" dirty="0">
                <a:latin typeface="Segoe UI Symbol"/>
                <a:cs typeface="Segoe UI Symbol"/>
              </a:rPr>
              <a:t> </a:t>
            </a:r>
            <a:r>
              <a:rPr sz="2600" b="1" spc="65" dirty="0">
                <a:latin typeface="Calibri"/>
                <a:cs typeface="Calibri"/>
              </a:rPr>
              <a:t>7</a:t>
            </a:r>
            <a:r>
              <a:rPr sz="2600" b="1" spc="-25" dirty="0">
                <a:latin typeface="Calibri"/>
                <a:cs typeface="Calibri"/>
              </a:rPr>
              <a:t> </a:t>
            </a:r>
            <a:r>
              <a:rPr sz="2600" b="1" spc="170" dirty="0">
                <a:latin typeface="Calibri"/>
                <a:cs typeface="Calibri"/>
              </a:rPr>
              <a:t>cosponsors</a:t>
            </a:r>
            <a:r>
              <a:rPr sz="2600" b="1" spc="-65" dirty="0">
                <a:latin typeface="Calibri"/>
                <a:cs typeface="Calibri"/>
              </a:rPr>
              <a:t> </a:t>
            </a:r>
            <a:r>
              <a:rPr sz="2600" b="1" spc="-25" dirty="0">
                <a:latin typeface="Calibri"/>
                <a:cs typeface="Calibri"/>
              </a:rPr>
              <a:t>(4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9540" y="2971102"/>
            <a:ext cx="416814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140" dirty="0">
                <a:latin typeface="Calibri"/>
                <a:cs typeface="Calibri"/>
              </a:rPr>
              <a:t>Republicans,</a:t>
            </a:r>
            <a:r>
              <a:rPr sz="2600" b="1" spc="-70" dirty="0">
                <a:latin typeface="Calibri"/>
                <a:cs typeface="Calibri"/>
              </a:rPr>
              <a:t> </a:t>
            </a:r>
            <a:r>
              <a:rPr sz="2600" b="1" spc="65" dirty="0">
                <a:latin typeface="Calibri"/>
                <a:cs typeface="Calibri"/>
              </a:rPr>
              <a:t>3</a:t>
            </a:r>
            <a:r>
              <a:rPr sz="2600" b="1" spc="-50" dirty="0">
                <a:latin typeface="Calibri"/>
                <a:cs typeface="Calibri"/>
              </a:rPr>
              <a:t> </a:t>
            </a:r>
            <a:r>
              <a:rPr sz="2600" b="1" spc="120" dirty="0">
                <a:latin typeface="Calibri"/>
                <a:cs typeface="Calibri"/>
              </a:rPr>
              <a:t>Democrats)</a:t>
            </a:r>
            <a:r>
              <a:rPr sz="2600" spc="120" dirty="0">
                <a:latin typeface="Segoe UI Symbol"/>
                <a:cs typeface="Segoe UI Symbol"/>
              </a:rPr>
              <a:t>,</a:t>
            </a:r>
            <a:endParaRPr sz="2600">
              <a:latin typeface="Segoe UI Symbol"/>
              <a:cs typeface="Segoe UI 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9540" y="3248567"/>
            <a:ext cx="390588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40" dirty="0">
                <a:latin typeface="Segoe UI Symbol"/>
                <a:cs typeface="Segoe UI Symbol"/>
              </a:rPr>
              <a:t>including</a:t>
            </a:r>
            <a:r>
              <a:rPr sz="2600" spc="-110" dirty="0">
                <a:latin typeface="Segoe UI Symbol"/>
                <a:cs typeface="Segoe UI Symbol"/>
              </a:rPr>
              <a:t> </a:t>
            </a:r>
            <a:r>
              <a:rPr sz="2600" dirty="0">
                <a:latin typeface="Segoe UI Symbol"/>
                <a:cs typeface="Segoe UI Symbol"/>
              </a:rPr>
              <a:t>Blackburn</a:t>
            </a:r>
            <a:r>
              <a:rPr sz="2600" spc="-100" dirty="0">
                <a:latin typeface="Segoe UI Symbol"/>
                <a:cs typeface="Segoe UI Symbol"/>
              </a:rPr>
              <a:t> </a:t>
            </a:r>
            <a:r>
              <a:rPr sz="2600" spc="-110" dirty="0">
                <a:latin typeface="Segoe UI Symbol"/>
                <a:cs typeface="Segoe UI Symbol"/>
              </a:rPr>
              <a:t>(R-</a:t>
            </a:r>
            <a:r>
              <a:rPr sz="2600" spc="-20" dirty="0">
                <a:latin typeface="Segoe UI Symbol"/>
                <a:cs typeface="Segoe UI Symbol"/>
              </a:rPr>
              <a:t>TN),</a:t>
            </a:r>
            <a:endParaRPr sz="2600">
              <a:latin typeface="Segoe UI Symbol"/>
              <a:cs typeface="Segoe UI 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79540" y="3526030"/>
            <a:ext cx="468884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Segoe UI Symbol"/>
                <a:cs typeface="Segoe UI Symbol"/>
              </a:rPr>
              <a:t>Daines</a:t>
            </a:r>
            <a:r>
              <a:rPr sz="2600" spc="-125" dirty="0">
                <a:latin typeface="Segoe UI Symbol"/>
                <a:cs typeface="Segoe UI Symbol"/>
              </a:rPr>
              <a:t> </a:t>
            </a:r>
            <a:r>
              <a:rPr sz="2600" spc="-65" dirty="0">
                <a:latin typeface="Segoe UI Symbol"/>
                <a:cs typeface="Segoe UI Symbol"/>
              </a:rPr>
              <a:t>(R-</a:t>
            </a:r>
            <a:r>
              <a:rPr sz="2600" spc="-70" dirty="0">
                <a:latin typeface="Segoe UI Symbol"/>
                <a:cs typeface="Segoe UI Symbol"/>
              </a:rPr>
              <a:t>MT),</a:t>
            </a:r>
            <a:r>
              <a:rPr sz="2600" spc="-150" dirty="0">
                <a:latin typeface="Segoe UI Symbol"/>
                <a:cs typeface="Segoe UI Symbol"/>
              </a:rPr>
              <a:t> </a:t>
            </a:r>
            <a:r>
              <a:rPr sz="2600" spc="-30" dirty="0">
                <a:latin typeface="Segoe UI Symbol"/>
                <a:cs typeface="Segoe UI Symbol"/>
              </a:rPr>
              <a:t>and</a:t>
            </a:r>
            <a:r>
              <a:rPr sz="2600" spc="-120" dirty="0">
                <a:latin typeface="Segoe UI Symbol"/>
                <a:cs typeface="Segoe UI Symbol"/>
              </a:rPr>
              <a:t> </a:t>
            </a:r>
            <a:r>
              <a:rPr sz="2600" spc="-20" dirty="0">
                <a:latin typeface="Segoe UI Symbol"/>
                <a:cs typeface="Segoe UI Symbol"/>
              </a:rPr>
              <a:t>Gillibrand</a:t>
            </a:r>
            <a:r>
              <a:rPr sz="2600" spc="-125" dirty="0">
                <a:latin typeface="Segoe UI Symbol"/>
                <a:cs typeface="Segoe UI Symbol"/>
              </a:rPr>
              <a:t> </a:t>
            </a:r>
            <a:r>
              <a:rPr sz="2600" spc="-25" dirty="0">
                <a:latin typeface="Segoe UI Symbol"/>
                <a:cs typeface="Segoe UI Symbol"/>
              </a:rPr>
              <a:t>(D-</a:t>
            </a:r>
            <a:endParaRPr sz="2600">
              <a:latin typeface="Segoe UI Symbol"/>
              <a:cs typeface="Segoe UI 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50940" y="3803494"/>
            <a:ext cx="4692015" cy="142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100"/>
              </a:spcBef>
            </a:pPr>
            <a:r>
              <a:rPr sz="2600" spc="-25" dirty="0">
                <a:latin typeface="Segoe UI Symbol"/>
                <a:cs typeface="Segoe UI Symbol"/>
              </a:rPr>
              <a:t>NY)</a:t>
            </a:r>
            <a:endParaRPr sz="2600">
              <a:latin typeface="Segoe UI Symbol"/>
              <a:cs typeface="Segoe UI Symbol"/>
            </a:endParaRPr>
          </a:p>
          <a:p>
            <a:pPr marL="241300" indent="-228600">
              <a:lnSpc>
                <a:spcPts val="2980"/>
              </a:lnSpc>
              <a:spcBef>
                <a:spcPts val="60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spc="85" dirty="0">
                <a:latin typeface="Calibri"/>
                <a:cs typeface="Calibri"/>
              </a:rPr>
              <a:t>Not</a:t>
            </a:r>
            <a:r>
              <a:rPr sz="2600" b="1" spc="-45" dirty="0">
                <a:latin typeface="Calibri"/>
                <a:cs typeface="Calibri"/>
              </a:rPr>
              <a:t> </a:t>
            </a:r>
            <a:r>
              <a:rPr sz="2600" b="1" spc="50" dirty="0">
                <a:latin typeface="Calibri"/>
                <a:cs typeface="Calibri"/>
              </a:rPr>
              <a:t>yet</a:t>
            </a:r>
            <a:r>
              <a:rPr sz="2600" b="1" spc="-35" dirty="0">
                <a:latin typeface="Calibri"/>
                <a:cs typeface="Calibri"/>
              </a:rPr>
              <a:t> </a:t>
            </a:r>
            <a:r>
              <a:rPr sz="2600" b="1" spc="135" dirty="0">
                <a:latin typeface="Calibri"/>
                <a:cs typeface="Calibri"/>
              </a:rPr>
              <a:t>cosponsoring</a:t>
            </a:r>
            <a:r>
              <a:rPr sz="2600" b="1" spc="-8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(of</a:t>
            </a:r>
            <a:r>
              <a:rPr sz="2600" b="1" spc="-3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100):</a:t>
            </a:r>
            <a:endParaRPr sz="2600">
              <a:latin typeface="Calibri"/>
              <a:cs typeface="Calibri"/>
            </a:endParaRPr>
          </a:p>
          <a:p>
            <a:pPr marL="697865" lvl="1" indent="-227965">
              <a:lnSpc>
                <a:spcPts val="2350"/>
              </a:lnSpc>
              <a:buFont typeface="Arial"/>
              <a:buChar char="•"/>
              <a:tabLst>
                <a:tab pos="697865" algn="l"/>
              </a:tabLst>
            </a:pPr>
            <a:r>
              <a:rPr sz="2200" b="1" spc="110" dirty="0">
                <a:latin typeface="Calibri"/>
                <a:cs typeface="Calibri"/>
              </a:rPr>
              <a:t>Democrats:</a:t>
            </a:r>
            <a:r>
              <a:rPr sz="2200" b="1" spc="-25" dirty="0">
                <a:latin typeface="Calibri"/>
                <a:cs typeface="Calibri"/>
              </a:rPr>
              <a:t> </a:t>
            </a:r>
            <a:r>
              <a:rPr sz="2200" b="1" spc="55" dirty="0">
                <a:latin typeface="Calibri"/>
                <a:cs typeface="Calibri"/>
              </a:rPr>
              <a:t>41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spc="-60" dirty="0">
                <a:latin typeface="Segoe UI Symbol"/>
                <a:cs typeface="Segoe UI Symbol"/>
              </a:rPr>
              <a:t>of</a:t>
            </a:r>
            <a:r>
              <a:rPr sz="2200" spc="-140" dirty="0">
                <a:latin typeface="Segoe UI Symbol"/>
                <a:cs typeface="Segoe UI Symbol"/>
              </a:rPr>
              <a:t> </a:t>
            </a:r>
            <a:r>
              <a:rPr sz="2200" spc="-25" dirty="0">
                <a:latin typeface="Segoe UI Symbol"/>
                <a:cs typeface="Segoe UI Symbol"/>
              </a:rPr>
              <a:t>45</a:t>
            </a:r>
            <a:endParaRPr sz="2200">
              <a:latin typeface="Segoe UI Symbol"/>
              <a:cs typeface="Segoe UI Symbol"/>
            </a:endParaRPr>
          </a:p>
          <a:p>
            <a:pPr marL="697865" lvl="1" indent="-227965">
              <a:lnSpc>
                <a:spcPts val="2490"/>
              </a:lnSpc>
              <a:buFont typeface="Arial"/>
              <a:buChar char="•"/>
              <a:tabLst>
                <a:tab pos="697865" algn="l"/>
              </a:tabLst>
            </a:pPr>
            <a:r>
              <a:rPr sz="2200" b="1" spc="114" dirty="0">
                <a:latin typeface="Calibri"/>
                <a:cs typeface="Calibri"/>
              </a:rPr>
              <a:t>Republicans:</a:t>
            </a:r>
            <a:r>
              <a:rPr sz="2200" b="1" spc="30" dirty="0">
                <a:latin typeface="Calibri"/>
                <a:cs typeface="Calibri"/>
              </a:rPr>
              <a:t> </a:t>
            </a:r>
            <a:r>
              <a:rPr sz="2200" b="1" spc="55" dirty="0">
                <a:latin typeface="Calibri"/>
                <a:cs typeface="Calibri"/>
              </a:rPr>
              <a:t>49</a:t>
            </a:r>
            <a:r>
              <a:rPr sz="2200" b="1" spc="-35" dirty="0">
                <a:latin typeface="Calibri"/>
                <a:cs typeface="Calibri"/>
              </a:rPr>
              <a:t> </a:t>
            </a:r>
            <a:r>
              <a:rPr sz="2200" spc="-60" dirty="0">
                <a:latin typeface="Segoe UI Symbol"/>
                <a:cs typeface="Segoe UI Symbol"/>
              </a:rPr>
              <a:t>of</a:t>
            </a:r>
            <a:r>
              <a:rPr sz="2200" spc="-125" dirty="0">
                <a:latin typeface="Segoe UI Symbol"/>
                <a:cs typeface="Segoe UI Symbol"/>
              </a:rPr>
              <a:t> </a:t>
            </a:r>
            <a:r>
              <a:rPr sz="2200" spc="-25" dirty="0">
                <a:latin typeface="Segoe UI Symbol"/>
                <a:cs typeface="Segoe UI Symbol"/>
              </a:rPr>
              <a:t>53</a:t>
            </a:r>
            <a:endParaRPr sz="22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08140" y="5163946"/>
            <a:ext cx="44545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0665" algn="l"/>
              </a:tabLst>
            </a:pPr>
            <a:r>
              <a:rPr sz="2200" b="1" spc="90" dirty="0">
                <a:latin typeface="Calibri"/>
                <a:cs typeface="Calibri"/>
              </a:rPr>
              <a:t>Independents:</a:t>
            </a:r>
            <a:r>
              <a:rPr sz="2200" b="1" spc="10" dirty="0">
                <a:latin typeface="Calibri"/>
                <a:cs typeface="Calibri"/>
              </a:rPr>
              <a:t> </a:t>
            </a:r>
            <a:r>
              <a:rPr sz="2200" b="1" spc="55" dirty="0">
                <a:latin typeface="Calibri"/>
                <a:cs typeface="Calibri"/>
              </a:rPr>
              <a:t>2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spc="-60" dirty="0">
                <a:latin typeface="Segoe UI Symbol"/>
                <a:cs typeface="Segoe UI Symbol"/>
              </a:rPr>
              <a:t>of</a:t>
            </a:r>
            <a:r>
              <a:rPr sz="2200" spc="-135" dirty="0">
                <a:latin typeface="Segoe UI Symbol"/>
                <a:cs typeface="Segoe UI Symbol"/>
              </a:rPr>
              <a:t> </a:t>
            </a:r>
            <a:r>
              <a:rPr sz="2200" spc="-25" dirty="0">
                <a:latin typeface="Segoe UI Symbol"/>
                <a:cs typeface="Segoe UI Symbol"/>
              </a:rPr>
              <a:t>2</a:t>
            </a:r>
            <a:r>
              <a:rPr sz="2200" spc="-130" dirty="0">
                <a:latin typeface="Segoe UI Symbol"/>
                <a:cs typeface="Segoe UI Symbol"/>
              </a:rPr>
              <a:t> </a:t>
            </a:r>
            <a:r>
              <a:rPr sz="2200" spc="-55" dirty="0">
                <a:latin typeface="Segoe UI Symbol"/>
                <a:cs typeface="Segoe UI Symbol"/>
              </a:rPr>
              <a:t>(both</a:t>
            </a:r>
            <a:r>
              <a:rPr sz="2200" spc="-125" dirty="0">
                <a:latin typeface="Segoe UI Symbol"/>
                <a:cs typeface="Segoe UI Symbol"/>
              </a:rPr>
              <a:t> </a:t>
            </a:r>
            <a:r>
              <a:rPr sz="2200" spc="40" dirty="0">
                <a:latin typeface="Segoe UI Symbol"/>
                <a:cs typeface="Segoe UI Symbol"/>
              </a:rPr>
              <a:t>caucus</a:t>
            </a:r>
            <a:endParaRPr sz="2200">
              <a:latin typeface="Segoe UI Symbol"/>
              <a:cs typeface="Segoe UI 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08140" y="5398773"/>
            <a:ext cx="2480945" cy="6591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>
              <a:lnSpc>
                <a:spcPts val="2495"/>
              </a:lnSpc>
              <a:spcBef>
                <a:spcPts val="95"/>
              </a:spcBef>
            </a:pPr>
            <a:r>
              <a:rPr sz="2200" spc="-40" dirty="0">
                <a:latin typeface="Segoe UI Symbol"/>
                <a:cs typeface="Segoe UI Symbol"/>
              </a:rPr>
              <a:t>with</a:t>
            </a:r>
            <a:r>
              <a:rPr sz="2200" spc="-125" dirty="0">
                <a:latin typeface="Segoe UI Symbol"/>
                <a:cs typeface="Segoe UI Symbol"/>
              </a:rPr>
              <a:t> </a:t>
            </a:r>
            <a:r>
              <a:rPr sz="2200" spc="-10" dirty="0">
                <a:latin typeface="Segoe UI Symbol"/>
                <a:cs typeface="Segoe UI Symbol"/>
              </a:rPr>
              <a:t>Democrats)</a:t>
            </a:r>
            <a:endParaRPr sz="2200">
              <a:latin typeface="Segoe UI Symbol"/>
              <a:cs typeface="Segoe UI Symbol"/>
            </a:endParaRPr>
          </a:p>
          <a:p>
            <a:pPr marL="240665" indent="-227965">
              <a:lnSpc>
                <a:spcPts val="2495"/>
              </a:lnSpc>
              <a:buFont typeface="Arial"/>
              <a:buChar char="•"/>
              <a:tabLst>
                <a:tab pos="240665" algn="l"/>
              </a:tabLst>
            </a:pPr>
            <a:r>
              <a:rPr sz="2200" b="1" dirty="0">
                <a:latin typeface="Calibri"/>
                <a:cs typeface="Calibri"/>
              </a:rPr>
              <a:t>Total:</a:t>
            </a:r>
            <a:r>
              <a:rPr sz="2200" b="1" spc="70" dirty="0">
                <a:latin typeface="Calibri"/>
                <a:cs typeface="Calibri"/>
              </a:rPr>
              <a:t> </a:t>
            </a:r>
            <a:r>
              <a:rPr sz="2200" b="1" spc="55" dirty="0">
                <a:latin typeface="Calibri"/>
                <a:cs typeface="Calibri"/>
              </a:rPr>
              <a:t>92</a:t>
            </a:r>
            <a:r>
              <a:rPr sz="2200" b="1" spc="30" dirty="0">
                <a:latin typeface="Calibri"/>
                <a:cs typeface="Calibri"/>
              </a:rPr>
              <a:t> </a:t>
            </a:r>
            <a:r>
              <a:rPr sz="2200" b="1" spc="95" dirty="0">
                <a:latin typeface="Calibri"/>
                <a:cs typeface="Calibri"/>
              </a:rPr>
              <a:t>senators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15:28:06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Ryllin about the </a:t>
            </a:r>
            <a:r>
              <a:rPr sz="1000" spc="-20" dirty="0">
                <a:latin typeface="Arial"/>
                <a:cs typeface="Arial"/>
              </a:rPr>
              <a:t>bill 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110" dirty="0"/>
              <a:t> </a:t>
            </a:r>
            <a:r>
              <a:rPr spc="-35" dirty="0"/>
              <a:t>to</a:t>
            </a:r>
            <a:r>
              <a:rPr spc="-125" dirty="0"/>
              <a:t> </a:t>
            </a:r>
            <a:r>
              <a:rPr spc="70" dirty="0"/>
              <a:t>Say:</a:t>
            </a:r>
            <a:r>
              <a:rPr spc="-114" dirty="0"/>
              <a:t> </a:t>
            </a:r>
            <a:r>
              <a:rPr spc="-35" dirty="0"/>
              <a:t>Your</a:t>
            </a:r>
            <a:r>
              <a:rPr spc="-90" dirty="0"/>
              <a:t> </a:t>
            </a:r>
            <a:r>
              <a:rPr spc="130" dirty="0"/>
              <a:t>6-</a:t>
            </a:r>
            <a:r>
              <a:rPr spc="-70" dirty="0"/>
              <a:t>Minute</a:t>
            </a:r>
            <a:r>
              <a:rPr spc="-114" dirty="0"/>
              <a:t> </a:t>
            </a:r>
            <a:r>
              <a:rPr spc="70" dirty="0"/>
              <a:t>Script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219" y="909319"/>
            <a:ext cx="48641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145F82"/>
                </a:solidFill>
                <a:latin typeface="Segoe UI Symbol"/>
                <a:cs typeface="Segoe UI Symbol"/>
              </a:rPr>
              <a:t>Four</a:t>
            </a:r>
            <a:r>
              <a:rPr sz="1600" spc="-6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145F82"/>
                </a:solidFill>
                <a:latin typeface="Segoe UI Symbol"/>
                <a:cs typeface="Segoe UI Symbol"/>
              </a:rPr>
              <a:t>beats</a:t>
            </a:r>
            <a:r>
              <a:rPr sz="1600" spc="-10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5" dirty="0">
                <a:solidFill>
                  <a:srgbClr val="145F82"/>
                </a:solidFill>
                <a:latin typeface="Segoe UI Symbol"/>
                <a:cs typeface="Segoe UI Symbol"/>
              </a:rPr>
              <a:t>that</a:t>
            </a:r>
            <a:r>
              <a:rPr sz="1600" spc="-9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30" dirty="0">
                <a:solidFill>
                  <a:srgbClr val="145F82"/>
                </a:solidFill>
                <a:latin typeface="Segoe UI Symbol"/>
                <a:cs typeface="Segoe UI Symbol"/>
              </a:rPr>
              <a:t>turn</a:t>
            </a:r>
            <a:r>
              <a:rPr sz="1600" spc="-6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145F82"/>
                </a:solidFill>
                <a:latin typeface="Segoe UI Symbol"/>
                <a:cs typeface="Segoe UI Symbol"/>
              </a:rPr>
              <a:t>a</a:t>
            </a:r>
            <a:r>
              <a:rPr sz="1600" spc="-9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145F82"/>
                </a:solidFill>
                <a:latin typeface="Segoe UI Symbol"/>
                <a:cs typeface="Segoe UI Symbol"/>
              </a:rPr>
              <a:t>hallway</a:t>
            </a:r>
            <a:r>
              <a:rPr sz="1600" spc="-11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45" dirty="0">
                <a:solidFill>
                  <a:srgbClr val="145F82"/>
                </a:solidFill>
                <a:latin typeface="Segoe UI Symbol"/>
                <a:cs typeface="Segoe UI Symbol"/>
              </a:rPr>
              <a:t>meeting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40" dirty="0">
                <a:solidFill>
                  <a:srgbClr val="145F82"/>
                </a:solidFill>
                <a:latin typeface="Segoe UI Symbol"/>
                <a:cs typeface="Segoe UI Symbol"/>
              </a:rPr>
              <a:t>into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145F82"/>
                </a:solidFill>
                <a:latin typeface="Segoe UI Symbol"/>
                <a:cs typeface="Segoe UI Symbol"/>
              </a:rPr>
              <a:t>a</a:t>
            </a:r>
            <a:r>
              <a:rPr sz="1600" spc="-8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10" dirty="0">
                <a:solidFill>
                  <a:srgbClr val="145F82"/>
                </a:solidFill>
                <a:latin typeface="Segoe UI Symbol"/>
                <a:cs typeface="Segoe UI Symbol"/>
              </a:rPr>
              <a:t>cosponsor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2919" y="1645920"/>
            <a:ext cx="2693670" cy="868680"/>
            <a:chOff x="502919" y="1645920"/>
            <a:chExt cx="2693670" cy="868680"/>
          </a:xfrm>
        </p:grpSpPr>
        <p:sp>
          <p:nvSpPr>
            <p:cNvPr id="5" name="object 5"/>
            <p:cNvSpPr/>
            <p:nvPr/>
          </p:nvSpPr>
          <p:spPr>
            <a:xfrm>
              <a:off x="502919" y="1645920"/>
              <a:ext cx="2693670" cy="868680"/>
            </a:xfrm>
            <a:custGeom>
              <a:avLst/>
              <a:gdLst/>
              <a:ahLst/>
              <a:cxnLst/>
              <a:rect l="l" t="t" r="r" b="b"/>
              <a:pathLst>
                <a:path w="2693670" h="868680">
                  <a:moveTo>
                    <a:pt x="2572054" y="0"/>
                  </a:moveTo>
                  <a:lnTo>
                    <a:pt x="121615" y="0"/>
                  </a:lnTo>
                  <a:lnTo>
                    <a:pt x="74275" y="9556"/>
                  </a:lnTo>
                  <a:lnTo>
                    <a:pt x="35618" y="35618"/>
                  </a:lnTo>
                  <a:lnTo>
                    <a:pt x="9556" y="74275"/>
                  </a:lnTo>
                  <a:lnTo>
                    <a:pt x="0" y="121615"/>
                  </a:lnTo>
                  <a:lnTo>
                    <a:pt x="0" y="747064"/>
                  </a:lnTo>
                  <a:lnTo>
                    <a:pt x="9556" y="794404"/>
                  </a:lnTo>
                  <a:lnTo>
                    <a:pt x="35618" y="833061"/>
                  </a:lnTo>
                  <a:lnTo>
                    <a:pt x="74275" y="859123"/>
                  </a:lnTo>
                  <a:lnTo>
                    <a:pt x="121615" y="868680"/>
                  </a:lnTo>
                  <a:lnTo>
                    <a:pt x="2572054" y="868680"/>
                  </a:lnTo>
                  <a:lnTo>
                    <a:pt x="2619394" y="859123"/>
                  </a:lnTo>
                  <a:lnTo>
                    <a:pt x="2658051" y="833061"/>
                  </a:lnTo>
                  <a:lnTo>
                    <a:pt x="2684113" y="794404"/>
                  </a:lnTo>
                  <a:lnTo>
                    <a:pt x="2693670" y="747064"/>
                  </a:lnTo>
                  <a:lnTo>
                    <a:pt x="2693670" y="121615"/>
                  </a:lnTo>
                  <a:lnTo>
                    <a:pt x="2684113" y="74275"/>
                  </a:lnTo>
                  <a:lnTo>
                    <a:pt x="2658051" y="35618"/>
                  </a:lnTo>
                  <a:lnTo>
                    <a:pt x="2619394" y="9556"/>
                  </a:lnTo>
                  <a:lnTo>
                    <a:pt x="2572054" y="0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1431" y="2229624"/>
              <a:ext cx="268223" cy="26821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85278" y="1647333"/>
            <a:ext cx="1528445" cy="7829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3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b="1" spc="55" dirty="0">
                <a:solidFill>
                  <a:srgbClr val="FFFFFF"/>
                </a:solidFill>
                <a:latin typeface="Calibri"/>
                <a:cs typeface="Calibri"/>
              </a:rPr>
              <a:t>THANK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Calibri"/>
                <a:cs typeface="Calibri"/>
              </a:rPr>
              <a:t>INTRODUCE</a:t>
            </a:r>
            <a:endParaRPr sz="1200">
              <a:latin typeface="Calibri"/>
              <a:cs typeface="Calibri"/>
            </a:endParaRPr>
          </a:p>
          <a:p>
            <a:pPr marL="139065" algn="ctr">
              <a:lnSpc>
                <a:spcPct val="100000"/>
              </a:lnSpc>
              <a:spcBef>
                <a:spcPts val="225"/>
              </a:spcBef>
            </a:pPr>
            <a:r>
              <a:rPr sz="1000" spc="-20" dirty="0">
                <a:solidFill>
                  <a:srgbClr val="FFFFFF"/>
                </a:solidFill>
                <a:latin typeface="Segoe UI Symbol"/>
                <a:cs typeface="Segoe UI Symbol"/>
              </a:rPr>
              <a:t>1</a:t>
            </a:r>
            <a:r>
              <a:rPr sz="1000" spc="-7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 Symbol"/>
                <a:cs typeface="Segoe UI Symbol"/>
              </a:rPr>
              <a:t>min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6569" y="2599692"/>
            <a:ext cx="2706370" cy="3761740"/>
            <a:chOff x="496569" y="2599692"/>
            <a:chExt cx="2706370" cy="3761740"/>
          </a:xfrm>
        </p:grpSpPr>
        <p:sp>
          <p:nvSpPr>
            <p:cNvPr id="9" name="object 9"/>
            <p:cNvSpPr/>
            <p:nvPr/>
          </p:nvSpPr>
          <p:spPr>
            <a:xfrm>
              <a:off x="502919" y="2606041"/>
              <a:ext cx="2693670" cy="3749040"/>
            </a:xfrm>
            <a:custGeom>
              <a:avLst/>
              <a:gdLst/>
              <a:ahLst/>
              <a:cxnLst/>
              <a:rect l="l" t="t" r="r" b="b"/>
              <a:pathLst>
                <a:path w="2693670" h="3749040">
                  <a:moveTo>
                    <a:pt x="2532049" y="0"/>
                  </a:moveTo>
                  <a:lnTo>
                    <a:pt x="161620" y="0"/>
                  </a:lnTo>
                  <a:lnTo>
                    <a:pt x="118656" y="5773"/>
                  </a:lnTo>
                  <a:lnTo>
                    <a:pt x="80049" y="22066"/>
                  </a:lnTo>
                  <a:lnTo>
                    <a:pt x="47339" y="47339"/>
                  </a:lnTo>
                  <a:lnTo>
                    <a:pt x="22066" y="80049"/>
                  </a:lnTo>
                  <a:lnTo>
                    <a:pt x="5773" y="118656"/>
                  </a:lnTo>
                  <a:lnTo>
                    <a:pt x="0" y="161620"/>
                  </a:lnTo>
                  <a:lnTo>
                    <a:pt x="0" y="3587419"/>
                  </a:lnTo>
                  <a:lnTo>
                    <a:pt x="5773" y="3630383"/>
                  </a:lnTo>
                  <a:lnTo>
                    <a:pt x="22066" y="3668990"/>
                  </a:lnTo>
                  <a:lnTo>
                    <a:pt x="47339" y="3701700"/>
                  </a:lnTo>
                  <a:lnTo>
                    <a:pt x="80049" y="3726973"/>
                  </a:lnTo>
                  <a:lnTo>
                    <a:pt x="118656" y="3743266"/>
                  </a:lnTo>
                  <a:lnTo>
                    <a:pt x="161620" y="3749040"/>
                  </a:lnTo>
                  <a:lnTo>
                    <a:pt x="2532049" y="3749040"/>
                  </a:lnTo>
                  <a:lnTo>
                    <a:pt x="2575013" y="3743266"/>
                  </a:lnTo>
                  <a:lnTo>
                    <a:pt x="2613620" y="3726973"/>
                  </a:lnTo>
                  <a:lnTo>
                    <a:pt x="2646330" y="3701700"/>
                  </a:lnTo>
                  <a:lnTo>
                    <a:pt x="2671603" y="3668990"/>
                  </a:lnTo>
                  <a:lnTo>
                    <a:pt x="2687896" y="3630383"/>
                  </a:lnTo>
                  <a:lnTo>
                    <a:pt x="2693670" y="3587419"/>
                  </a:lnTo>
                  <a:lnTo>
                    <a:pt x="2693670" y="161620"/>
                  </a:lnTo>
                  <a:lnTo>
                    <a:pt x="2687896" y="118656"/>
                  </a:lnTo>
                  <a:lnTo>
                    <a:pt x="2671603" y="80049"/>
                  </a:lnTo>
                  <a:lnTo>
                    <a:pt x="2646330" y="47339"/>
                  </a:lnTo>
                  <a:lnTo>
                    <a:pt x="2613620" y="22066"/>
                  </a:lnTo>
                  <a:lnTo>
                    <a:pt x="2575013" y="5773"/>
                  </a:lnTo>
                  <a:lnTo>
                    <a:pt x="2532049" y="0"/>
                  </a:lnTo>
                  <a:close/>
                </a:path>
              </a:pathLst>
            </a:custGeom>
            <a:solidFill>
              <a:srgbClr val="E3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2919" y="2606042"/>
              <a:ext cx="2693670" cy="3749040"/>
            </a:xfrm>
            <a:custGeom>
              <a:avLst/>
              <a:gdLst/>
              <a:ahLst/>
              <a:cxnLst/>
              <a:rect l="l" t="t" r="r" b="b"/>
              <a:pathLst>
                <a:path w="2693670" h="3749040">
                  <a:moveTo>
                    <a:pt x="0" y="161620"/>
                  </a:moveTo>
                  <a:lnTo>
                    <a:pt x="5773" y="118656"/>
                  </a:lnTo>
                  <a:lnTo>
                    <a:pt x="22066" y="80049"/>
                  </a:lnTo>
                  <a:lnTo>
                    <a:pt x="47339" y="47339"/>
                  </a:lnTo>
                  <a:lnTo>
                    <a:pt x="80049" y="22066"/>
                  </a:lnTo>
                  <a:lnTo>
                    <a:pt x="118656" y="5773"/>
                  </a:lnTo>
                  <a:lnTo>
                    <a:pt x="161620" y="0"/>
                  </a:lnTo>
                  <a:lnTo>
                    <a:pt x="2532049" y="0"/>
                  </a:lnTo>
                  <a:lnTo>
                    <a:pt x="2575013" y="5773"/>
                  </a:lnTo>
                  <a:lnTo>
                    <a:pt x="2613620" y="22066"/>
                  </a:lnTo>
                  <a:lnTo>
                    <a:pt x="2646330" y="47339"/>
                  </a:lnTo>
                  <a:lnTo>
                    <a:pt x="2671603" y="80049"/>
                  </a:lnTo>
                  <a:lnTo>
                    <a:pt x="2687896" y="118656"/>
                  </a:lnTo>
                  <a:lnTo>
                    <a:pt x="2693670" y="161620"/>
                  </a:lnTo>
                  <a:lnTo>
                    <a:pt x="2693670" y="3587419"/>
                  </a:lnTo>
                  <a:lnTo>
                    <a:pt x="2687896" y="3630383"/>
                  </a:lnTo>
                  <a:lnTo>
                    <a:pt x="2671603" y="3668990"/>
                  </a:lnTo>
                  <a:lnTo>
                    <a:pt x="2646330" y="3701700"/>
                  </a:lnTo>
                  <a:lnTo>
                    <a:pt x="2613620" y="3726973"/>
                  </a:lnTo>
                  <a:lnTo>
                    <a:pt x="2575013" y="3743266"/>
                  </a:lnTo>
                  <a:lnTo>
                    <a:pt x="2532049" y="3749040"/>
                  </a:lnTo>
                  <a:lnTo>
                    <a:pt x="161620" y="3749040"/>
                  </a:lnTo>
                  <a:lnTo>
                    <a:pt x="118656" y="3743266"/>
                  </a:lnTo>
                  <a:lnTo>
                    <a:pt x="80049" y="3726973"/>
                  </a:lnTo>
                  <a:lnTo>
                    <a:pt x="47339" y="3701700"/>
                  </a:lnTo>
                  <a:lnTo>
                    <a:pt x="22066" y="3668990"/>
                  </a:lnTo>
                  <a:lnTo>
                    <a:pt x="5773" y="3630383"/>
                  </a:lnTo>
                  <a:lnTo>
                    <a:pt x="0" y="3587419"/>
                  </a:lnTo>
                  <a:lnTo>
                    <a:pt x="0" y="161620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0436" y="2809840"/>
            <a:ext cx="2242185" cy="142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“Hello,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40" dirty="0">
                <a:solidFill>
                  <a:srgbClr val="0E2841"/>
                </a:solidFill>
                <a:latin typeface="Segoe UI Symbol"/>
                <a:cs typeface="Segoe UI Symbol"/>
              </a:rPr>
              <a:t>my</a:t>
            </a:r>
            <a:r>
              <a:rPr sz="140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name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is</a:t>
            </a:r>
            <a:r>
              <a:rPr sz="14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[Your Name]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and</a:t>
            </a:r>
            <a:r>
              <a:rPr sz="14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I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live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in</a:t>
            </a:r>
            <a:r>
              <a:rPr sz="14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[Your</a:t>
            </a:r>
            <a:r>
              <a:rPr sz="14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City,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State].”</a:t>
            </a:r>
            <a:endParaRPr sz="1400">
              <a:latin typeface="Segoe UI Symbol"/>
              <a:cs typeface="Segoe UI Symbol"/>
            </a:endParaRPr>
          </a:p>
          <a:p>
            <a:pPr marL="12700" marR="135890"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“Thank</a:t>
            </a:r>
            <a:r>
              <a:rPr sz="14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45" dirty="0">
                <a:solidFill>
                  <a:srgbClr val="0E2841"/>
                </a:solidFill>
                <a:latin typeface="Segoe UI Symbol"/>
                <a:cs typeface="Segoe UI Symbol"/>
              </a:rPr>
              <a:t>you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40" dirty="0">
                <a:solidFill>
                  <a:srgbClr val="0E2841"/>
                </a:solidFill>
                <a:latin typeface="Segoe UI Symbol"/>
                <a:cs typeface="Segoe UI Symbol"/>
              </a:rPr>
              <a:t>for</a:t>
            </a:r>
            <a:r>
              <a:rPr sz="1400" spc="-9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40" dirty="0">
                <a:solidFill>
                  <a:srgbClr val="0E2841"/>
                </a:solidFill>
                <a:latin typeface="Segoe UI Symbol"/>
                <a:cs typeface="Segoe UI Symbol"/>
              </a:rPr>
              <a:t>taking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the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time</a:t>
            </a:r>
            <a:r>
              <a:rPr sz="1400" spc="-9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to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meet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with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me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today</a:t>
            </a:r>
            <a:endParaRPr sz="1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</a:pPr>
            <a:r>
              <a:rPr sz="1400" spc="-120" dirty="0">
                <a:solidFill>
                  <a:srgbClr val="0E2841"/>
                </a:solidFill>
                <a:latin typeface="Segoe UI Symbol"/>
                <a:cs typeface="Segoe UI Symbol"/>
              </a:rPr>
              <a:t>—</a:t>
            </a:r>
            <a:r>
              <a:rPr sz="1400" spc="-9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I</a:t>
            </a:r>
            <a:r>
              <a:rPr sz="14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am</a:t>
            </a:r>
            <a:r>
              <a:rPr sz="14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a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constituent.”</a:t>
            </a:r>
            <a:endParaRPr sz="1400">
              <a:latin typeface="Segoe UI Symbol"/>
              <a:cs typeface="Segoe UI Symbo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333750" y="1645920"/>
            <a:ext cx="2693670" cy="868680"/>
            <a:chOff x="3333750" y="1645920"/>
            <a:chExt cx="2693670" cy="868680"/>
          </a:xfrm>
        </p:grpSpPr>
        <p:sp>
          <p:nvSpPr>
            <p:cNvPr id="13" name="object 13"/>
            <p:cNvSpPr/>
            <p:nvPr/>
          </p:nvSpPr>
          <p:spPr>
            <a:xfrm>
              <a:off x="3333750" y="1645920"/>
              <a:ext cx="2693670" cy="868680"/>
            </a:xfrm>
            <a:custGeom>
              <a:avLst/>
              <a:gdLst/>
              <a:ahLst/>
              <a:cxnLst/>
              <a:rect l="l" t="t" r="r" b="b"/>
              <a:pathLst>
                <a:path w="2693670" h="868680">
                  <a:moveTo>
                    <a:pt x="2572054" y="0"/>
                  </a:moveTo>
                  <a:lnTo>
                    <a:pt x="121615" y="0"/>
                  </a:lnTo>
                  <a:lnTo>
                    <a:pt x="74275" y="9556"/>
                  </a:lnTo>
                  <a:lnTo>
                    <a:pt x="35618" y="35618"/>
                  </a:lnTo>
                  <a:lnTo>
                    <a:pt x="9556" y="74275"/>
                  </a:lnTo>
                  <a:lnTo>
                    <a:pt x="0" y="121615"/>
                  </a:lnTo>
                  <a:lnTo>
                    <a:pt x="0" y="747064"/>
                  </a:lnTo>
                  <a:lnTo>
                    <a:pt x="9556" y="794404"/>
                  </a:lnTo>
                  <a:lnTo>
                    <a:pt x="35618" y="833061"/>
                  </a:lnTo>
                  <a:lnTo>
                    <a:pt x="74275" y="859123"/>
                  </a:lnTo>
                  <a:lnTo>
                    <a:pt x="121615" y="868680"/>
                  </a:lnTo>
                  <a:lnTo>
                    <a:pt x="2572054" y="868680"/>
                  </a:lnTo>
                  <a:lnTo>
                    <a:pt x="2619394" y="859123"/>
                  </a:lnTo>
                  <a:lnTo>
                    <a:pt x="2658051" y="833061"/>
                  </a:lnTo>
                  <a:lnTo>
                    <a:pt x="2684113" y="794404"/>
                  </a:lnTo>
                  <a:lnTo>
                    <a:pt x="2693670" y="747064"/>
                  </a:lnTo>
                  <a:lnTo>
                    <a:pt x="2693670" y="121615"/>
                  </a:lnTo>
                  <a:lnTo>
                    <a:pt x="2684113" y="74275"/>
                  </a:lnTo>
                  <a:lnTo>
                    <a:pt x="2658051" y="35618"/>
                  </a:lnTo>
                  <a:lnTo>
                    <a:pt x="2619394" y="9556"/>
                  </a:lnTo>
                  <a:lnTo>
                    <a:pt x="2572054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1500" y="2229624"/>
              <a:ext cx="268223" cy="26821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899312" y="1647333"/>
            <a:ext cx="1562100" cy="7829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3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b="1" spc="85" dirty="0">
                <a:solidFill>
                  <a:srgbClr val="FFFFFF"/>
                </a:solidFill>
                <a:latin typeface="Calibri"/>
                <a:cs typeface="Calibri"/>
              </a:rPr>
              <a:t>SHARE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55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FFFF"/>
                </a:solidFill>
                <a:latin typeface="Calibri"/>
                <a:cs typeface="Calibri"/>
              </a:rPr>
              <a:t>REASON</a:t>
            </a:r>
            <a:endParaRPr sz="1200">
              <a:latin typeface="Calibri"/>
              <a:cs typeface="Calibri"/>
            </a:endParaRPr>
          </a:p>
          <a:p>
            <a:pPr marL="139700" algn="ctr">
              <a:lnSpc>
                <a:spcPct val="100000"/>
              </a:lnSpc>
              <a:spcBef>
                <a:spcPts val="225"/>
              </a:spcBef>
            </a:pPr>
            <a:r>
              <a:rPr sz="1000" spc="-20" dirty="0">
                <a:solidFill>
                  <a:srgbClr val="FFFFFF"/>
                </a:solidFill>
                <a:latin typeface="Segoe UI Symbol"/>
                <a:cs typeface="Segoe UI Symbol"/>
              </a:rPr>
              <a:t>2</a:t>
            </a:r>
            <a:r>
              <a:rPr sz="1000" spc="-7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 Symbol"/>
                <a:cs typeface="Segoe UI Symbol"/>
              </a:rPr>
              <a:t>min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327400" y="2599692"/>
            <a:ext cx="2706370" cy="3761740"/>
            <a:chOff x="3327400" y="2599692"/>
            <a:chExt cx="2706370" cy="3761740"/>
          </a:xfrm>
        </p:grpSpPr>
        <p:sp>
          <p:nvSpPr>
            <p:cNvPr id="17" name="object 17"/>
            <p:cNvSpPr/>
            <p:nvPr/>
          </p:nvSpPr>
          <p:spPr>
            <a:xfrm>
              <a:off x="3333750" y="2606041"/>
              <a:ext cx="2693670" cy="3749040"/>
            </a:xfrm>
            <a:custGeom>
              <a:avLst/>
              <a:gdLst/>
              <a:ahLst/>
              <a:cxnLst/>
              <a:rect l="l" t="t" r="r" b="b"/>
              <a:pathLst>
                <a:path w="2693670" h="3749040">
                  <a:moveTo>
                    <a:pt x="2532049" y="0"/>
                  </a:moveTo>
                  <a:lnTo>
                    <a:pt x="161620" y="0"/>
                  </a:lnTo>
                  <a:lnTo>
                    <a:pt x="118656" y="5773"/>
                  </a:lnTo>
                  <a:lnTo>
                    <a:pt x="80049" y="22066"/>
                  </a:lnTo>
                  <a:lnTo>
                    <a:pt x="47339" y="47339"/>
                  </a:lnTo>
                  <a:lnTo>
                    <a:pt x="22066" y="80049"/>
                  </a:lnTo>
                  <a:lnTo>
                    <a:pt x="5773" y="118656"/>
                  </a:lnTo>
                  <a:lnTo>
                    <a:pt x="0" y="161620"/>
                  </a:lnTo>
                  <a:lnTo>
                    <a:pt x="0" y="3587419"/>
                  </a:lnTo>
                  <a:lnTo>
                    <a:pt x="5773" y="3630383"/>
                  </a:lnTo>
                  <a:lnTo>
                    <a:pt x="22066" y="3668990"/>
                  </a:lnTo>
                  <a:lnTo>
                    <a:pt x="47339" y="3701700"/>
                  </a:lnTo>
                  <a:lnTo>
                    <a:pt x="80049" y="3726973"/>
                  </a:lnTo>
                  <a:lnTo>
                    <a:pt x="118656" y="3743266"/>
                  </a:lnTo>
                  <a:lnTo>
                    <a:pt x="161620" y="3749040"/>
                  </a:lnTo>
                  <a:lnTo>
                    <a:pt x="2532049" y="3749040"/>
                  </a:lnTo>
                  <a:lnTo>
                    <a:pt x="2575013" y="3743266"/>
                  </a:lnTo>
                  <a:lnTo>
                    <a:pt x="2613620" y="3726973"/>
                  </a:lnTo>
                  <a:lnTo>
                    <a:pt x="2646330" y="3701700"/>
                  </a:lnTo>
                  <a:lnTo>
                    <a:pt x="2671603" y="3668990"/>
                  </a:lnTo>
                  <a:lnTo>
                    <a:pt x="2687896" y="3630383"/>
                  </a:lnTo>
                  <a:lnTo>
                    <a:pt x="2693670" y="3587419"/>
                  </a:lnTo>
                  <a:lnTo>
                    <a:pt x="2693670" y="161620"/>
                  </a:lnTo>
                  <a:lnTo>
                    <a:pt x="2687896" y="118656"/>
                  </a:lnTo>
                  <a:lnTo>
                    <a:pt x="2671603" y="80049"/>
                  </a:lnTo>
                  <a:lnTo>
                    <a:pt x="2646330" y="47339"/>
                  </a:lnTo>
                  <a:lnTo>
                    <a:pt x="2613620" y="22066"/>
                  </a:lnTo>
                  <a:lnTo>
                    <a:pt x="2575013" y="5773"/>
                  </a:lnTo>
                  <a:lnTo>
                    <a:pt x="2532049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33750" y="2606042"/>
              <a:ext cx="2693670" cy="3749040"/>
            </a:xfrm>
            <a:custGeom>
              <a:avLst/>
              <a:gdLst/>
              <a:ahLst/>
              <a:cxnLst/>
              <a:rect l="l" t="t" r="r" b="b"/>
              <a:pathLst>
                <a:path w="2693670" h="3749040">
                  <a:moveTo>
                    <a:pt x="0" y="161620"/>
                  </a:moveTo>
                  <a:lnTo>
                    <a:pt x="5773" y="118656"/>
                  </a:lnTo>
                  <a:lnTo>
                    <a:pt x="22066" y="80049"/>
                  </a:lnTo>
                  <a:lnTo>
                    <a:pt x="47339" y="47339"/>
                  </a:lnTo>
                  <a:lnTo>
                    <a:pt x="80049" y="22066"/>
                  </a:lnTo>
                  <a:lnTo>
                    <a:pt x="118656" y="5773"/>
                  </a:lnTo>
                  <a:lnTo>
                    <a:pt x="161620" y="0"/>
                  </a:lnTo>
                  <a:lnTo>
                    <a:pt x="2532049" y="0"/>
                  </a:lnTo>
                  <a:lnTo>
                    <a:pt x="2575013" y="5773"/>
                  </a:lnTo>
                  <a:lnTo>
                    <a:pt x="2613620" y="22066"/>
                  </a:lnTo>
                  <a:lnTo>
                    <a:pt x="2646330" y="47339"/>
                  </a:lnTo>
                  <a:lnTo>
                    <a:pt x="2671603" y="80049"/>
                  </a:lnTo>
                  <a:lnTo>
                    <a:pt x="2687896" y="118656"/>
                  </a:lnTo>
                  <a:lnTo>
                    <a:pt x="2693670" y="161620"/>
                  </a:lnTo>
                  <a:lnTo>
                    <a:pt x="2693670" y="3587419"/>
                  </a:lnTo>
                  <a:lnTo>
                    <a:pt x="2687896" y="3630383"/>
                  </a:lnTo>
                  <a:lnTo>
                    <a:pt x="2671603" y="3668990"/>
                  </a:lnTo>
                  <a:lnTo>
                    <a:pt x="2646330" y="3701700"/>
                  </a:lnTo>
                  <a:lnTo>
                    <a:pt x="2613620" y="3726973"/>
                  </a:lnTo>
                  <a:lnTo>
                    <a:pt x="2575013" y="3743266"/>
                  </a:lnTo>
                  <a:lnTo>
                    <a:pt x="2532049" y="3749040"/>
                  </a:lnTo>
                  <a:lnTo>
                    <a:pt x="161620" y="3749040"/>
                  </a:lnTo>
                  <a:lnTo>
                    <a:pt x="118656" y="3743266"/>
                  </a:lnTo>
                  <a:lnTo>
                    <a:pt x="80049" y="3726973"/>
                  </a:lnTo>
                  <a:lnTo>
                    <a:pt x="47339" y="3701700"/>
                  </a:lnTo>
                  <a:lnTo>
                    <a:pt x="22066" y="3668990"/>
                  </a:lnTo>
                  <a:lnTo>
                    <a:pt x="5773" y="3630383"/>
                  </a:lnTo>
                  <a:lnTo>
                    <a:pt x="0" y="3587419"/>
                  </a:lnTo>
                  <a:lnTo>
                    <a:pt x="0" y="161620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551266" y="2809840"/>
            <a:ext cx="2192020" cy="2275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“I’m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here</a:t>
            </a:r>
            <a:r>
              <a:rPr sz="1400" spc="-50" dirty="0">
                <a:solidFill>
                  <a:srgbClr val="0E2841"/>
                </a:solidFill>
                <a:latin typeface="Segoe UI Symbol"/>
                <a:cs typeface="Segoe UI Symbol"/>
              </a:rPr>
              <a:t> to</a:t>
            </a:r>
            <a:r>
              <a:rPr sz="1400" spc="-3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ask</a:t>
            </a:r>
            <a:r>
              <a:rPr sz="1400" spc="-4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45" dirty="0">
                <a:solidFill>
                  <a:srgbClr val="0E2841"/>
                </a:solidFill>
                <a:latin typeface="Segoe UI Symbol"/>
                <a:cs typeface="Segoe UI Symbol"/>
              </a:rPr>
              <a:t>[Member]</a:t>
            </a:r>
            <a:r>
              <a:rPr sz="14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to support</a:t>
            </a:r>
            <a:r>
              <a:rPr sz="1400" spc="-9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and</a:t>
            </a:r>
            <a:r>
              <a:rPr sz="14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cosponsor</a:t>
            </a:r>
            <a:r>
              <a:rPr sz="1400" spc="-10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the </a:t>
            </a:r>
            <a:r>
              <a:rPr sz="1400" spc="-30" dirty="0">
                <a:solidFill>
                  <a:srgbClr val="0E2841"/>
                </a:solidFill>
                <a:latin typeface="Segoe UI Symbol"/>
                <a:cs typeface="Segoe UI Symbol"/>
              </a:rPr>
              <a:t>Transformation</a:t>
            </a:r>
            <a:r>
              <a:rPr sz="1400" spc="-1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to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Competitive</a:t>
            </a:r>
            <a:r>
              <a:rPr sz="1400" spc="-1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Integrated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Employment</a:t>
            </a:r>
            <a:r>
              <a:rPr sz="14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Act.”</a:t>
            </a:r>
            <a:endParaRPr sz="1400">
              <a:latin typeface="Segoe UI Symbol"/>
              <a:cs typeface="Segoe UI Symbol"/>
            </a:endParaRPr>
          </a:p>
          <a:p>
            <a:pPr marL="12700" marR="52069"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“Under</a:t>
            </a:r>
            <a:r>
              <a:rPr sz="14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Section</a:t>
            </a:r>
            <a:r>
              <a:rPr sz="14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14(c),</a:t>
            </a:r>
            <a:r>
              <a:rPr sz="1400" spc="-3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some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workers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with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disabilities</a:t>
            </a:r>
            <a:r>
              <a:rPr sz="14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are paid</a:t>
            </a:r>
            <a:r>
              <a:rPr sz="1400" spc="-1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less</a:t>
            </a:r>
            <a:r>
              <a:rPr sz="1400" spc="-4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than</a:t>
            </a:r>
            <a:r>
              <a:rPr sz="1400" spc="-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minimum </a:t>
            </a:r>
            <a:r>
              <a:rPr sz="1400" spc="-45" dirty="0">
                <a:solidFill>
                  <a:srgbClr val="0E2841"/>
                </a:solidFill>
                <a:latin typeface="Segoe UI Symbol"/>
                <a:cs typeface="Segoe UI Symbol"/>
              </a:rPr>
              <a:t>wage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20" dirty="0">
                <a:solidFill>
                  <a:srgbClr val="0E2841"/>
                </a:solidFill>
                <a:latin typeface="Segoe UI Symbol"/>
                <a:cs typeface="Segoe UI Symbol"/>
              </a:rPr>
              <a:t>—</a:t>
            </a:r>
            <a:r>
              <a:rPr sz="14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many</a:t>
            </a:r>
            <a:r>
              <a:rPr sz="140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earn</a:t>
            </a:r>
            <a:r>
              <a:rPr sz="14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30" dirty="0">
                <a:solidFill>
                  <a:srgbClr val="0E2841"/>
                </a:solidFill>
                <a:latin typeface="Segoe UI Symbol"/>
                <a:cs typeface="Segoe UI Symbol"/>
              </a:rPr>
              <a:t>only</a:t>
            </a:r>
            <a:r>
              <a:rPr sz="14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50" dirty="0">
                <a:solidFill>
                  <a:srgbClr val="0E2841"/>
                </a:solidFill>
                <a:latin typeface="Segoe UI Symbol"/>
                <a:cs typeface="Segoe UI Symbol"/>
              </a:rPr>
              <a:t>a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few</a:t>
            </a:r>
            <a:r>
              <a:rPr sz="14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dollars</a:t>
            </a:r>
            <a:r>
              <a:rPr sz="1400" spc="-11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an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hour.”</a:t>
            </a:r>
            <a:endParaRPr sz="1400">
              <a:latin typeface="Segoe UI Symbol"/>
              <a:cs typeface="Segoe UI Symbo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64579" y="1645920"/>
            <a:ext cx="2693670" cy="868680"/>
            <a:chOff x="6164579" y="1645920"/>
            <a:chExt cx="2693670" cy="868680"/>
          </a:xfrm>
        </p:grpSpPr>
        <p:sp>
          <p:nvSpPr>
            <p:cNvPr id="21" name="object 21"/>
            <p:cNvSpPr/>
            <p:nvPr/>
          </p:nvSpPr>
          <p:spPr>
            <a:xfrm>
              <a:off x="6164579" y="1645920"/>
              <a:ext cx="2693670" cy="868680"/>
            </a:xfrm>
            <a:custGeom>
              <a:avLst/>
              <a:gdLst/>
              <a:ahLst/>
              <a:cxnLst/>
              <a:rect l="l" t="t" r="r" b="b"/>
              <a:pathLst>
                <a:path w="2693670" h="868680">
                  <a:moveTo>
                    <a:pt x="2572054" y="0"/>
                  </a:moveTo>
                  <a:lnTo>
                    <a:pt x="121615" y="0"/>
                  </a:lnTo>
                  <a:lnTo>
                    <a:pt x="74275" y="9556"/>
                  </a:lnTo>
                  <a:lnTo>
                    <a:pt x="35618" y="35618"/>
                  </a:lnTo>
                  <a:lnTo>
                    <a:pt x="9556" y="74275"/>
                  </a:lnTo>
                  <a:lnTo>
                    <a:pt x="0" y="121615"/>
                  </a:lnTo>
                  <a:lnTo>
                    <a:pt x="0" y="747064"/>
                  </a:lnTo>
                  <a:lnTo>
                    <a:pt x="9556" y="794404"/>
                  </a:lnTo>
                  <a:lnTo>
                    <a:pt x="35618" y="833061"/>
                  </a:lnTo>
                  <a:lnTo>
                    <a:pt x="74275" y="859123"/>
                  </a:lnTo>
                  <a:lnTo>
                    <a:pt x="121615" y="868680"/>
                  </a:lnTo>
                  <a:lnTo>
                    <a:pt x="2572054" y="868680"/>
                  </a:lnTo>
                  <a:lnTo>
                    <a:pt x="2619394" y="859123"/>
                  </a:lnTo>
                  <a:lnTo>
                    <a:pt x="2658051" y="833061"/>
                  </a:lnTo>
                  <a:lnTo>
                    <a:pt x="2684113" y="794404"/>
                  </a:lnTo>
                  <a:lnTo>
                    <a:pt x="2693670" y="747064"/>
                  </a:lnTo>
                  <a:lnTo>
                    <a:pt x="2693670" y="121615"/>
                  </a:lnTo>
                  <a:lnTo>
                    <a:pt x="2684113" y="74275"/>
                  </a:lnTo>
                  <a:lnTo>
                    <a:pt x="2658051" y="35618"/>
                  </a:lnTo>
                  <a:lnTo>
                    <a:pt x="2619394" y="9556"/>
                  </a:lnTo>
                  <a:lnTo>
                    <a:pt x="2572054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3091" y="2229624"/>
              <a:ext cx="268211" cy="26821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663118" y="1647333"/>
            <a:ext cx="1696720" cy="7829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3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b="1" spc="65" dirty="0">
                <a:solidFill>
                  <a:srgbClr val="FFFFFF"/>
                </a:solidFill>
                <a:latin typeface="Calibri"/>
                <a:cs typeface="Calibri"/>
              </a:rPr>
              <a:t>EXPLAIN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50" dirty="0">
                <a:solidFill>
                  <a:srgbClr val="FFFFFF"/>
                </a:solidFill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  <a:p>
            <a:pPr marL="139065" algn="ctr">
              <a:lnSpc>
                <a:spcPct val="100000"/>
              </a:lnSpc>
              <a:spcBef>
                <a:spcPts val="225"/>
              </a:spcBef>
            </a:pPr>
            <a:r>
              <a:rPr sz="1000" spc="-20" dirty="0">
                <a:solidFill>
                  <a:srgbClr val="FFFFFF"/>
                </a:solidFill>
                <a:latin typeface="Segoe UI Symbol"/>
                <a:cs typeface="Segoe UI Symbol"/>
              </a:rPr>
              <a:t>2</a:t>
            </a:r>
            <a:r>
              <a:rPr sz="1000" spc="-7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 Symbol"/>
                <a:cs typeface="Segoe UI Symbol"/>
              </a:rPr>
              <a:t>min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158229" y="2599692"/>
            <a:ext cx="2706370" cy="3761740"/>
            <a:chOff x="6158229" y="2599692"/>
            <a:chExt cx="2706370" cy="3761740"/>
          </a:xfrm>
        </p:grpSpPr>
        <p:sp>
          <p:nvSpPr>
            <p:cNvPr id="25" name="object 25"/>
            <p:cNvSpPr/>
            <p:nvPr/>
          </p:nvSpPr>
          <p:spPr>
            <a:xfrm>
              <a:off x="6164579" y="2606041"/>
              <a:ext cx="2693670" cy="3749040"/>
            </a:xfrm>
            <a:custGeom>
              <a:avLst/>
              <a:gdLst/>
              <a:ahLst/>
              <a:cxnLst/>
              <a:rect l="l" t="t" r="r" b="b"/>
              <a:pathLst>
                <a:path w="2693670" h="3749040">
                  <a:moveTo>
                    <a:pt x="2532049" y="0"/>
                  </a:moveTo>
                  <a:lnTo>
                    <a:pt x="161620" y="0"/>
                  </a:lnTo>
                  <a:lnTo>
                    <a:pt x="118656" y="5773"/>
                  </a:lnTo>
                  <a:lnTo>
                    <a:pt x="80049" y="22066"/>
                  </a:lnTo>
                  <a:lnTo>
                    <a:pt x="47339" y="47339"/>
                  </a:lnTo>
                  <a:lnTo>
                    <a:pt x="22066" y="80049"/>
                  </a:lnTo>
                  <a:lnTo>
                    <a:pt x="5773" y="118656"/>
                  </a:lnTo>
                  <a:lnTo>
                    <a:pt x="0" y="161620"/>
                  </a:lnTo>
                  <a:lnTo>
                    <a:pt x="0" y="3587419"/>
                  </a:lnTo>
                  <a:lnTo>
                    <a:pt x="5773" y="3630383"/>
                  </a:lnTo>
                  <a:lnTo>
                    <a:pt x="22066" y="3668990"/>
                  </a:lnTo>
                  <a:lnTo>
                    <a:pt x="47339" y="3701700"/>
                  </a:lnTo>
                  <a:lnTo>
                    <a:pt x="80049" y="3726973"/>
                  </a:lnTo>
                  <a:lnTo>
                    <a:pt x="118656" y="3743266"/>
                  </a:lnTo>
                  <a:lnTo>
                    <a:pt x="161620" y="3749040"/>
                  </a:lnTo>
                  <a:lnTo>
                    <a:pt x="2532049" y="3749040"/>
                  </a:lnTo>
                  <a:lnTo>
                    <a:pt x="2575013" y="3743266"/>
                  </a:lnTo>
                  <a:lnTo>
                    <a:pt x="2613620" y="3726973"/>
                  </a:lnTo>
                  <a:lnTo>
                    <a:pt x="2646330" y="3701700"/>
                  </a:lnTo>
                  <a:lnTo>
                    <a:pt x="2671603" y="3668990"/>
                  </a:lnTo>
                  <a:lnTo>
                    <a:pt x="2687896" y="3630383"/>
                  </a:lnTo>
                  <a:lnTo>
                    <a:pt x="2693670" y="3587419"/>
                  </a:lnTo>
                  <a:lnTo>
                    <a:pt x="2693670" y="161620"/>
                  </a:lnTo>
                  <a:lnTo>
                    <a:pt x="2687896" y="118656"/>
                  </a:lnTo>
                  <a:lnTo>
                    <a:pt x="2671603" y="80049"/>
                  </a:lnTo>
                  <a:lnTo>
                    <a:pt x="2646330" y="47339"/>
                  </a:lnTo>
                  <a:lnTo>
                    <a:pt x="2613620" y="22066"/>
                  </a:lnTo>
                  <a:lnTo>
                    <a:pt x="2575013" y="5773"/>
                  </a:lnTo>
                  <a:lnTo>
                    <a:pt x="2532049" y="0"/>
                  </a:lnTo>
                  <a:close/>
                </a:path>
              </a:pathLst>
            </a:custGeom>
            <a:solidFill>
              <a:srgbClr val="E3EF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64579" y="2606042"/>
              <a:ext cx="2693670" cy="3749040"/>
            </a:xfrm>
            <a:custGeom>
              <a:avLst/>
              <a:gdLst/>
              <a:ahLst/>
              <a:cxnLst/>
              <a:rect l="l" t="t" r="r" b="b"/>
              <a:pathLst>
                <a:path w="2693670" h="3749040">
                  <a:moveTo>
                    <a:pt x="0" y="161620"/>
                  </a:moveTo>
                  <a:lnTo>
                    <a:pt x="5773" y="118656"/>
                  </a:lnTo>
                  <a:lnTo>
                    <a:pt x="22066" y="80049"/>
                  </a:lnTo>
                  <a:lnTo>
                    <a:pt x="47339" y="47339"/>
                  </a:lnTo>
                  <a:lnTo>
                    <a:pt x="80049" y="22066"/>
                  </a:lnTo>
                  <a:lnTo>
                    <a:pt x="118656" y="5773"/>
                  </a:lnTo>
                  <a:lnTo>
                    <a:pt x="161620" y="0"/>
                  </a:lnTo>
                  <a:lnTo>
                    <a:pt x="2532049" y="0"/>
                  </a:lnTo>
                  <a:lnTo>
                    <a:pt x="2575013" y="5773"/>
                  </a:lnTo>
                  <a:lnTo>
                    <a:pt x="2613620" y="22066"/>
                  </a:lnTo>
                  <a:lnTo>
                    <a:pt x="2646330" y="47339"/>
                  </a:lnTo>
                  <a:lnTo>
                    <a:pt x="2671603" y="80049"/>
                  </a:lnTo>
                  <a:lnTo>
                    <a:pt x="2687896" y="118656"/>
                  </a:lnTo>
                  <a:lnTo>
                    <a:pt x="2693670" y="161620"/>
                  </a:lnTo>
                  <a:lnTo>
                    <a:pt x="2693670" y="3587419"/>
                  </a:lnTo>
                  <a:lnTo>
                    <a:pt x="2687896" y="3630383"/>
                  </a:lnTo>
                  <a:lnTo>
                    <a:pt x="2671603" y="3668990"/>
                  </a:lnTo>
                  <a:lnTo>
                    <a:pt x="2646330" y="3701700"/>
                  </a:lnTo>
                  <a:lnTo>
                    <a:pt x="2613620" y="3726973"/>
                  </a:lnTo>
                  <a:lnTo>
                    <a:pt x="2575013" y="3743266"/>
                  </a:lnTo>
                  <a:lnTo>
                    <a:pt x="2532049" y="3749040"/>
                  </a:lnTo>
                  <a:lnTo>
                    <a:pt x="161620" y="3749040"/>
                  </a:lnTo>
                  <a:lnTo>
                    <a:pt x="118656" y="3743266"/>
                  </a:lnTo>
                  <a:lnTo>
                    <a:pt x="80049" y="3726973"/>
                  </a:lnTo>
                  <a:lnTo>
                    <a:pt x="47339" y="3701700"/>
                  </a:lnTo>
                  <a:lnTo>
                    <a:pt x="22066" y="3668990"/>
                  </a:lnTo>
                  <a:lnTo>
                    <a:pt x="5773" y="3630383"/>
                  </a:lnTo>
                  <a:lnTo>
                    <a:pt x="0" y="3587419"/>
                  </a:lnTo>
                  <a:lnTo>
                    <a:pt x="0" y="161620"/>
                  </a:lnTo>
                  <a:close/>
                </a:path>
              </a:pathLst>
            </a:custGeom>
            <a:ln w="12700">
              <a:solidFill>
                <a:srgbClr val="186B2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382096" y="2809840"/>
            <a:ext cx="2186305" cy="1847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636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“TCIEA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phases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out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subminimum</a:t>
            </a:r>
            <a:r>
              <a:rPr sz="140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wages</a:t>
            </a:r>
            <a:r>
              <a:rPr sz="14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safely, </a:t>
            </a:r>
            <a:r>
              <a:rPr sz="1400" spc="-45" dirty="0">
                <a:solidFill>
                  <a:srgbClr val="0E2841"/>
                </a:solidFill>
                <a:latin typeface="Segoe UI Symbol"/>
                <a:cs typeface="Segoe UI Symbol"/>
              </a:rPr>
              <a:t>over</a:t>
            </a:r>
            <a:r>
              <a:rPr sz="1400" spc="-11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several</a:t>
            </a:r>
            <a:r>
              <a:rPr sz="1400" spc="-10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years.”</a:t>
            </a:r>
            <a:endParaRPr sz="1400">
              <a:latin typeface="Segoe UI Symbol"/>
              <a:cs typeface="Segoe UI Symbol"/>
            </a:endParaRPr>
          </a:p>
          <a:p>
            <a:pPr marL="12700" marR="5080"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“It</a:t>
            </a:r>
            <a:r>
              <a:rPr sz="1400" spc="-30" dirty="0">
                <a:solidFill>
                  <a:srgbClr val="0E2841"/>
                </a:solidFill>
                <a:latin typeface="Segoe UI Symbol"/>
                <a:cs typeface="Segoe UI Symbol"/>
              </a:rPr>
              <a:t> provides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35" dirty="0">
                <a:solidFill>
                  <a:srgbClr val="0E2841"/>
                </a:solidFill>
                <a:latin typeface="Segoe UI Symbol"/>
                <a:cs typeface="Segoe UI Symbol"/>
              </a:rPr>
              <a:t>grants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and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resources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so</a:t>
            </a:r>
            <a:r>
              <a:rPr sz="1400" spc="-3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states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and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businesses</a:t>
            </a:r>
            <a:r>
              <a:rPr sz="1400" spc="-1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can</a:t>
            </a:r>
            <a:r>
              <a:rPr sz="1400" spc="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transition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50" dirty="0">
                <a:solidFill>
                  <a:srgbClr val="0E2841"/>
                </a:solidFill>
                <a:latin typeface="Segoe UI Symbol"/>
                <a:cs typeface="Segoe UI Symbol"/>
              </a:rPr>
              <a:t>—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and</a:t>
            </a:r>
            <a:r>
              <a:rPr sz="140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workers</a:t>
            </a:r>
            <a:r>
              <a:rPr sz="14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earn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fair</a:t>
            </a:r>
            <a:r>
              <a:rPr sz="14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pay alongside</a:t>
            </a:r>
            <a:r>
              <a:rPr sz="140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their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peers.”</a:t>
            </a:r>
            <a:endParaRPr sz="1400">
              <a:latin typeface="Segoe UI Symbol"/>
              <a:cs typeface="Segoe UI Symbo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995409" y="1645920"/>
            <a:ext cx="2693670" cy="868680"/>
            <a:chOff x="8995409" y="1645920"/>
            <a:chExt cx="2693670" cy="868680"/>
          </a:xfrm>
        </p:grpSpPr>
        <p:sp>
          <p:nvSpPr>
            <p:cNvPr id="29" name="object 29"/>
            <p:cNvSpPr/>
            <p:nvPr/>
          </p:nvSpPr>
          <p:spPr>
            <a:xfrm>
              <a:off x="8995409" y="1645920"/>
              <a:ext cx="2693670" cy="868680"/>
            </a:xfrm>
            <a:custGeom>
              <a:avLst/>
              <a:gdLst/>
              <a:ahLst/>
              <a:cxnLst/>
              <a:rect l="l" t="t" r="r" b="b"/>
              <a:pathLst>
                <a:path w="2693670" h="868680">
                  <a:moveTo>
                    <a:pt x="2572054" y="0"/>
                  </a:moveTo>
                  <a:lnTo>
                    <a:pt x="121615" y="0"/>
                  </a:lnTo>
                  <a:lnTo>
                    <a:pt x="74275" y="9556"/>
                  </a:lnTo>
                  <a:lnTo>
                    <a:pt x="35618" y="35618"/>
                  </a:lnTo>
                  <a:lnTo>
                    <a:pt x="9556" y="74275"/>
                  </a:lnTo>
                  <a:lnTo>
                    <a:pt x="0" y="121615"/>
                  </a:lnTo>
                  <a:lnTo>
                    <a:pt x="0" y="747064"/>
                  </a:lnTo>
                  <a:lnTo>
                    <a:pt x="9556" y="794404"/>
                  </a:lnTo>
                  <a:lnTo>
                    <a:pt x="35618" y="833061"/>
                  </a:lnTo>
                  <a:lnTo>
                    <a:pt x="74275" y="859123"/>
                  </a:lnTo>
                  <a:lnTo>
                    <a:pt x="121615" y="868680"/>
                  </a:lnTo>
                  <a:lnTo>
                    <a:pt x="2572054" y="868680"/>
                  </a:lnTo>
                  <a:lnTo>
                    <a:pt x="2619394" y="859123"/>
                  </a:lnTo>
                  <a:lnTo>
                    <a:pt x="2658051" y="833061"/>
                  </a:lnTo>
                  <a:lnTo>
                    <a:pt x="2684113" y="794404"/>
                  </a:lnTo>
                  <a:lnTo>
                    <a:pt x="2693670" y="747064"/>
                  </a:lnTo>
                  <a:lnTo>
                    <a:pt x="2693670" y="121615"/>
                  </a:lnTo>
                  <a:lnTo>
                    <a:pt x="2684113" y="74275"/>
                  </a:lnTo>
                  <a:lnTo>
                    <a:pt x="2658051" y="35618"/>
                  </a:lnTo>
                  <a:lnTo>
                    <a:pt x="2619394" y="9556"/>
                  </a:lnTo>
                  <a:lnTo>
                    <a:pt x="2572054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43159" y="2229624"/>
              <a:ext cx="268211" cy="268211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9760616" y="1647333"/>
            <a:ext cx="1164590" cy="7829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b="1" spc="7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FFFF"/>
                </a:solidFill>
                <a:latin typeface="Calibri"/>
                <a:cs typeface="Calibri"/>
              </a:rPr>
              <a:t>DIRECT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55" dirty="0">
                <a:solidFill>
                  <a:srgbClr val="FFFFFF"/>
                </a:solidFill>
                <a:latin typeface="Calibri"/>
                <a:cs typeface="Calibri"/>
              </a:rPr>
              <a:t>ASK</a:t>
            </a:r>
            <a:endParaRPr sz="1200">
              <a:latin typeface="Calibri"/>
              <a:cs typeface="Calibri"/>
            </a:endParaRPr>
          </a:p>
          <a:p>
            <a:pPr marL="500380">
              <a:lnSpc>
                <a:spcPct val="100000"/>
              </a:lnSpc>
              <a:spcBef>
                <a:spcPts val="225"/>
              </a:spcBef>
            </a:pPr>
            <a:r>
              <a:rPr sz="1000" spc="-20" dirty="0">
                <a:solidFill>
                  <a:srgbClr val="FFFFFF"/>
                </a:solidFill>
                <a:latin typeface="Segoe UI Symbol"/>
                <a:cs typeface="Segoe UI Symbol"/>
              </a:rPr>
              <a:t>1</a:t>
            </a:r>
            <a:r>
              <a:rPr sz="1000" spc="-70" dirty="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Segoe UI Symbol"/>
                <a:cs typeface="Segoe UI Symbol"/>
              </a:rPr>
              <a:t>min</a:t>
            </a:r>
            <a:endParaRPr sz="1000">
              <a:latin typeface="Segoe UI Symbol"/>
              <a:cs typeface="Segoe UI Symbo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989059" y="2599692"/>
            <a:ext cx="2706370" cy="3761740"/>
            <a:chOff x="8989059" y="2599692"/>
            <a:chExt cx="2706370" cy="3761740"/>
          </a:xfrm>
        </p:grpSpPr>
        <p:sp>
          <p:nvSpPr>
            <p:cNvPr id="33" name="object 33"/>
            <p:cNvSpPr/>
            <p:nvPr/>
          </p:nvSpPr>
          <p:spPr>
            <a:xfrm>
              <a:off x="8995409" y="2606041"/>
              <a:ext cx="2693670" cy="3749040"/>
            </a:xfrm>
            <a:custGeom>
              <a:avLst/>
              <a:gdLst/>
              <a:ahLst/>
              <a:cxnLst/>
              <a:rect l="l" t="t" r="r" b="b"/>
              <a:pathLst>
                <a:path w="2693670" h="3749040">
                  <a:moveTo>
                    <a:pt x="2532049" y="0"/>
                  </a:moveTo>
                  <a:lnTo>
                    <a:pt x="161620" y="0"/>
                  </a:lnTo>
                  <a:lnTo>
                    <a:pt x="118656" y="5773"/>
                  </a:lnTo>
                  <a:lnTo>
                    <a:pt x="80049" y="22066"/>
                  </a:lnTo>
                  <a:lnTo>
                    <a:pt x="47339" y="47339"/>
                  </a:lnTo>
                  <a:lnTo>
                    <a:pt x="22066" y="80049"/>
                  </a:lnTo>
                  <a:lnTo>
                    <a:pt x="5773" y="118656"/>
                  </a:lnTo>
                  <a:lnTo>
                    <a:pt x="0" y="161620"/>
                  </a:lnTo>
                  <a:lnTo>
                    <a:pt x="0" y="3587419"/>
                  </a:lnTo>
                  <a:lnTo>
                    <a:pt x="5773" y="3630383"/>
                  </a:lnTo>
                  <a:lnTo>
                    <a:pt x="22066" y="3668990"/>
                  </a:lnTo>
                  <a:lnTo>
                    <a:pt x="47339" y="3701700"/>
                  </a:lnTo>
                  <a:lnTo>
                    <a:pt x="80049" y="3726973"/>
                  </a:lnTo>
                  <a:lnTo>
                    <a:pt x="118656" y="3743266"/>
                  </a:lnTo>
                  <a:lnTo>
                    <a:pt x="161620" y="3749040"/>
                  </a:lnTo>
                  <a:lnTo>
                    <a:pt x="2532049" y="3749040"/>
                  </a:lnTo>
                  <a:lnTo>
                    <a:pt x="2575013" y="3743266"/>
                  </a:lnTo>
                  <a:lnTo>
                    <a:pt x="2613620" y="3726973"/>
                  </a:lnTo>
                  <a:lnTo>
                    <a:pt x="2646330" y="3701700"/>
                  </a:lnTo>
                  <a:lnTo>
                    <a:pt x="2671603" y="3668990"/>
                  </a:lnTo>
                  <a:lnTo>
                    <a:pt x="2687896" y="3630383"/>
                  </a:lnTo>
                  <a:lnTo>
                    <a:pt x="2693670" y="3587419"/>
                  </a:lnTo>
                  <a:lnTo>
                    <a:pt x="2693670" y="161620"/>
                  </a:lnTo>
                  <a:lnTo>
                    <a:pt x="2687896" y="118656"/>
                  </a:lnTo>
                  <a:lnTo>
                    <a:pt x="2671603" y="80049"/>
                  </a:lnTo>
                  <a:lnTo>
                    <a:pt x="2646330" y="47339"/>
                  </a:lnTo>
                  <a:lnTo>
                    <a:pt x="2613620" y="22066"/>
                  </a:lnTo>
                  <a:lnTo>
                    <a:pt x="2575013" y="5773"/>
                  </a:lnTo>
                  <a:lnTo>
                    <a:pt x="2532049" y="0"/>
                  </a:lnTo>
                  <a:close/>
                </a:path>
              </a:pathLst>
            </a:custGeom>
            <a:solidFill>
              <a:srgbClr val="F4E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995409" y="2606042"/>
              <a:ext cx="2693670" cy="3749040"/>
            </a:xfrm>
            <a:custGeom>
              <a:avLst/>
              <a:gdLst/>
              <a:ahLst/>
              <a:cxnLst/>
              <a:rect l="l" t="t" r="r" b="b"/>
              <a:pathLst>
                <a:path w="2693670" h="3749040">
                  <a:moveTo>
                    <a:pt x="0" y="161620"/>
                  </a:moveTo>
                  <a:lnTo>
                    <a:pt x="5773" y="118656"/>
                  </a:lnTo>
                  <a:lnTo>
                    <a:pt x="22066" y="80049"/>
                  </a:lnTo>
                  <a:lnTo>
                    <a:pt x="47339" y="47339"/>
                  </a:lnTo>
                  <a:lnTo>
                    <a:pt x="80049" y="22066"/>
                  </a:lnTo>
                  <a:lnTo>
                    <a:pt x="118656" y="5773"/>
                  </a:lnTo>
                  <a:lnTo>
                    <a:pt x="161620" y="0"/>
                  </a:lnTo>
                  <a:lnTo>
                    <a:pt x="2532049" y="0"/>
                  </a:lnTo>
                  <a:lnTo>
                    <a:pt x="2575013" y="5773"/>
                  </a:lnTo>
                  <a:lnTo>
                    <a:pt x="2613620" y="22066"/>
                  </a:lnTo>
                  <a:lnTo>
                    <a:pt x="2646330" y="47339"/>
                  </a:lnTo>
                  <a:lnTo>
                    <a:pt x="2671603" y="80049"/>
                  </a:lnTo>
                  <a:lnTo>
                    <a:pt x="2687896" y="118656"/>
                  </a:lnTo>
                  <a:lnTo>
                    <a:pt x="2693670" y="161620"/>
                  </a:lnTo>
                  <a:lnTo>
                    <a:pt x="2693670" y="3587419"/>
                  </a:lnTo>
                  <a:lnTo>
                    <a:pt x="2687896" y="3630383"/>
                  </a:lnTo>
                  <a:lnTo>
                    <a:pt x="2671603" y="3668990"/>
                  </a:lnTo>
                  <a:lnTo>
                    <a:pt x="2646330" y="3701700"/>
                  </a:lnTo>
                  <a:lnTo>
                    <a:pt x="2613620" y="3726973"/>
                  </a:lnTo>
                  <a:lnTo>
                    <a:pt x="2575013" y="3743266"/>
                  </a:lnTo>
                  <a:lnTo>
                    <a:pt x="2532049" y="3749040"/>
                  </a:lnTo>
                  <a:lnTo>
                    <a:pt x="161620" y="3749040"/>
                  </a:lnTo>
                  <a:lnTo>
                    <a:pt x="118656" y="3743266"/>
                  </a:lnTo>
                  <a:lnTo>
                    <a:pt x="80049" y="3726973"/>
                  </a:lnTo>
                  <a:lnTo>
                    <a:pt x="47339" y="3701700"/>
                  </a:lnTo>
                  <a:lnTo>
                    <a:pt x="22066" y="3668990"/>
                  </a:lnTo>
                  <a:lnTo>
                    <a:pt x="5773" y="3630383"/>
                  </a:lnTo>
                  <a:lnTo>
                    <a:pt x="0" y="3587419"/>
                  </a:lnTo>
                  <a:lnTo>
                    <a:pt x="0" y="161620"/>
                  </a:lnTo>
                  <a:close/>
                </a:path>
              </a:pathLst>
            </a:custGeom>
            <a:ln w="12700">
              <a:solidFill>
                <a:srgbClr val="9F2B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9212926" y="2809840"/>
            <a:ext cx="2089150" cy="142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“Will</a:t>
            </a:r>
            <a:r>
              <a:rPr sz="1400" spc="-4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[Senator</a:t>
            </a:r>
            <a:r>
              <a:rPr sz="1400" spc="-50" dirty="0">
                <a:solidFill>
                  <a:srgbClr val="0E2841"/>
                </a:solidFill>
                <a:latin typeface="Segoe UI Symbol"/>
                <a:cs typeface="Segoe UI Symbol"/>
              </a:rPr>
              <a:t> /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Representative]</a:t>
            </a:r>
            <a:r>
              <a:rPr sz="1400" spc="2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cosponsor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TCIEA</a:t>
            </a:r>
            <a:r>
              <a:rPr sz="14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this</a:t>
            </a:r>
            <a:r>
              <a:rPr sz="14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session?”</a:t>
            </a:r>
            <a:endParaRPr sz="1400">
              <a:latin typeface="Segoe UI Symbol"/>
              <a:cs typeface="Segoe UI Symbol"/>
            </a:endParaRPr>
          </a:p>
          <a:p>
            <a:pPr marL="12700" marR="70485">
              <a:lnSpc>
                <a:spcPct val="100000"/>
              </a:lnSpc>
              <a:spcBef>
                <a:spcPts val="900"/>
              </a:spcBef>
            </a:pPr>
            <a:r>
              <a:rPr sz="1400" spc="-35" dirty="0">
                <a:solidFill>
                  <a:srgbClr val="0E2841"/>
                </a:solidFill>
                <a:latin typeface="Segoe UI Symbol"/>
                <a:cs typeface="Segoe UI Symbol"/>
              </a:rPr>
              <a:t>Then</a:t>
            </a:r>
            <a:r>
              <a:rPr sz="1400" spc="-4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pause.</a:t>
            </a:r>
            <a:r>
              <a:rPr sz="14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0" dirty="0">
                <a:solidFill>
                  <a:srgbClr val="0E2841"/>
                </a:solidFill>
                <a:latin typeface="Segoe UI Symbol"/>
                <a:cs typeface="Segoe UI Symbol"/>
              </a:rPr>
              <a:t>Let</a:t>
            </a:r>
            <a:r>
              <a:rPr sz="140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them </a:t>
            </a:r>
            <a:r>
              <a:rPr sz="1400" dirty="0">
                <a:solidFill>
                  <a:srgbClr val="0E2841"/>
                </a:solidFill>
                <a:latin typeface="Segoe UI Symbol"/>
                <a:cs typeface="Segoe UI Symbol"/>
              </a:rPr>
              <a:t>answer</a:t>
            </a:r>
            <a:r>
              <a:rPr sz="1400" spc="-10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120" dirty="0">
                <a:solidFill>
                  <a:srgbClr val="0E2841"/>
                </a:solidFill>
                <a:latin typeface="Segoe UI Symbol"/>
                <a:cs typeface="Segoe UI Symbol"/>
              </a:rPr>
              <a:t>—</a:t>
            </a:r>
            <a:r>
              <a:rPr sz="14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and</a:t>
            </a:r>
            <a:r>
              <a:rPr sz="14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thank</a:t>
            </a:r>
            <a:r>
              <a:rPr sz="14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them either</a:t>
            </a:r>
            <a:r>
              <a:rPr sz="14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0E2841"/>
                </a:solidFill>
                <a:latin typeface="Segoe UI Symbol"/>
                <a:cs typeface="Segoe UI Symbol"/>
              </a:rPr>
              <a:t>way.</a:t>
            </a:r>
            <a:endParaRPr sz="1400">
              <a:latin typeface="Segoe UI Symbol"/>
              <a:cs typeface="Segoe UI 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261600" y="12700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2026-09-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15:28:06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Liz plays Senator and Rylin </a:t>
            </a:r>
            <a:r>
              <a:rPr sz="1000" spc="-20" dirty="0">
                <a:latin typeface="Arial"/>
                <a:cs typeface="Arial"/>
              </a:rPr>
              <a:t>play </a:t>
            </a:r>
            <a:r>
              <a:rPr sz="1000" spc="-10" dirty="0">
                <a:latin typeface="Arial"/>
                <a:cs typeface="Arial"/>
              </a:rPr>
              <a:t>advocate 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spc="55" dirty="0"/>
              <a:t>Follow-</a:t>
            </a:r>
            <a:r>
              <a:rPr dirty="0"/>
              <a:t>Up</a:t>
            </a:r>
            <a:r>
              <a:rPr spc="-95" dirty="0"/>
              <a:t> </a:t>
            </a:r>
            <a:r>
              <a:rPr spc="50" dirty="0"/>
              <a:t>Email:</a:t>
            </a:r>
            <a:r>
              <a:rPr spc="-100" dirty="0"/>
              <a:t> </a:t>
            </a:r>
            <a:r>
              <a:rPr spc="155" dirty="0"/>
              <a:t>Close</a:t>
            </a:r>
            <a:r>
              <a:rPr spc="-80" dirty="0"/>
              <a:t> </a:t>
            </a:r>
            <a:r>
              <a:rPr dirty="0"/>
              <a:t>the</a:t>
            </a:r>
            <a:r>
              <a:rPr spc="-95" dirty="0"/>
              <a:t> </a:t>
            </a:r>
            <a:r>
              <a:rPr spc="-20" dirty="0"/>
              <a:t>Loop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219" y="909319"/>
            <a:ext cx="64046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145F82"/>
                </a:solidFill>
                <a:latin typeface="Segoe UI Symbol"/>
                <a:cs typeface="Segoe UI Symbol"/>
              </a:rPr>
              <a:t>Ask</a:t>
            </a:r>
            <a:r>
              <a:rPr sz="1600" spc="-10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5" dirty="0">
                <a:solidFill>
                  <a:srgbClr val="145F82"/>
                </a:solidFill>
                <a:latin typeface="Segoe UI Symbol"/>
                <a:cs typeface="Segoe UI Symbol"/>
              </a:rPr>
              <a:t>the</a:t>
            </a:r>
            <a:r>
              <a:rPr sz="1600" spc="-8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10" dirty="0">
                <a:solidFill>
                  <a:srgbClr val="145F82"/>
                </a:solidFill>
                <a:latin typeface="Segoe UI Symbol"/>
                <a:cs typeface="Segoe UI Symbol"/>
              </a:rPr>
              <a:t>staffer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50" dirty="0">
                <a:solidFill>
                  <a:srgbClr val="145F82"/>
                </a:solidFill>
                <a:latin typeface="Segoe UI Symbol"/>
                <a:cs typeface="Segoe UI Symbol"/>
              </a:rPr>
              <a:t>for</a:t>
            </a:r>
            <a:r>
              <a:rPr sz="1600" spc="-6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5" dirty="0">
                <a:solidFill>
                  <a:srgbClr val="145F82"/>
                </a:solidFill>
                <a:latin typeface="Segoe UI Symbol"/>
                <a:cs typeface="Segoe UI Symbol"/>
              </a:rPr>
              <a:t>the</a:t>
            </a:r>
            <a:r>
              <a:rPr sz="1600" spc="-10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0" dirty="0">
                <a:solidFill>
                  <a:srgbClr val="145F82"/>
                </a:solidFill>
                <a:latin typeface="Segoe UI Symbol"/>
                <a:cs typeface="Segoe UI Symbol"/>
              </a:rPr>
              <a:t>outcome</a:t>
            </a:r>
            <a:r>
              <a:rPr sz="1600" spc="-5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150" dirty="0">
                <a:solidFill>
                  <a:srgbClr val="145F82"/>
                </a:solidFill>
                <a:latin typeface="Segoe UI Symbol"/>
                <a:cs typeface="Segoe UI Symbol"/>
              </a:rPr>
              <a:t>—</a:t>
            </a:r>
            <a:r>
              <a:rPr sz="1600" spc="-9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0" dirty="0">
                <a:solidFill>
                  <a:srgbClr val="145F82"/>
                </a:solidFill>
                <a:latin typeface="Segoe UI Symbol"/>
                <a:cs typeface="Segoe UI Symbol"/>
              </a:rPr>
              <a:t>and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30" dirty="0">
                <a:solidFill>
                  <a:srgbClr val="145F82"/>
                </a:solidFill>
                <a:latin typeface="Segoe UI Symbol"/>
                <a:cs typeface="Segoe UI Symbol"/>
              </a:rPr>
              <a:t>repeat</a:t>
            </a:r>
            <a:r>
              <a:rPr sz="1600" spc="-9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5" dirty="0">
                <a:solidFill>
                  <a:srgbClr val="145F82"/>
                </a:solidFill>
                <a:latin typeface="Segoe UI Symbol"/>
                <a:cs typeface="Segoe UI Symbol"/>
              </a:rPr>
              <a:t>the</a:t>
            </a:r>
            <a:r>
              <a:rPr sz="1600" spc="-8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145F82"/>
                </a:solidFill>
                <a:latin typeface="Segoe UI Symbol"/>
                <a:cs typeface="Segoe UI Symbol"/>
              </a:rPr>
              <a:t>cosponsor</a:t>
            </a:r>
            <a:r>
              <a:rPr sz="1600" spc="-60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dirty="0">
                <a:solidFill>
                  <a:srgbClr val="145F82"/>
                </a:solidFill>
                <a:latin typeface="Segoe UI Symbol"/>
                <a:cs typeface="Segoe UI Symbol"/>
              </a:rPr>
              <a:t>ask</a:t>
            </a:r>
            <a:r>
              <a:rPr sz="1600" spc="-10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20" dirty="0">
                <a:solidFill>
                  <a:srgbClr val="145F82"/>
                </a:solidFill>
                <a:latin typeface="Segoe UI Symbol"/>
                <a:cs typeface="Segoe UI Symbol"/>
              </a:rPr>
              <a:t>in</a:t>
            </a:r>
            <a:r>
              <a:rPr sz="1600" spc="-75" dirty="0">
                <a:solidFill>
                  <a:srgbClr val="145F82"/>
                </a:solidFill>
                <a:latin typeface="Segoe UI Symbol"/>
                <a:cs typeface="Segoe UI Symbol"/>
              </a:rPr>
              <a:t> </a:t>
            </a:r>
            <a:r>
              <a:rPr sz="1600" spc="-10" dirty="0">
                <a:solidFill>
                  <a:srgbClr val="145F82"/>
                </a:solidFill>
                <a:latin typeface="Segoe UI Symbol"/>
                <a:cs typeface="Segoe UI Symbol"/>
              </a:rPr>
              <a:t>writing</a:t>
            </a:r>
            <a:endParaRPr sz="1600">
              <a:latin typeface="Segoe UI Symbol"/>
              <a:cs typeface="Segoe UI Symbo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2919" y="1645918"/>
            <a:ext cx="6858000" cy="640080"/>
            <a:chOff x="502919" y="1645918"/>
            <a:chExt cx="6858000" cy="640080"/>
          </a:xfrm>
        </p:grpSpPr>
        <p:sp>
          <p:nvSpPr>
            <p:cNvPr id="5" name="object 5"/>
            <p:cNvSpPr/>
            <p:nvPr/>
          </p:nvSpPr>
          <p:spPr>
            <a:xfrm>
              <a:off x="502919" y="1645918"/>
              <a:ext cx="6858000" cy="640080"/>
            </a:xfrm>
            <a:custGeom>
              <a:avLst/>
              <a:gdLst/>
              <a:ahLst/>
              <a:cxnLst/>
              <a:rect l="l" t="t" r="r" b="b"/>
              <a:pathLst>
                <a:path w="6858000" h="640080">
                  <a:moveTo>
                    <a:pt x="6755587" y="0"/>
                  </a:moveTo>
                  <a:lnTo>
                    <a:pt x="102412" y="0"/>
                  </a:lnTo>
                  <a:lnTo>
                    <a:pt x="62547" y="8047"/>
                  </a:lnTo>
                  <a:lnTo>
                    <a:pt x="29994" y="29994"/>
                  </a:lnTo>
                  <a:lnTo>
                    <a:pt x="8047" y="62547"/>
                  </a:lnTo>
                  <a:lnTo>
                    <a:pt x="0" y="102412"/>
                  </a:lnTo>
                  <a:lnTo>
                    <a:pt x="0" y="537667"/>
                  </a:lnTo>
                  <a:lnTo>
                    <a:pt x="8047" y="577532"/>
                  </a:lnTo>
                  <a:lnTo>
                    <a:pt x="29994" y="610085"/>
                  </a:lnTo>
                  <a:lnTo>
                    <a:pt x="62547" y="632032"/>
                  </a:lnTo>
                  <a:lnTo>
                    <a:pt x="102412" y="640080"/>
                  </a:lnTo>
                  <a:lnTo>
                    <a:pt x="6755587" y="640080"/>
                  </a:lnTo>
                  <a:lnTo>
                    <a:pt x="6795452" y="632032"/>
                  </a:lnTo>
                  <a:lnTo>
                    <a:pt x="6828005" y="610085"/>
                  </a:lnTo>
                  <a:lnTo>
                    <a:pt x="6849952" y="577532"/>
                  </a:lnTo>
                  <a:lnTo>
                    <a:pt x="6858000" y="537667"/>
                  </a:lnTo>
                  <a:lnTo>
                    <a:pt x="6858000" y="102412"/>
                  </a:lnTo>
                  <a:lnTo>
                    <a:pt x="6849952" y="62547"/>
                  </a:lnTo>
                  <a:lnTo>
                    <a:pt x="6828005" y="29994"/>
                  </a:lnTo>
                  <a:lnTo>
                    <a:pt x="6795452" y="8047"/>
                  </a:lnTo>
                  <a:lnTo>
                    <a:pt x="6755587" y="0"/>
                  </a:lnTo>
                  <a:close/>
                </a:path>
              </a:pathLst>
            </a:custGeom>
            <a:solidFill>
              <a:srgbClr val="14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075" y="1798319"/>
              <a:ext cx="393191" cy="37337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53083" y="1834388"/>
            <a:ext cx="60299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75" dirty="0">
                <a:solidFill>
                  <a:srgbClr val="FFFFFF"/>
                </a:solidFill>
                <a:latin typeface="Calibri"/>
                <a:cs typeface="Calibri"/>
              </a:rPr>
              <a:t>Subject: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55" dirty="0">
                <a:solidFill>
                  <a:srgbClr val="FFFFFF"/>
                </a:solidFill>
                <a:latin typeface="Calibri"/>
                <a:cs typeface="Calibri"/>
              </a:rPr>
              <a:t>Thank</a:t>
            </a:r>
            <a:r>
              <a:rPr sz="14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4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r>
              <a:rPr sz="14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[Member]</a:t>
            </a:r>
            <a:r>
              <a:rPr sz="14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85" dirty="0">
                <a:solidFill>
                  <a:srgbClr val="FFFFFF"/>
                </a:solidFill>
                <a:latin typeface="Calibri"/>
                <a:cs typeface="Calibri"/>
              </a:rPr>
              <a:t>cosponsor</a:t>
            </a:r>
            <a:r>
              <a:rPr sz="14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75" dirty="0">
                <a:solidFill>
                  <a:srgbClr val="FFFFFF"/>
                </a:solidFill>
                <a:latin typeface="Calibri"/>
                <a:cs typeface="Calibri"/>
              </a:rPr>
              <a:t>TCIEA</a:t>
            </a:r>
            <a:r>
              <a:rPr sz="1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55" dirty="0">
                <a:solidFill>
                  <a:srgbClr val="FFFFFF"/>
                </a:solidFill>
                <a:latin typeface="Calibri"/>
                <a:cs typeface="Calibri"/>
              </a:rPr>
              <a:t>(S.</a:t>
            </a:r>
            <a:r>
              <a:rPr sz="14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2438</a:t>
            </a:r>
            <a:r>
              <a:rPr sz="14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14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75" dirty="0">
                <a:solidFill>
                  <a:srgbClr val="FFFFFF"/>
                </a:solidFill>
                <a:latin typeface="Calibri"/>
                <a:cs typeface="Calibri"/>
              </a:rPr>
              <a:t>H.R.</a:t>
            </a:r>
            <a:r>
              <a:rPr sz="14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4771)?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6569" y="2371093"/>
            <a:ext cx="6870700" cy="3990340"/>
            <a:chOff x="496569" y="2371093"/>
            <a:chExt cx="6870700" cy="3990340"/>
          </a:xfrm>
        </p:grpSpPr>
        <p:sp>
          <p:nvSpPr>
            <p:cNvPr id="9" name="object 9"/>
            <p:cNvSpPr/>
            <p:nvPr/>
          </p:nvSpPr>
          <p:spPr>
            <a:xfrm>
              <a:off x="502919" y="2377443"/>
              <a:ext cx="6858000" cy="3977640"/>
            </a:xfrm>
            <a:custGeom>
              <a:avLst/>
              <a:gdLst/>
              <a:ahLst/>
              <a:cxnLst/>
              <a:rect l="l" t="t" r="r" b="b"/>
              <a:pathLst>
                <a:path w="6858000" h="3977640">
                  <a:moveTo>
                    <a:pt x="6659118" y="0"/>
                  </a:moveTo>
                  <a:lnTo>
                    <a:pt x="198882" y="0"/>
                  </a:lnTo>
                  <a:lnTo>
                    <a:pt x="153279" y="5252"/>
                  </a:lnTo>
                  <a:lnTo>
                    <a:pt x="111417" y="20214"/>
                  </a:lnTo>
                  <a:lnTo>
                    <a:pt x="74490" y="43691"/>
                  </a:lnTo>
                  <a:lnTo>
                    <a:pt x="43691" y="74490"/>
                  </a:lnTo>
                  <a:lnTo>
                    <a:pt x="20214" y="111417"/>
                  </a:lnTo>
                  <a:lnTo>
                    <a:pt x="5252" y="153279"/>
                  </a:lnTo>
                  <a:lnTo>
                    <a:pt x="0" y="198882"/>
                  </a:lnTo>
                  <a:lnTo>
                    <a:pt x="0" y="3778758"/>
                  </a:lnTo>
                  <a:lnTo>
                    <a:pt x="5252" y="3824356"/>
                  </a:lnTo>
                  <a:lnTo>
                    <a:pt x="20214" y="3866216"/>
                  </a:lnTo>
                  <a:lnTo>
                    <a:pt x="43691" y="3903144"/>
                  </a:lnTo>
                  <a:lnTo>
                    <a:pt x="74490" y="3933944"/>
                  </a:lnTo>
                  <a:lnTo>
                    <a:pt x="111417" y="3957423"/>
                  </a:lnTo>
                  <a:lnTo>
                    <a:pt x="153279" y="3972386"/>
                  </a:lnTo>
                  <a:lnTo>
                    <a:pt x="198882" y="3977640"/>
                  </a:lnTo>
                  <a:lnTo>
                    <a:pt x="6659118" y="3977640"/>
                  </a:lnTo>
                  <a:lnTo>
                    <a:pt x="6704720" y="3972386"/>
                  </a:lnTo>
                  <a:lnTo>
                    <a:pt x="6746582" y="3957423"/>
                  </a:lnTo>
                  <a:lnTo>
                    <a:pt x="6783509" y="3933944"/>
                  </a:lnTo>
                  <a:lnTo>
                    <a:pt x="6814308" y="3903144"/>
                  </a:lnTo>
                  <a:lnTo>
                    <a:pt x="6837785" y="3866216"/>
                  </a:lnTo>
                  <a:lnTo>
                    <a:pt x="6852747" y="3824356"/>
                  </a:lnTo>
                  <a:lnTo>
                    <a:pt x="6858000" y="3778758"/>
                  </a:lnTo>
                  <a:lnTo>
                    <a:pt x="6858000" y="198882"/>
                  </a:lnTo>
                  <a:lnTo>
                    <a:pt x="6852747" y="153279"/>
                  </a:lnTo>
                  <a:lnTo>
                    <a:pt x="6837785" y="111417"/>
                  </a:lnTo>
                  <a:lnTo>
                    <a:pt x="6814308" y="74490"/>
                  </a:lnTo>
                  <a:lnTo>
                    <a:pt x="6783509" y="43691"/>
                  </a:lnTo>
                  <a:lnTo>
                    <a:pt x="6746582" y="20214"/>
                  </a:lnTo>
                  <a:lnTo>
                    <a:pt x="6704720" y="5252"/>
                  </a:lnTo>
                  <a:lnTo>
                    <a:pt x="6659118" y="0"/>
                  </a:lnTo>
                  <a:close/>
                </a:path>
              </a:pathLst>
            </a:custGeom>
            <a:solidFill>
              <a:srgbClr val="F4F7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2919" y="2377443"/>
              <a:ext cx="6858000" cy="3977640"/>
            </a:xfrm>
            <a:custGeom>
              <a:avLst/>
              <a:gdLst/>
              <a:ahLst/>
              <a:cxnLst/>
              <a:rect l="l" t="t" r="r" b="b"/>
              <a:pathLst>
                <a:path w="6858000" h="3977640">
                  <a:moveTo>
                    <a:pt x="0" y="198882"/>
                  </a:moveTo>
                  <a:lnTo>
                    <a:pt x="5252" y="153279"/>
                  </a:lnTo>
                  <a:lnTo>
                    <a:pt x="20214" y="111417"/>
                  </a:lnTo>
                  <a:lnTo>
                    <a:pt x="43691" y="74490"/>
                  </a:lnTo>
                  <a:lnTo>
                    <a:pt x="74490" y="43691"/>
                  </a:lnTo>
                  <a:lnTo>
                    <a:pt x="111417" y="20214"/>
                  </a:lnTo>
                  <a:lnTo>
                    <a:pt x="153279" y="5252"/>
                  </a:lnTo>
                  <a:lnTo>
                    <a:pt x="198882" y="0"/>
                  </a:lnTo>
                  <a:lnTo>
                    <a:pt x="6659118" y="0"/>
                  </a:lnTo>
                  <a:lnTo>
                    <a:pt x="6704720" y="5252"/>
                  </a:lnTo>
                  <a:lnTo>
                    <a:pt x="6746582" y="20214"/>
                  </a:lnTo>
                  <a:lnTo>
                    <a:pt x="6783509" y="43691"/>
                  </a:lnTo>
                  <a:lnTo>
                    <a:pt x="6814308" y="74490"/>
                  </a:lnTo>
                  <a:lnTo>
                    <a:pt x="6837785" y="111417"/>
                  </a:lnTo>
                  <a:lnTo>
                    <a:pt x="6852747" y="153279"/>
                  </a:lnTo>
                  <a:lnTo>
                    <a:pt x="6858000" y="198882"/>
                  </a:lnTo>
                  <a:lnTo>
                    <a:pt x="6858000" y="3778758"/>
                  </a:lnTo>
                  <a:lnTo>
                    <a:pt x="6852747" y="3824356"/>
                  </a:lnTo>
                  <a:lnTo>
                    <a:pt x="6837785" y="3866216"/>
                  </a:lnTo>
                  <a:lnTo>
                    <a:pt x="6814308" y="3903144"/>
                  </a:lnTo>
                  <a:lnTo>
                    <a:pt x="6783509" y="3933944"/>
                  </a:lnTo>
                  <a:lnTo>
                    <a:pt x="6746582" y="3957423"/>
                  </a:lnTo>
                  <a:lnTo>
                    <a:pt x="6704720" y="3972386"/>
                  </a:lnTo>
                  <a:lnTo>
                    <a:pt x="6659118" y="3977640"/>
                  </a:lnTo>
                  <a:lnTo>
                    <a:pt x="198882" y="3977640"/>
                  </a:lnTo>
                  <a:lnTo>
                    <a:pt x="153279" y="3972386"/>
                  </a:lnTo>
                  <a:lnTo>
                    <a:pt x="111417" y="3957423"/>
                  </a:lnTo>
                  <a:lnTo>
                    <a:pt x="74490" y="3933944"/>
                  </a:lnTo>
                  <a:lnTo>
                    <a:pt x="43691" y="3903144"/>
                  </a:lnTo>
                  <a:lnTo>
                    <a:pt x="20214" y="3866216"/>
                  </a:lnTo>
                  <a:lnTo>
                    <a:pt x="5252" y="3824356"/>
                  </a:lnTo>
                  <a:lnTo>
                    <a:pt x="0" y="3778758"/>
                  </a:lnTo>
                  <a:lnTo>
                    <a:pt x="0" y="198882"/>
                  </a:lnTo>
                  <a:close/>
                </a:path>
              </a:pathLst>
            </a:custGeom>
            <a:ln w="127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55" dirty="0"/>
              <a:t>Dear</a:t>
            </a:r>
            <a:r>
              <a:rPr spc="105" dirty="0"/>
              <a:t> </a:t>
            </a:r>
            <a:r>
              <a:rPr spc="10" dirty="0"/>
              <a:t>[Staffer</a:t>
            </a:r>
            <a:r>
              <a:rPr spc="120" dirty="0"/>
              <a:t> </a:t>
            </a:r>
            <a:r>
              <a:rPr spc="45" dirty="0"/>
              <a:t>Name],</a:t>
            </a:r>
          </a:p>
          <a:p>
            <a:pPr marL="12700" marR="394970">
              <a:lnSpc>
                <a:spcPct val="100000"/>
              </a:lnSpc>
              <a:spcBef>
                <a:spcPts val="695"/>
              </a:spcBef>
            </a:pPr>
            <a:r>
              <a:rPr b="0" spc="-30" dirty="0">
                <a:latin typeface="Segoe UI Symbol"/>
                <a:cs typeface="Segoe UI Symbol"/>
              </a:rPr>
              <a:t>Thank</a:t>
            </a:r>
            <a:r>
              <a:rPr b="0" spc="-70" dirty="0">
                <a:latin typeface="Segoe UI Symbol"/>
                <a:cs typeface="Segoe UI Symbol"/>
              </a:rPr>
              <a:t> </a:t>
            </a:r>
            <a:r>
              <a:rPr b="0" spc="-50" dirty="0">
                <a:latin typeface="Segoe UI Symbol"/>
                <a:cs typeface="Segoe UI Symbol"/>
              </a:rPr>
              <a:t>you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45" dirty="0">
                <a:latin typeface="Segoe UI Symbol"/>
                <a:cs typeface="Segoe UI Symbol"/>
              </a:rPr>
              <a:t>for</a:t>
            </a:r>
            <a:r>
              <a:rPr b="0" spc="-90" dirty="0">
                <a:latin typeface="Segoe UI Symbol"/>
                <a:cs typeface="Segoe UI Symbol"/>
              </a:rPr>
              <a:t> </a:t>
            </a:r>
            <a:r>
              <a:rPr b="0" spc="-40" dirty="0">
                <a:latin typeface="Segoe UI Symbol"/>
                <a:cs typeface="Segoe UI Symbol"/>
              </a:rPr>
              <a:t>taking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the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time</a:t>
            </a:r>
            <a:r>
              <a:rPr b="0" spc="-40" dirty="0">
                <a:latin typeface="Segoe UI Symbol"/>
                <a:cs typeface="Segoe UI Symbol"/>
              </a:rPr>
              <a:t> </a:t>
            </a:r>
            <a:r>
              <a:rPr b="0" spc="-55" dirty="0">
                <a:latin typeface="Segoe UI Symbol"/>
                <a:cs typeface="Segoe UI Symbol"/>
              </a:rPr>
              <a:t>to</a:t>
            </a:r>
            <a:r>
              <a:rPr b="0" spc="-40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meet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with</a:t>
            </a:r>
            <a:r>
              <a:rPr b="0" spc="-55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me</a:t>
            </a:r>
            <a:r>
              <a:rPr b="0" spc="-45" dirty="0">
                <a:latin typeface="Segoe UI Symbol"/>
                <a:cs typeface="Segoe UI Symbol"/>
              </a:rPr>
              <a:t> on</a:t>
            </a:r>
            <a:r>
              <a:rPr b="0" spc="-80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[date]</a:t>
            </a:r>
            <a:r>
              <a:rPr b="0" spc="-35" dirty="0">
                <a:latin typeface="Segoe UI Symbol"/>
                <a:cs typeface="Segoe UI Symbol"/>
              </a:rPr>
              <a:t> </a:t>
            </a:r>
            <a:r>
              <a:rPr b="0" spc="-30" dirty="0">
                <a:latin typeface="Segoe UI Symbol"/>
                <a:cs typeface="Segoe UI Symbol"/>
              </a:rPr>
              <a:t>about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the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35" dirty="0">
                <a:latin typeface="Segoe UI Symbol"/>
                <a:cs typeface="Segoe UI Symbol"/>
              </a:rPr>
              <a:t>Transformation</a:t>
            </a:r>
            <a:r>
              <a:rPr b="0" spc="-55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to </a:t>
            </a:r>
            <a:r>
              <a:rPr b="0" spc="-10" dirty="0">
                <a:latin typeface="Segoe UI Symbol"/>
                <a:cs typeface="Segoe UI Symbol"/>
              </a:rPr>
              <a:t>Competitive</a:t>
            </a:r>
            <a:r>
              <a:rPr b="0" spc="-30" dirty="0">
                <a:latin typeface="Segoe UI Symbol"/>
                <a:cs typeface="Segoe UI Symbol"/>
              </a:rPr>
              <a:t> </a:t>
            </a:r>
            <a:r>
              <a:rPr b="0" spc="-40" dirty="0">
                <a:latin typeface="Segoe UI Symbol"/>
                <a:cs typeface="Segoe UI Symbol"/>
              </a:rPr>
              <a:t>Integrated</a:t>
            </a:r>
            <a:r>
              <a:rPr b="0" spc="-15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Employment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Act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(S.</a:t>
            </a:r>
            <a:r>
              <a:rPr b="0" spc="-30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2438</a:t>
            </a:r>
            <a:r>
              <a:rPr b="0" spc="-30" dirty="0">
                <a:latin typeface="Segoe UI Symbol"/>
                <a:cs typeface="Segoe UI Symbol"/>
              </a:rPr>
              <a:t> </a:t>
            </a:r>
            <a:r>
              <a:rPr b="0" spc="-85" dirty="0">
                <a:latin typeface="Segoe UI Symbol"/>
                <a:cs typeface="Segoe UI Symbol"/>
              </a:rPr>
              <a:t>/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H.R.</a:t>
            </a:r>
            <a:r>
              <a:rPr b="0" spc="-1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4771).</a:t>
            </a:r>
          </a:p>
          <a:p>
            <a:pPr marL="12700" marR="73025">
              <a:lnSpc>
                <a:spcPct val="100000"/>
              </a:lnSpc>
              <a:spcBef>
                <a:spcPts val="710"/>
              </a:spcBef>
            </a:pPr>
            <a:r>
              <a:rPr b="0" dirty="0">
                <a:latin typeface="Segoe UI Symbol"/>
                <a:cs typeface="Segoe UI Symbol"/>
              </a:rPr>
              <a:t>As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we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discussed,</a:t>
            </a:r>
            <a:r>
              <a:rPr b="0" spc="1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Section</a:t>
            </a:r>
            <a:r>
              <a:rPr b="0" spc="-40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14(c)</a:t>
            </a:r>
            <a:r>
              <a:rPr b="0" spc="-5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still</a:t>
            </a:r>
            <a:r>
              <a:rPr b="0" spc="-1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allows</a:t>
            </a:r>
            <a:r>
              <a:rPr b="0" spc="-25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workers with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disabilities</a:t>
            </a:r>
            <a:r>
              <a:rPr b="0" spc="-20" dirty="0">
                <a:latin typeface="Segoe UI Symbol"/>
                <a:cs typeface="Segoe UI Symbol"/>
              </a:rPr>
              <a:t> </a:t>
            </a:r>
            <a:r>
              <a:rPr b="0" spc="-55" dirty="0">
                <a:latin typeface="Segoe UI Symbol"/>
                <a:cs typeface="Segoe UI Symbol"/>
              </a:rPr>
              <a:t>to</a:t>
            </a:r>
            <a:r>
              <a:rPr b="0" spc="-4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be</a:t>
            </a:r>
            <a:r>
              <a:rPr b="0" spc="-5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paid</a:t>
            </a:r>
            <a:r>
              <a:rPr b="0" spc="-5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below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the minimum</a:t>
            </a:r>
            <a:r>
              <a:rPr b="0" spc="-3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wage.</a:t>
            </a:r>
            <a:r>
              <a:rPr b="0" spc="-50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TCIEA</a:t>
            </a:r>
            <a:r>
              <a:rPr b="0" spc="-50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phases</a:t>
            </a:r>
            <a:r>
              <a:rPr b="0" spc="-3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that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40" dirty="0">
                <a:latin typeface="Segoe UI Symbol"/>
                <a:cs typeface="Segoe UI Symbol"/>
              </a:rPr>
              <a:t>out</a:t>
            </a:r>
            <a:r>
              <a:rPr b="0" spc="-5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safely</a:t>
            </a:r>
            <a:r>
              <a:rPr b="0" spc="-4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and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funds</a:t>
            </a:r>
            <a:r>
              <a:rPr b="0" spc="-70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the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transition</a:t>
            </a:r>
            <a:r>
              <a:rPr b="0" spc="-30" dirty="0">
                <a:latin typeface="Segoe UI Symbol"/>
                <a:cs typeface="Segoe UI Symbol"/>
              </a:rPr>
              <a:t> </a:t>
            </a:r>
            <a:r>
              <a:rPr b="0" spc="-45" dirty="0">
                <a:latin typeface="Segoe UI Symbol"/>
                <a:cs typeface="Segoe UI Symbol"/>
              </a:rPr>
              <a:t>for</a:t>
            </a:r>
            <a:r>
              <a:rPr b="0" spc="-7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states</a:t>
            </a:r>
            <a:r>
              <a:rPr b="0" spc="-5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and </a:t>
            </a:r>
            <a:r>
              <a:rPr b="0" spc="-20" dirty="0">
                <a:latin typeface="Segoe UI Symbol"/>
                <a:cs typeface="Segoe UI Symbol"/>
              </a:rPr>
              <a:t>employers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120" dirty="0">
                <a:latin typeface="Segoe UI Symbol"/>
                <a:cs typeface="Segoe UI Symbol"/>
              </a:rPr>
              <a:t>—</a:t>
            </a:r>
            <a:r>
              <a:rPr b="0" spc="-50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and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it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already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has</a:t>
            </a:r>
            <a:r>
              <a:rPr b="0" spc="-5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bipartisan</a:t>
            </a:r>
            <a:r>
              <a:rPr b="0" spc="-5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cosponsors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in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45" dirty="0">
                <a:latin typeface="Segoe UI Symbol"/>
                <a:cs typeface="Segoe UI Symbol"/>
              </a:rPr>
              <a:t>both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chambers.</a:t>
            </a:r>
          </a:p>
          <a:p>
            <a:pPr marL="12700" marR="341630">
              <a:lnSpc>
                <a:spcPct val="100000"/>
              </a:lnSpc>
              <a:spcBef>
                <a:spcPts val="695"/>
              </a:spcBef>
            </a:pPr>
            <a:r>
              <a:rPr spc="80" dirty="0"/>
              <a:t>Could</a:t>
            </a:r>
            <a:r>
              <a:rPr spc="100" dirty="0"/>
              <a:t> </a:t>
            </a:r>
            <a:r>
              <a:rPr dirty="0"/>
              <a:t>you</a:t>
            </a:r>
            <a:r>
              <a:rPr spc="95" dirty="0"/>
              <a:t> </a:t>
            </a:r>
            <a:r>
              <a:rPr dirty="0"/>
              <a:t>let</a:t>
            </a:r>
            <a:r>
              <a:rPr spc="105" dirty="0"/>
              <a:t> </a:t>
            </a:r>
            <a:r>
              <a:rPr spc="70" dirty="0"/>
              <a:t>me</a:t>
            </a:r>
            <a:r>
              <a:rPr spc="90" dirty="0"/>
              <a:t> </a:t>
            </a:r>
            <a:r>
              <a:rPr dirty="0"/>
              <a:t>know</a:t>
            </a:r>
            <a:r>
              <a:rPr spc="90" dirty="0"/>
              <a:t> </a:t>
            </a:r>
            <a:r>
              <a:rPr dirty="0"/>
              <a:t>where</a:t>
            </a:r>
            <a:r>
              <a:rPr spc="85" dirty="0"/>
              <a:t> </a:t>
            </a:r>
            <a:r>
              <a:rPr dirty="0"/>
              <a:t>[Representative</a:t>
            </a:r>
            <a:r>
              <a:rPr spc="165" dirty="0"/>
              <a:t> </a:t>
            </a:r>
            <a:r>
              <a:rPr spc="-70" dirty="0"/>
              <a:t>/</a:t>
            </a:r>
            <a:r>
              <a:rPr spc="80" dirty="0"/>
              <a:t> </a:t>
            </a:r>
            <a:r>
              <a:rPr spc="45" dirty="0"/>
              <a:t>Senator]</a:t>
            </a:r>
            <a:r>
              <a:rPr spc="105" dirty="0"/>
              <a:t> </a:t>
            </a:r>
            <a:r>
              <a:rPr spc="75" dirty="0"/>
              <a:t>lands</a:t>
            </a:r>
            <a:r>
              <a:rPr spc="95" dirty="0"/>
              <a:t> </a:t>
            </a:r>
            <a:r>
              <a:rPr dirty="0"/>
              <a:t>on</a:t>
            </a:r>
            <a:r>
              <a:rPr spc="80" dirty="0"/>
              <a:t> </a:t>
            </a:r>
            <a:r>
              <a:rPr spc="55" dirty="0"/>
              <a:t>cosponsoring </a:t>
            </a:r>
            <a:r>
              <a:rPr spc="70" dirty="0"/>
              <a:t>TCIEA,</a:t>
            </a:r>
            <a:r>
              <a:rPr spc="55" dirty="0"/>
              <a:t> </a:t>
            </a:r>
            <a:r>
              <a:rPr spc="60" dirty="0"/>
              <a:t>and</a:t>
            </a:r>
            <a:r>
              <a:rPr spc="35" dirty="0"/>
              <a:t> </a:t>
            </a:r>
            <a:r>
              <a:rPr spc="10" dirty="0"/>
              <a:t>what</a:t>
            </a:r>
            <a:r>
              <a:rPr spc="55" dirty="0"/>
              <a:t> </a:t>
            </a:r>
            <a:r>
              <a:rPr spc="10" dirty="0"/>
              <a:t>information</a:t>
            </a:r>
            <a:r>
              <a:rPr spc="80" dirty="0"/>
              <a:t> </a:t>
            </a:r>
            <a:r>
              <a:rPr spc="10" dirty="0"/>
              <a:t>would</a:t>
            </a:r>
            <a:r>
              <a:rPr spc="70" dirty="0"/>
              <a:t> </a:t>
            </a:r>
            <a:r>
              <a:rPr spc="50" dirty="0"/>
              <a:t>help</a:t>
            </a:r>
            <a:r>
              <a:rPr spc="55" dirty="0"/>
              <a:t> </a:t>
            </a:r>
            <a:r>
              <a:rPr spc="10" dirty="0"/>
              <a:t>move</a:t>
            </a:r>
            <a:r>
              <a:rPr spc="75" dirty="0"/>
              <a:t> </a:t>
            </a:r>
            <a:r>
              <a:rPr spc="10" dirty="0"/>
              <a:t>that</a:t>
            </a:r>
            <a:r>
              <a:rPr spc="60" dirty="0"/>
              <a:t> </a:t>
            </a:r>
            <a:r>
              <a:rPr spc="65" dirty="0"/>
              <a:t>decision</a:t>
            </a:r>
            <a:r>
              <a:rPr spc="95" dirty="0"/>
              <a:t> </a:t>
            </a:r>
            <a:r>
              <a:rPr spc="-10" dirty="0"/>
              <a:t>forward?</a:t>
            </a:r>
          </a:p>
          <a:p>
            <a:pPr marL="12700" marR="5080">
              <a:lnSpc>
                <a:spcPct val="100000"/>
              </a:lnSpc>
              <a:spcBef>
                <a:spcPts val="700"/>
              </a:spcBef>
            </a:pPr>
            <a:r>
              <a:rPr b="0" spc="-10" dirty="0">
                <a:latin typeface="Segoe UI Symbol"/>
                <a:cs typeface="Segoe UI Symbol"/>
              </a:rPr>
              <a:t>I’ve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attached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the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bill</a:t>
            </a:r>
            <a:r>
              <a:rPr b="0" spc="-80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summary</a:t>
            </a:r>
            <a:r>
              <a:rPr b="0" spc="-2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and</a:t>
            </a:r>
            <a:r>
              <a:rPr b="0" spc="-75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the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coalition’s</a:t>
            </a:r>
            <a:r>
              <a:rPr b="0" spc="-70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endorsement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list</a:t>
            </a:r>
            <a:r>
              <a:rPr b="0" spc="-40" dirty="0">
                <a:latin typeface="Segoe UI Symbol"/>
                <a:cs typeface="Segoe UI Symbol"/>
              </a:rPr>
              <a:t> </a:t>
            </a:r>
            <a:r>
              <a:rPr b="0" spc="-45" dirty="0">
                <a:latin typeface="Segoe UI Symbol"/>
                <a:cs typeface="Segoe UI Symbol"/>
              </a:rPr>
              <a:t>of</a:t>
            </a:r>
            <a:r>
              <a:rPr b="0" spc="-70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32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national </a:t>
            </a:r>
            <a:r>
              <a:rPr b="0" spc="-25" dirty="0">
                <a:latin typeface="Segoe UI Symbol"/>
                <a:cs typeface="Segoe UI Symbol"/>
              </a:rPr>
              <a:t>organizations.</a:t>
            </a:r>
            <a:r>
              <a:rPr b="0" spc="-40" dirty="0">
                <a:latin typeface="Segoe UI Symbol"/>
                <a:cs typeface="Segoe UI Symbol"/>
              </a:rPr>
              <a:t> </a:t>
            </a:r>
            <a:r>
              <a:rPr b="0" spc="-20" dirty="0">
                <a:latin typeface="Segoe UI Symbol"/>
                <a:cs typeface="Segoe UI Symbol"/>
              </a:rPr>
              <a:t>I’m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45" dirty="0">
                <a:latin typeface="Segoe UI Symbol"/>
                <a:cs typeface="Segoe UI Symbol"/>
              </a:rPr>
              <a:t>glad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55" dirty="0">
                <a:latin typeface="Segoe UI Symbol"/>
                <a:cs typeface="Segoe UI Symbol"/>
              </a:rPr>
              <a:t>to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answer</a:t>
            </a:r>
            <a:r>
              <a:rPr b="0" spc="-5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questions</a:t>
            </a:r>
            <a:r>
              <a:rPr b="0" spc="-45" dirty="0">
                <a:latin typeface="Segoe UI Symbol"/>
                <a:cs typeface="Segoe UI Symbol"/>
              </a:rPr>
              <a:t> or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connect</a:t>
            </a:r>
            <a:r>
              <a:rPr b="0" spc="-80" dirty="0">
                <a:latin typeface="Segoe UI Symbol"/>
                <a:cs typeface="Segoe UI Symbol"/>
              </a:rPr>
              <a:t> </a:t>
            </a:r>
            <a:r>
              <a:rPr b="0" spc="-50" dirty="0">
                <a:latin typeface="Segoe UI Symbol"/>
                <a:cs typeface="Segoe UI Symbol"/>
              </a:rPr>
              <a:t>you</a:t>
            </a:r>
            <a:r>
              <a:rPr b="0" spc="-70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with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self-</a:t>
            </a:r>
            <a:r>
              <a:rPr b="0" dirty="0">
                <a:latin typeface="Segoe UI Symbol"/>
                <a:cs typeface="Segoe UI Symbol"/>
              </a:rPr>
              <a:t>advocates</a:t>
            </a:r>
            <a:r>
              <a:rPr b="0" spc="-45" dirty="0">
                <a:latin typeface="Segoe UI Symbol"/>
                <a:cs typeface="Segoe UI Symbol"/>
              </a:rPr>
              <a:t> </a:t>
            </a:r>
            <a:r>
              <a:rPr b="0" spc="-25" dirty="0">
                <a:latin typeface="Segoe UI Symbol"/>
                <a:cs typeface="Segoe UI Symbol"/>
              </a:rPr>
              <a:t>in</a:t>
            </a:r>
            <a:r>
              <a:rPr b="0" spc="-60" dirty="0">
                <a:latin typeface="Segoe UI Symbol"/>
                <a:cs typeface="Segoe UI Symbol"/>
              </a:rPr>
              <a:t> </a:t>
            </a:r>
            <a:r>
              <a:rPr b="0" dirty="0">
                <a:latin typeface="Segoe UI Symbol"/>
                <a:cs typeface="Segoe UI Symbol"/>
              </a:rPr>
              <a:t>[state</a:t>
            </a:r>
            <a:r>
              <a:rPr b="0" spc="-20" dirty="0">
                <a:latin typeface="Segoe UI Symbol"/>
                <a:cs typeface="Segoe UI Symbol"/>
              </a:rPr>
              <a:t> </a:t>
            </a:r>
            <a:r>
              <a:rPr b="0" spc="-50" dirty="0">
                <a:latin typeface="Segoe UI Symbol"/>
                <a:cs typeface="Segoe UI Symbol"/>
              </a:rPr>
              <a:t>/ </a:t>
            </a:r>
            <a:r>
              <a:rPr b="0" spc="-10" dirty="0">
                <a:latin typeface="Segoe UI Symbol"/>
                <a:cs typeface="Segoe UI Symbol"/>
              </a:rPr>
              <a:t>district].</a:t>
            </a: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b="0" spc="-30" dirty="0">
                <a:latin typeface="Segoe UI Symbol"/>
                <a:cs typeface="Segoe UI Symbol"/>
              </a:rPr>
              <a:t>Thank</a:t>
            </a:r>
            <a:r>
              <a:rPr b="0" spc="-70" dirty="0">
                <a:latin typeface="Segoe UI Symbol"/>
                <a:cs typeface="Segoe UI Symbol"/>
              </a:rPr>
              <a:t> </a:t>
            </a:r>
            <a:r>
              <a:rPr b="0" spc="-50" dirty="0">
                <a:latin typeface="Segoe UI Symbol"/>
                <a:cs typeface="Segoe UI Symbol"/>
              </a:rPr>
              <a:t>you</a:t>
            </a:r>
            <a:r>
              <a:rPr b="0" spc="-65" dirty="0">
                <a:latin typeface="Segoe UI Symbol"/>
                <a:cs typeface="Segoe UI Symbol"/>
              </a:rPr>
              <a:t> </a:t>
            </a:r>
            <a:r>
              <a:rPr b="0" spc="-10" dirty="0">
                <a:latin typeface="Segoe UI Symbol"/>
                <a:cs typeface="Segoe UI Symbol"/>
              </a:rPr>
              <a:t>again,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pc="20" dirty="0"/>
              <a:t>[Your</a:t>
            </a:r>
            <a:r>
              <a:rPr spc="45" dirty="0"/>
              <a:t> </a:t>
            </a:r>
            <a:r>
              <a:rPr spc="55" dirty="0"/>
              <a:t>Name]</a:t>
            </a:r>
            <a:r>
              <a:rPr spc="35" dirty="0"/>
              <a:t> </a:t>
            </a:r>
            <a:r>
              <a:rPr spc="20" dirty="0"/>
              <a:t>·</a:t>
            </a:r>
            <a:r>
              <a:rPr spc="30" dirty="0"/>
              <a:t> </a:t>
            </a:r>
            <a:r>
              <a:rPr spc="20" dirty="0"/>
              <a:t>[Organization]</a:t>
            </a:r>
            <a:r>
              <a:rPr spc="30" dirty="0"/>
              <a:t> </a:t>
            </a:r>
            <a:r>
              <a:rPr spc="20" dirty="0"/>
              <a:t>·</a:t>
            </a:r>
            <a:r>
              <a:rPr spc="30" dirty="0"/>
              <a:t> </a:t>
            </a:r>
            <a:r>
              <a:rPr spc="20" dirty="0"/>
              <a:t>[Phone]</a:t>
            </a:r>
            <a:r>
              <a:rPr spc="60" dirty="0"/>
              <a:t> </a:t>
            </a:r>
            <a:r>
              <a:rPr spc="20" dirty="0"/>
              <a:t>·</a:t>
            </a:r>
            <a:r>
              <a:rPr spc="30" dirty="0"/>
              <a:t> </a:t>
            </a:r>
            <a:r>
              <a:rPr spc="40" dirty="0"/>
              <a:t>[Email]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7543800" y="1645920"/>
            <a:ext cx="4145279" cy="640080"/>
            <a:chOff x="7543800" y="1645920"/>
            <a:chExt cx="4145279" cy="640080"/>
          </a:xfrm>
        </p:grpSpPr>
        <p:sp>
          <p:nvSpPr>
            <p:cNvPr id="13" name="object 13"/>
            <p:cNvSpPr/>
            <p:nvPr/>
          </p:nvSpPr>
          <p:spPr>
            <a:xfrm>
              <a:off x="7543800" y="1645920"/>
              <a:ext cx="4145279" cy="640080"/>
            </a:xfrm>
            <a:custGeom>
              <a:avLst/>
              <a:gdLst/>
              <a:ahLst/>
              <a:cxnLst/>
              <a:rect l="l" t="t" r="r" b="b"/>
              <a:pathLst>
                <a:path w="4145279" h="640080">
                  <a:moveTo>
                    <a:pt x="4042867" y="0"/>
                  </a:moveTo>
                  <a:lnTo>
                    <a:pt x="102412" y="0"/>
                  </a:lnTo>
                  <a:lnTo>
                    <a:pt x="62547" y="8047"/>
                  </a:lnTo>
                  <a:lnTo>
                    <a:pt x="29994" y="29994"/>
                  </a:lnTo>
                  <a:lnTo>
                    <a:pt x="8047" y="62547"/>
                  </a:lnTo>
                  <a:lnTo>
                    <a:pt x="0" y="102412"/>
                  </a:lnTo>
                  <a:lnTo>
                    <a:pt x="0" y="537667"/>
                  </a:lnTo>
                  <a:lnTo>
                    <a:pt x="8047" y="577532"/>
                  </a:lnTo>
                  <a:lnTo>
                    <a:pt x="29994" y="610085"/>
                  </a:lnTo>
                  <a:lnTo>
                    <a:pt x="62547" y="632032"/>
                  </a:lnTo>
                  <a:lnTo>
                    <a:pt x="102412" y="640080"/>
                  </a:lnTo>
                  <a:lnTo>
                    <a:pt x="4042867" y="640080"/>
                  </a:lnTo>
                  <a:lnTo>
                    <a:pt x="4082732" y="632032"/>
                  </a:lnTo>
                  <a:lnTo>
                    <a:pt x="4115285" y="610085"/>
                  </a:lnTo>
                  <a:lnTo>
                    <a:pt x="4137232" y="577532"/>
                  </a:lnTo>
                  <a:lnTo>
                    <a:pt x="4145279" y="537667"/>
                  </a:lnTo>
                  <a:lnTo>
                    <a:pt x="4145279" y="102412"/>
                  </a:lnTo>
                  <a:lnTo>
                    <a:pt x="4137232" y="62547"/>
                  </a:lnTo>
                  <a:lnTo>
                    <a:pt x="4115285" y="29994"/>
                  </a:lnTo>
                  <a:lnTo>
                    <a:pt x="4082732" y="8047"/>
                  </a:lnTo>
                  <a:lnTo>
                    <a:pt x="4042867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7052" y="1798319"/>
              <a:ext cx="377951" cy="37337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744205" y="1834388"/>
            <a:ext cx="19767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90" dirty="0">
                <a:solidFill>
                  <a:srgbClr val="FFFFFF"/>
                </a:solidFill>
                <a:latin typeface="Calibri"/>
                <a:cs typeface="Calibri"/>
              </a:rPr>
              <a:t>Send</a:t>
            </a:r>
            <a:r>
              <a:rPr sz="14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within</a:t>
            </a:r>
            <a:r>
              <a:rPr sz="14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24–48</a:t>
            </a:r>
            <a:r>
              <a:rPr sz="140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40" dirty="0">
                <a:solidFill>
                  <a:srgbClr val="FFFFFF"/>
                </a:solidFill>
                <a:latin typeface="Calibri"/>
                <a:cs typeface="Calibri"/>
              </a:rPr>
              <a:t>hours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537450" y="2371089"/>
            <a:ext cx="4157979" cy="3990340"/>
            <a:chOff x="7537450" y="2371089"/>
            <a:chExt cx="4157979" cy="3990340"/>
          </a:xfrm>
        </p:grpSpPr>
        <p:sp>
          <p:nvSpPr>
            <p:cNvPr id="17" name="object 17"/>
            <p:cNvSpPr/>
            <p:nvPr/>
          </p:nvSpPr>
          <p:spPr>
            <a:xfrm>
              <a:off x="7543800" y="2377439"/>
              <a:ext cx="4145279" cy="3977640"/>
            </a:xfrm>
            <a:custGeom>
              <a:avLst/>
              <a:gdLst/>
              <a:ahLst/>
              <a:cxnLst/>
              <a:rect l="l" t="t" r="r" b="b"/>
              <a:pathLst>
                <a:path w="4145279" h="3977640">
                  <a:moveTo>
                    <a:pt x="3946398" y="0"/>
                  </a:moveTo>
                  <a:lnTo>
                    <a:pt x="198882" y="0"/>
                  </a:lnTo>
                  <a:lnTo>
                    <a:pt x="153279" y="5252"/>
                  </a:lnTo>
                  <a:lnTo>
                    <a:pt x="111417" y="20214"/>
                  </a:lnTo>
                  <a:lnTo>
                    <a:pt x="74490" y="43691"/>
                  </a:lnTo>
                  <a:lnTo>
                    <a:pt x="43691" y="74490"/>
                  </a:lnTo>
                  <a:lnTo>
                    <a:pt x="20214" y="111417"/>
                  </a:lnTo>
                  <a:lnTo>
                    <a:pt x="5252" y="153279"/>
                  </a:lnTo>
                  <a:lnTo>
                    <a:pt x="0" y="198882"/>
                  </a:lnTo>
                  <a:lnTo>
                    <a:pt x="0" y="3778758"/>
                  </a:lnTo>
                  <a:lnTo>
                    <a:pt x="5252" y="3824360"/>
                  </a:lnTo>
                  <a:lnTo>
                    <a:pt x="20214" y="3866222"/>
                  </a:lnTo>
                  <a:lnTo>
                    <a:pt x="43691" y="3903149"/>
                  </a:lnTo>
                  <a:lnTo>
                    <a:pt x="74490" y="3933948"/>
                  </a:lnTo>
                  <a:lnTo>
                    <a:pt x="111417" y="3957425"/>
                  </a:lnTo>
                  <a:lnTo>
                    <a:pt x="153279" y="3972387"/>
                  </a:lnTo>
                  <a:lnTo>
                    <a:pt x="198882" y="3977640"/>
                  </a:lnTo>
                  <a:lnTo>
                    <a:pt x="3946398" y="3977640"/>
                  </a:lnTo>
                  <a:lnTo>
                    <a:pt x="3992000" y="3972387"/>
                  </a:lnTo>
                  <a:lnTo>
                    <a:pt x="4033862" y="3957425"/>
                  </a:lnTo>
                  <a:lnTo>
                    <a:pt x="4070789" y="3933948"/>
                  </a:lnTo>
                  <a:lnTo>
                    <a:pt x="4101588" y="3903149"/>
                  </a:lnTo>
                  <a:lnTo>
                    <a:pt x="4125065" y="3866222"/>
                  </a:lnTo>
                  <a:lnTo>
                    <a:pt x="4140027" y="3824360"/>
                  </a:lnTo>
                  <a:lnTo>
                    <a:pt x="4145279" y="3778758"/>
                  </a:lnTo>
                  <a:lnTo>
                    <a:pt x="4145279" y="198882"/>
                  </a:lnTo>
                  <a:lnTo>
                    <a:pt x="4140027" y="153279"/>
                  </a:lnTo>
                  <a:lnTo>
                    <a:pt x="4125065" y="111417"/>
                  </a:lnTo>
                  <a:lnTo>
                    <a:pt x="4101588" y="74490"/>
                  </a:lnTo>
                  <a:lnTo>
                    <a:pt x="4070789" y="43691"/>
                  </a:lnTo>
                  <a:lnTo>
                    <a:pt x="4033862" y="20214"/>
                  </a:lnTo>
                  <a:lnTo>
                    <a:pt x="3992000" y="5252"/>
                  </a:lnTo>
                  <a:lnTo>
                    <a:pt x="3946398" y="0"/>
                  </a:lnTo>
                  <a:close/>
                </a:path>
              </a:pathLst>
            </a:custGeom>
            <a:solidFill>
              <a:srgbClr val="FA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543800" y="2377439"/>
              <a:ext cx="4145279" cy="3977640"/>
            </a:xfrm>
            <a:custGeom>
              <a:avLst/>
              <a:gdLst/>
              <a:ahLst/>
              <a:cxnLst/>
              <a:rect l="l" t="t" r="r" b="b"/>
              <a:pathLst>
                <a:path w="4145279" h="3977640">
                  <a:moveTo>
                    <a:pt x="0" y="198882"/>
                  </a:moveTo>
                  <a:lnTo>
                    <a:pt x="5252" y="153279"/>
                  </a:lnTo>
                  <a:lnTo>
                    <a:pt x="20214" y="111417"/>
                  </a:lnTo>
                  <a:lnTo>
                    <a:pt x="43691" y="74490"/>
                  </a:lnTo>
                  <a:lnTo>
                    <a:pt x="74490" y="43691"/>
                  </a:lnTo>
                  <a:lnTo>
                    <a:pt x="111417" y="20214"/>
                  </a:lnTo>
                  <a:lnTo>
                    <a:pt x="153279" y="5252"/>
                  </a:lnTo>
                  <a:lnTo>
                    <a:pt x="198882" y="0"/>
                  </a:lnTo>
                  <a:lnTo>
                    <a:pt x="3946398" y="0"/>
                  </a:lnTo>
                  <a:lnTo>
                    <a:pt x="3992000" y="5252"/>
                  </a:lnTo>
                  <a:lnTo>
                    <a:pt x="4033862" y="20214"/>
                  </a:lnTo>
                  <a:lnTo>
                    <a:pt x="4070789" y="43691"/>
                  </a:lnTo>
                  <a:lnTo>
                    <a:pt x="4101588" y="74490"/>
                  </a:lnTo>
                  <a:lnTo>
                    <a:pt x="4125065" y="111417"/>
                  </a:lnTo>
                  <a:lnTo>
                    <a:pt x="4140027" y="153279"/>
                  </a:lnTo>
                  <a:lnTo>
                    <a:pt x="4145279" y="198882"/>
                  </a:lnTo>
                  <a:lnTo>
                    <a:pt x="4145279" y="3778758"/>
                  </a:lnTo>
                  <a:lnTo>
                    <a:pt x="4140027" y="3824360"/>
                  </a:lnTo>
                  <a:lnTo>
                    <a:pt x="4125065" y="3866222"/>
                  </a:lnTo>
                  <a:lnTo>
                    <a:pt x="4101588" y="3903149"/>
                  </a:lnTo>
                  <a:lnTo>
                    <a:pt x="4070789" y="3933948"/>
                  </a:lnTo>
                  <a:lnTo>
                    <a:pt x="4033862" y="3957425"/>
                  </a:lnTo>
                  <a:lnTo>
                    <a:pt x="3992000" y="3972387"/>
                  </a:lnTo>
                  <a:lnTo>
                    <a:pt x="3946398" y="3977640"/>
                  </a:lnTo>
                  <a:lnTo>
                    <a:pt x="198882" y="3977640"/>
                  </a:lnTo>
                  <a:lnTo>
                    <a:pt x="153279" y="3972387"/>
                  </a:lnTo>
                  <a:lnTo>
                    <a:pt x="111417" y="3957425"/>
                  </a:lnTo>
                  <a:lnTo>
                    <a:pt x="74490" y="3933948"/>
                  </a:lnTo>
                  <a:lnTo>
                    <a:pt x="43691" y="3903149"/>
                  </a:lnTo>
                  <a:lnTo>
                    <a:pt x="20214" y="3866222"/>
                  </a:lnTo>
                  <a:lnTo>
                    <a:pt x="5252" y="3824360"/>
                  </a:lnTo>
                  <a:lnTo>
                    <a:pt x="0" y="3778758"/>
                  </a:lnTo>
                  <a:lnTo>
                    <a:pt x="0" y="198882"/>
                  </a:lnTo>
                  <a:close/>
                </a:path>
              </a:pathLst>
            </a:custGeom>
            <a:ln w="127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772231" y="2511835"/>
            <a:ext cx="3500120" cy="240855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b="1" spc="80" dirty="0">
                <a:solidFill>
                  <a:srgbClr val="E97031"/>
                </a:solidFill>
                <a:latin typeface="Calibri"/>
                <a:cs typeface="Calibri"/>
              </a:rPr>
              <a:t>BEFORE</a:t>
            </a:r>
            <a:r>
              <a:rPr sz="1200" b="1" spc="25" dirty="0">
                <a:solidFill>
                  <a:srgbClr val="E97031"/>
                </a:solidFill>
                <a:latin typeface="Calibri"/>
                <a:cs typeface="Calibri"/>
              </a:rPr>
              <a:t> </a:t>
            </a:r>
            <a:r>
              <a:rPr sz="1200" b="1" spc="50" dirty="0">
                <a:solidFill>
                  <a:srgbClr val="E97031"/>
                </a:solidFill>
                <a:latin typeface="Calibri"/>
                <a:cs typeface="Calibri"/>
              </a:rPr>
              <a:t>YOU</a:t>
            </a:r>
            <a:r>
              <a:rPr sz="1200" b="1" spc="20" dirty="0">
                <a:solidFill>
                  <a:srgbClr val="E970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97031"/>
                </a:solidFill>
                <a:latin typeface="Calibri"/>
                <a:cs typeface="Calibri"/>
              </a:rPr>
              <a:t>HIT</a:t>
            </a:r>
            <a:r>
              <a:rPr sz="1200" b="1" spc="35" dirty="0">
                <a:solidFill>
                  <a:srgbClr val="E97031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E97031"/>
                </a:solidFill>
                <a:latin typeface="Calibri"/>
                <a:cs typeface="Calibri"/>
              </a:rPr>
              <a:t>SEND</a:t>
            </a:r>
            <a:endParaRPr sz="1200">
              <a:latin typeface="Calibri"/>
              <a:cs typeface="Calibri"/>
            </a:endParaRPr>
          </a:p>
          <a:p>
            <a:pPr marL="238760" marR="24765" indent="-226695">
              <a:lnSpc>
                <a:spcPct val="100000"/>
              </a:lnSpc>
              <a:spcBef>
                <a:spcPts val="690"/>
              </a:spcBef>
              <a:buChar char="✓"/>
              <a:tabLst>
                <a:tab pos="241300" algn="l"/>
              </a:tabLst>
            </a:pP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Send</a:t>
            </a:r>
            <a:r>
              <a:rPr sz="13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5" dirty="0">
                <a:solidFill>
                  <a:srgbClr val="0E2841"/>
                </a:solidFill>
                <a:latin typeface="Segoe UI Symbol"/>
                <a:cs typeface="Segoe UI Symbol"/>
              </a:rPr>
              <a:t>within</a:t>
            </a:r>
            <a:r>
              <a:rPr sz="13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35" dirty="0">
                <a:solidFill>
                  <a:srgbClr val="0E2841"/>
                </a:solidFill>
                <a:latin typeface="Segoe UI Symbol"/>
                <a:cs typeface="Segoe UI Symbol"/>
              </a:rPr>
              <a:t>24–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48</a:t>
            </a:r>
            <a:r>
              <a:rPr sz="130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hours,</a:t>
            </a:r>
            <a:r>
              <a:rPr sz="13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while</a:t>
            </a:r>
            <a:r>
              <a:rPr sz="13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3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35" dirty="0">
                <a:solidFill>
                  <a:srgbClr val="0E2841"/>
                </a:solidFill>
                <a:latin typeface="Segoe UI Symbol"/>
                <a:cs typeface="Segoe UI Symbol"/>
              </a:rPr>
              <a:t>meeting</a:t>
            </a:r>
            <a:r>
              <a:rPr sz="13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5" dirty="0">
                <a:solidFill>
                  <a:srgbClr val="0E2841"/>
                </a:solidFill>
                <a:latin typeface="Segoe UI Symbol"/>
                <a:cs typeface="Segoe UI Symbol"/>
              </a:rPr>
              <a:t>is 	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fresh</a:t>
            </a:r>
            <a:endParaRPr sz="1300">
              <a:latin typeface="Segoe UI Symbol"/>
              <a:cs typeface="Segoe UI Symbol"/>
            </a:endParaRPr>
          </a:p>
          <a:p>
            <a:pPr marL="239395" indent="-226695">
              <a:lnSpc>
                <a:spcPct val="100000"/>
              </a:lnSpc>
              <a:spcBef>
                <a:spcPts val="710"/>
              </a:spcBef>
              <a:buChar char="✓"/>
              <a:tabLst>
                <a:tab pos="239395" algn="l"/>
              </a:tabLst>
            </a:pPr>
            <a:r>
              <a:rPr sz="1300" spc="-25" dirty="0">
                <a:solidFill>
                  <a:srgbClr val="0E2841"/>
                </a:solidFill>
                <a:latin typeface="Segoe UI Symbol"/>
                <a:cs typeface="Segoe UI Symbol"/>
              </a:rPr>
              <a:t>Put</a:t>
            </a:r>
            <a:r>
              <a:rPr sz="130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3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ask</a:t>
            </a:r>
            <a:r>
              <a:rPr sz="1300" spc="-4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5" dirty="0">
                <a:solidFill>
                  <a:srgbClr val="0E2841"/>
                </a:solidFill>
                <a:latin typeface="Segoe UI Symbol"/>
                <a:cs typeface="Segoe UI Symbol"/>
              </a:rPr>
              <a:t>in</a:t>
            </a:r>
            <a:r>
              <a:rPr sz="13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3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subject</a:t>
            </a:r>
            <a:r>
              <a:rPr sz="130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line</a:t>
            </a:r>
            <a:endParaRPr sz="1300">
              <a:latin typeface="Segoe UI Symbol"/>
              <a:cs typeface="Segoe UI Symbol"/>
            </a:endParaRPr>
          </a:p>
          <a:p>
            <a:pPr marL="239395" indent="-226695">
              <a:lnSpc>
                <a:spcPct val="100000"/>
              </a:lnSpc>
              <a:spcBef>
                <a:spcPts val="695"/>
              </a:spcBef>
              <a:buChar char="✓"/>
              <a:tabLst>
                <a:tab pos="239395" algn="l"/>
              </a:tabLst>
            </a:pP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Attach</a:t>
            </a:r>
            <a:r>
              <a:rPr sz="1300" spc="-8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3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bill</a:t>
            </a:r>
            <a:r>
              <a:rPr sz="1300" spc="-10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summary</a:t>
            </a:r>
            <a:r>
              <a:rPr sz="1300" spc="-4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4" dirty="0">
                <a:solidFill>
                  <a:srgbClr val="0E2841"/>
                </a:solidFill>
                <a:latin typeface="Segoe UI Symbol"/>
                <a:cs typeface="Segoe UI Symbol"/>
              </a:rPr>
              <a:t>+</a:t>
            </a:r>
            <a:r>
              <a:rPr sz="13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endorser</a:t>
            </a:r>
            <a:r>
              <a:rPr sz="13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list</a:t>
            </a:r>
            <a:endParaRPr sz="1300">
              <a:latin typeface="Segoe UI Symbol"/>
              <a:cs typeface="Segoe UI Symbol"/>
            </a:endParaRPr>
          </a:p>
          <a:p>
            <a:pPr marL="239395" indent="-226695">
              <a:lnSpc>
                <a:spcPct val="100000"/>
              </a:lnSpc>
              <a:spcBef>
                <a:spcPts val="695"/>
              </a:spcBef>
              <a:buChar char="✓"/>
              <a:tabLst>
                <a:tab pos="239395" algn="l"/>
              </a:tabLst>
            </a:pP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Offer</a:t>
            </a:r>
            <a:r>
              <a:rPr sz="13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a</a:t>
            </a:r>
            <a:r>
              <a:rPr sz="13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constituent</a:t>
            </a:r>
            <a:r>
              <a:rPr sz="1300" spc="-4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story</a:t>
            </a:r>
            <a:r>
              <a:rPr sz="1300" spc="-40" dirty="0">
                <a:solidFill>
                  <a:srgbClr val="0E2841"/>
                </a:solidFill>
                <a:latin typeface="Segoe UI Symbol"/>
                <a:cs typeface="Segoe UI Symbol"/>
              </a:rPr>
              <a:t> or</a:t>
            </a:r>
            <a:r>
              <a:rPr sz="13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a</a:t>
            </a:r>
            <a:r>
              <a:rPr sz="13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site</a:t>
            </a:r>
            <a:r>
              <a:rPr sz="1300" spc="-4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visit</a:t>
            </a:r>
            <a:endParaRPr sz="1300">
              <a:latin typeface="Segoe UI Symbol"/>
              <a:cs typeface="Segoe UI Symbol"/>
            </a:endParaRPr>
          </a:p>
          <a:p>
            <a:pPr marL="238760" marR="18415" indent="-226695">
              <a:lnSpc>
                <a:spcPct val="100000"/>
              </a:lnSpc>
              <a:spcBef>
                <a:spcPts val="710"/>
              </a:spcBef>
              <a:buChar char="✓"/>
              <a:tabLst>
                <a:tab pos="241300" algn="l"/>
              </a:tabLst>
            </a:pP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Ask</a:t>
            </a:r>
            <a:r>
              <a:rPr sz="1300" spc="-5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45" dirty="0">
                <a:solidFill>
                  <a:srgbClr val="0E2841"/>
                </a:solidFill>
                <a:latin typeface="Segoe UI Symbol"/>
                <a:cs typeface="Segoe UI Symbol"/>
              </a:rPr>
              <a:t>for</a:t>
            </a:r>
            <a:r>
              <a:rPr sz="1300" spc="-9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a</a:t>
            </a:r>
            <a:r>
              <a:rPr sz="13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decision</a:t>
            </a:r>
            <a:r>
              <a:rPr sz="13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timeline</a:t>
            </a:r>
            <a:r>
              <a:rPr sz="13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120" dirty="0">
                <a:solidFill>
                  <a:srgbClr val="0E2841"/>
                </a:solidFill>
                <a:latin typeface="Segoe UI Symbol"/>
                <a:cs typeface="Segoe UI Symbol"/>
              </a:rPr>
              <a:t>—</a:t>
            </a:r>
            <a:r>
              <a:rPr sz="13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40" dirty="0">
                <a:solidFill>
                  <a:srgbClr val="0E2841"/>
                </a:solidFill>
                <a:latin typeface="Segoe UI Symbol"/>
                <a:cs typeface="Segoe UI Symbol"/>
              </a:rPr>
              <a:t>not</a:t>
            </a:r>
            <a:r>
              <a:rPr sz="13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just</a:t>
            </a:r>
            <a:r>
              <a:rPr sz="1300" spc="-5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dirty="0">
                <a:solidFill>
                  <a:srgbClr val="0E2841"/>
                </a:solidFill>
                <a:latin typeface="Segoe UI Symbol"/>
                <a:cs typeface="Segoe UI Symbol"/>
              </a:rPr>
              <a:t>a</a:t>
            </a:r>
            <a:r>
              <a:rPr sz="1300" spc="-8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10" dirty="0">
                <a:solidFill>
                  <a:srgbClr val="0E2841"/>
                </a:solidFill>
                <a:latin typeface="Segoe UI Symbol"/>
                <a:cs typeface="Segoe UI Symbol"/>
              </a:rPr>
              <a:t>thank-	</a:t>
            </a:r>
            <a:r>
              <a:rPr sz="1300" spc="-25" dirty="0">
                <a:solidFill>
                  <a:srgbClr val="0E2841"/>
                </a:solidFill>
                <a:latin typeface="Segoe UI Symbol"/>
                <a:cs typeface="Segoe UI Symbol"/>
              </a:rPr>
              <a:t>you</a:t>
            </a:r>
            <a:endParaRPr sz="1300">
              <a:latin typeface="Segoe UI Symbol"/>
              <a:cs typeface="Segoe UI Symbol"/>
            </a:endParaRPr>
          </a:p>
          <a:p>
            <a:pPr marL="239395" indent="-226695">
              <a:lnSpc>
                <a:spcPct val="100000"/>
              </a:lnSpc>
              <a:spcBef>
                <a:spcPts val="695"/>
              </a:spcBef>
              <a:buChar char="✓"/>
              <a:tabLst>
                <a:tab pos="239395" algn="l"/>
              </a:tabLst>
            </a:pPr>
            <a:r>
              <a:rPr sz="1300" spc="-60" dirty="0">
                <a:solidFill>
                  <a:srgbClr val="0E2841"/>
                </a:solidFill>
                <a:latin typeface="Segoe UI Symbol"/>
                <a:cs typeface="Segoe UI Symbol"/>
              </a:rPr>
              <a:t>Log</a:t>
            </a:r>
            <a:r>
              <a:rPr sz="1300" spc="-7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the</a:t>
            </a:r>
            <a:r>
              <a:rPr sz="13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5" dirty="0">
                <a:solidFill>
                  <a:srgbClr val="0E2841"/>
                </a:solidFill>
                <a:latin typeface="Segoe UI Symbol"/>
                <a:cs typeface="Segoe UI Symbol"/>
              </a:rPr>
              <a:t>reply</a:t>
            </a:r>
            <a:r>
              <a:rPr sz="1300" spc="-8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and</a:t>
            </a:r>
            <a:r>
              <a:rPr sz="13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30" dirty="0">
                <a:solidFill>
                  <a:srgbClr val="0E2841"/>
                </a:solidFill>
                <a:latin typeface="Segoe UI Symbol"/>
                <a:cs typeface="Segoe UI Symbol"/>
              </a:rPr>
              <a:t>follow</a:t>
            </a:r>
            <a:r>
              <a:rPr sz="1300" spc="-9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35" dirty="0">
                <a:solidFill>
                  <a:srgbClr val="0E2841"/>
                </a:solidFill>
                <a:latin typeface="Segoe UI Symbol"/>
                <a:cs typeface="Segoe UI Symbol"/>
              </a:rPr>
              <a:t>up</a:t>
            </a:r>
            <a:r>
              <a:rPr sz="13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40" dirty="0">
                <a:solidFill>
                  <a:srgbClr val="0E2841"/>
                </a:solidFill>
                <a:latin typeface="Segoe UI Symbol"/>
                <a:cs typeface="Segoe UI Symbol"/>
              </a:rPr>
              <a:t>again</a:t>
            </a:r>
            <a:r>
              <a:rPr sz="1300" spc="-6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5" dirty="0">
                <a:solidFill>
                  <a:srgbClr val="0E2841"/>
                </a:solidFill>
                <a:latin typeface="Segoe UI Symbol"/>
                <a:cs typeface="Segoe UI Symbol"/>
              </a:rPr>
              <a:t>in</a:t>
            </a:r>
            <a:r>
              <a:rPr sz="1300" spc="-70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40" dirty="0">
                <a:solidFill>
                  <a:srgbClr val="0E2841"/>
                </a:solidFill>
                <a:latin typeface="Segoe UI Symbol"/>
                <a:cs typeface="Segoe UI Symbol"/>
              </a:rPr>
              <a:t>two</a:t>
            </a:r>
            <a:r>
              <a:rPr sz="1300" spc="-65" dirty="0">
                <a:solidFill>
                  <a:srgbClr val="0E2841"/>
                </a:solidFill>
                <a:latin typeface="Segoe UI Symbol"/>
                <a:cs typeface="Segoe UI Symbol"/>
              </a:rPr>
              <a:t> </a:t>
            </a:r>
            <a:r>
              <a:rPr sz="1300" spc="-20" dirty="0">
                <a:solidFill>
                  <a:srgbClr val="0E2841"/>
                </a:solidFill>
                <a:latin typeface="Segoe UI Symbol"/>
                <a:cs typeface="Segoe UI Symbol"/>
              </a:rPr>
              <a:t>weeks</a:t>
            </a:r>
            <a:endParaRPr sz="13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6939" y="604837"/>
            <a:ext cx="24377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60" dirty="0">
                <a:solidFill>
                  <a:srgbClr val="000000"/>
                </a:solidFill>
                <a:latin typeface="Calibri"/>
                <a:cs typeface="Calibri"/>
              </a:rPr>
              <a:t>Resources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58236" y="2176146"/>
            <a:ext cx="8691880" cy="9525"/>
          </a:xfrm>
          <a:custGeom>
            <a:avLst/>
            <a:gdLst/>
            <a:ahLst/>
            <a:cxnLst/>
            <a:rect l="l" t="t" r="r" b="b"/>
            <a:pathLst>
              <a:path w="8691880" h="9525">
                <a:moveTo>
                  <a:pt x="8691372" y="0"/>
                </a:moveTo>
                <a:lnTo>
                  <a:pt x="6518529" y="0"/>
                </a:lnTo>
                <a:lnTo>
                  <a:pt x="0" y="0"/>
                </a:lnTo>
                <a:lnTo>
                  <a:pt x="0" y="9144"/>
                </a:lnTo>
                <a:lnTo>
                  <a:pt x="8691372" y="9144"/>
                </a:lnTo>
                <a:lnTo>
                  <a:pt x="8691372" y="0"/>
                </a:lnTo>
                <a:close/>
              </a:path>
            </a:pathLst>
          </a:custGeom>
          <a:solidFill>
            <a:srgbClr val="467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58236" y="2560194"/>
            <a:ext cx="9474835" cy="9525"/>
          </a:xfrm>
          <a:custGeom>
            <a:avLst/>
            <a:gdLst/>
            <a:ahLst/>
            <a:cxnLst/>
            <a:rect l="l" t="t" r="r" b="b"/>
            <a:pathLst>
              <a:path w="9474835" h="9525">
                <a:moveTo>
                  <a:pt x="9474720" y="0"/>
                </a:moveTo>
                <a:lnTo>
                  <a:pt x="7106031" y="0"/>
                </a:lnTo>
                <a:lnTo>
                  <a:pt x="0" y="0"/>
                </a:lnTo>
                <a:lnTo>
                  <a:pt x="0" y="9144"/>
                </a:lnTo>
                <a:lnTo>
                  <a:pt x="9474720" y="9144"/>
                </a:lnTo>
                <a:lnTo>
                  <a:pt x="9474720" y="0"/>
                </a:lnTo>
                <a:close/>
              </a:path>
            </a:pathLst>
          </a:custGeom>
          <a:solidFill>
            <a:srgbClr val="467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58239" y="3070738"/>
            <a:ext cx="3289300" cy="9525"/>
          </a:xfrm>
          <a:custGeom>
            <a:avLst/>
            <a:gdLst/>
            <a:ahLst/>
            <a:cxnLst/>
            <a:rect l="l" t="t" r="r" b="b"/>
            <a:pathLst>
              <a:path w="3289300" h="9525">
                <a:moveTo>
                  <a:pt x="3288791" y="0"/>
                </a:moveTo>
                <a:lnTo>
                  <a:pt x="1644395" y="0"/>
                </a:lnTo>
                <a:lnTo>
                  <a:pt x="0" y="0"/>
                </a:lnTo>
                <a:lnTo>
                  <a:pt x="0" y="9144"/>
                </a:lnTo>
                <a:lnTo>
                  <a:pt x="3288791" y="9144"/>
                </a:lnTo>
                <a:lnTo>
                  <a:pt x="3288791" y="0"/>
                </a:lnTo>
                <a:close/>
              </a:path>
            </a:pathLst>
          </a:custGeom>
          <a:solidFill>
            <a:srgbClr val="467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58236" y="3582802"/>
            <a:ext cx="8303259" cy="9525"/>
          </a:xfrm>
          <a:custGeom>
            <a:avLst/>
            <a:gdLst/>
            <a:ahLst/>
            <a:cxnLst/>
            <a:rect l="l" t="t" r="r" b="b"/>
            <a:pathLst>
              <a:path w="8303259" h="9525">
                <a:moveTo>
                  <a:pt x="8302752" y="0"/>
                </a:moveTo>
                <a:lnTo>
                  <a:pt x="6227064" y="0"/>
                </a:lnTo>
                <a:lnTo>
                  <a:pt x="0" y="0"/>
                </a:lnTo>
                <a:lnTo>
                  <a:pt x="0" y="9144"/>
                </a:lnTo>
                <a:lnTo>
                  <a:pt x="8302752" y="9144"/>
                </a:lnTo>
                <a:lnTo>
                  <a:pt x="8302752" y="0"/>
                </a:lnTo>
                <a:close/>
              </a:path>
            </a:pathLst>
          </a:custGeom>
          <a:solidFill>
            <a:srgbClr val="467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58236" y="3966850"/>
            <a:ext cx="8735695" cy="9525"/>
          </a:xfrm>
          <a:custGeom>
            <a:avLst/>
            <a:gdLst/>
            <a:ahLst/>
            <a:cxnLst/>
            <a:rect l="l" t="t" r="r" b="b"/>
            <a:pathLst>
              <a:path w="8735695" h="9525">
                <a:moveTo>
                  <a:pt x="8735568" y="0"/>
                </a:moveTo>
                <a:lnTo>
                  <a:pt x="6551676" y="0"/>
                </a:lnTo>
                <a:lnTo>
                  <a:pt x="0" y="0"/>
                </a:lnTo>
                <a:lnTo>
                  <a:pt x="0" y="9143"/>
                </a:lnTo>
                <a:lnTo>
                  <a:pt x="8735568" y="9143"/>
                </a:lnTo>
                <a:lnTo>
                  <a:pt x="8735568" y="0"/>
                </a:lnTo>
                <a:close/>
              </a:path>
            </a:pathLst>
          </a:custGeom>
          <a:solidFill>
            <a:srgbClr val="4678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16810" y="1791588"/>
            <a:ext cx="9728835" cy="22428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0029" marR="5080" indent="-227329">
              <a:lnSpc>
                <a:spcPts val="3020"/>
              </a:lnSpc>
              <a:spcBef>
                <a:spcPts val="480"/>
              </a:spcBef>
              <a:buClr>
                <a:srgbClr val="0000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4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Research:</a:t>
            </a:r>
            <a:r>
              <a:rPr sz="2800" spc="-114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-7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The</a:t>
            </a:r>
            <a:r>
              <a:rPr sz="2800" spc="-13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-3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labor</a:t>
            </a:r>
            <a:r>
              <a:rPr sz="2800" spc="-14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-4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market</a:t>
            </a:r>
            <a:r>
              <a:rPr sz="2800" spc="-13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effects</a:t>
            </a:r>
            <a:r>
              <a:rPr sz="2800" spc="-13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-7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of</a:t>
            </a:r>
            <a:r>
              <a:rPr sz="2800" spc="-16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-3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subminimum</a:t>
            </a:r>
            <a:r>
              <a:rPr sz="2800" spc="-13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-2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wage</a:t>
            </a:r>
            <a:r>
              <a:rPr sz="2800" spc="-20" dirty="0">
                <a:solidFill>
                  <a:srgbClr val="467885"/>
                </a:solidFill>
                <a:latin typeface="Segoe UI Symbol"/>
                <a:cs typeface="Segoe UI Symbol"/>
              </a:rPr>
              <a:t> 	</a:t>
            </a:r>
            <a:r>
              <a:rPr sz="2800" spc="-1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elimination:</a:t>
            </a:r>
            <a:r>
              <a:rPr sz="2800" spc="-16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Evidence</a:t>
            </a:r>
            <a:r>
              <a:rPr sz="2800" spc="-12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-8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from</a:t>
            </a:r>
            <a:r>
              <a:rPr sz="2800" spc="-12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5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a</a:t>
            </a:r>
            <a:r>
              <a:rPr sz="2800" spc="-114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spc="-2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national</a:t>
            </a:r>
            <a:r>
              <a:rPr sz="2800" spc="-13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 </a:t>
            </a:r>
            <a:r>
              <a:rPr sz="280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analysis</a:t>
            </a:r>
            <a:r>
              <a:rPr sz="2800" spc="-145" dirty="0">
                <a:solidFill>
                  <a:srgbClr val="467885"/>
                </a:solidFill>
                <a:latin typeface="Segoe UI Symbol"/>
                <a:cs typeface="Segoe UI Symbol"/>
              </a:rPr>
              <a:t> </a:t>
            </a:r>
            <a:r>
              <a:rPr sz="2800" spc="-135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–</a:t>
            </a:r>
            <a:r>
              <a:rPr sz="2800" spc="-125" dirty="0">
                <a:solidFill>
                  <a:srgbClr val="467885"/>
                </a:solidFill>
                <a:latin typeface="Segoe UI Symbol"/>
                <a:cs typeface="Segoe UI Symbol"/>
              </a:rPr>
              <a:t> </a:t>
            </a:r>
            <a:r>
              <a:rPr sz="2800" spc="-10" dirty="0">
                <a:solidFill>
                  <a:srgbClr val="467885"/>
                </a:solidFill>
                <a:latin typeface="Segoe UI Symbol"/>
                <a:cs typeface="Segoe UI Symbol"/>
                <a:hlinkClick r:id="rId2"/>
              </a:rPr>
              <a:t>ScienceDirect</a:t>
            </a:r>
            <a:endParaRPr sz="2800">
              <a:latin typeface="Segoe UI Symbol"/>
              <a:cs typeface="Segoe UI Symbol"/>
            </a:endParaRPr>
          </a:p>
          <a:p>
            <a:pPr marL="240029" indent="-227329">
              <a:lnSpc>
                <a:spcPct val="100000"/>
              </a:lnSpc>
              <a:spcBef>
                <a:spcPts val="620"/>
              </a:spcBef>
              <a:buClr>
                <a:srgbClr val="000000"/>
              </a:buClr>
              <a:buFont typeface="Arial"/>
              <a:buChar char="•"/>
              <a:tabLst>
                <a:tab pos="240029" algn="l"/>
              </a:tabLst>
            </a:pPr>
            <a:r>
              <a:rPr sz="2800" spc="-10" dirty="0">
                <a:solidFill>
                  <a:srgbClr val="467885"/>
                </a:solidFill>
                <a:latin typeface="Segoe UI Symbol"/>
                <a:cs typeface="Segoe UI Symbol"/>
                <a:hlinkClick r:id="rId3"/>
              </a:rPr>
              <a:t>TCIEAExplainer_1.pdf</a:t>
            </a:r>
            <a:endParaRPr sz="2800">
              <a:latin typeface="Segoe UI Symbol"/>
              <a:cs typeface="Segoe UI Symbol"/>
            </a:endParaRPr>
          </a:p>
          <a:p>
            <a:pPr marL="240029" marR="741680" indent="-227329">
              <a:lnSpc>
                <a:spcPts val="3020"/>
              </a:lnSpc>
              <a:spcBef>
                <a:spcPts val="1055"/>
              </a:spcBef>
              <a:buClr>
                <a:srgbClr val="0000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3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All</a:t>
            </a:r>
            <a:r>
              <a:rPr sz="2800" spc="-165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9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About</a:t>
            </a:r>
            <a:r>
              <a:rPr sz="2800" spc="-13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45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the</a:t>
            </a:r>
            <a:r>
              <a:rPr sz="2800" spc="-14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6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Transformation</a:t>
            </a:r>
            <a:r>
              <a:rPr sz="2800" spc="-15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9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to</a:t>
            </a:r>
            <a:r>
              <a:rPr sz="2800" spc="-135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35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Competitive</a:t>
            </a:r>
            <a:r>
              <a:rPr sz="2800" spc="-155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1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Integrated</a:t>
            </a:r>
            <a:r>
              <a:rPr sz="2800" spc="-10" dirty="0">
                <a:solidFill>
                  <a:srgbClr val="467885"/>
                </a:solidFill>
                <a:latin typeface="Segoe UI Symbol"/>
                <a:cs typeface="Segoe UI Symbol"/>
              </a:rPr>
              <a:t> 	</a:t>
            </a:r>
            <a:r>
              <a:rPr sz="2800" spc="-4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Employment</a:t>
            </a:r>
            <a:r>
              <a:rPr sz="2800" spc="-15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2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Act</a:t>
            </a:r>
            <a:r>
              <a:rPr sz="2800" spc="-13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25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(TCIEA)</a:t>
            </a:r>
            <a:r>
              <a:rPr sz="2800" spc="-130" dirty="0">
                <a:solidFill>
                  <a:srgbClr val="467885"/>
                </a:solidFill>
                <a:latin typeface="Segoe UI Symbol"/>
                <a:cs typeface="Segoe UI Symbol"/>
              </a:rPr>
              <a:t> </a:t>
            </a:r>
            <a:r>
              <a:rPr sz="2800" spc="-18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-</a:t>
            </a:r>
            <a:r>
              <a:rPr sz="2800" spc="-145" dirty="0">
                <a:solidFill>
                  <a:srgbClr val="467885"/>
                </a:solidFill>
                <a:latin typeface="Segoe UI Symbol"/>
                <a:cs typeface="Segoe UI Symbol"/>
              </a:rPr>
              <a:t> </a:t>
            </a:r>
            <a:r>
              <a:rPr sz="2800" spc="-1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Autistic</a:t>
            </a:r>
            <a:r>
              <a:rPr sz="2800" spc="-145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Self</a:t>
            </a:r>
            <a:r>
              <a:rPr sz="2800" spc="-145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3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Advocacy</a:t>
            </a:r>
            <a:r>
              <a:rPr sz="2800" spc="-11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 </a:t>
            </a:r>
            <a:r>
              <a:rPr sz="2800" spc="-10" dirty="0">
                <a:solidFill>
                  <a:srgbClr val="467885"/>
                </a:solidFill>
                <a:latin typeface="Segoe UI Symbol"/>
                <a:cs typeface="Segoe UI Symbol"/>
                <a:hlinkClick r:id="rId4"/>
              </a:rPr>
              <a:t>Network</a:t>
            </a:r>
            <a:endParaRPr sz="28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2"/>
            <a:ext cx="12192000" cy="6858634"/>
            <a:chOff x="0" y="-12"/>
            <a:chExt cx="12192000" cy="6858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88262" y="2129260"/>
              <a:ext cx="4644390" cy="0"/>
            </a:xfrm>
            <a:custGeom>
              <a:avLst/>
              <a:gdLst/>
              <a:ahLst/>
              <a:cxnLst/>
              <a:rect l="l" t="t" r="r" b="b"/>
              <a:pathLst>
                <a:path w="4644390">
                  <a:moveTo>
                    <a:pt x="0" y="0"/>
                  </a:moveTo>
                  <a:lnTo>
                    <a:pt x="4644136" y="0"/>
                  </a:lnTo>
                </a:path>
              </a:pathLst>
            </a:custGeom>
            <a:ln w="6350">
              <a:solidFill>
                <a:srgbClr val="1047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7827" y="0"/>
              <a:ext cx="4394200" cy="4162425"/>
            </a:xfrm>
            <a:custGeom>
              <a:avLst/>
              <a:gdLst/>
              <a:ahLst/>
              <a:cxnLst/>
              <a:rect l="l" t="t" r="r" b="b"/>
              <a:pathLst>
                <a:path w="4394200" h="4162425">
                  <a:moveTo>
                    <a:pt x="4394172" y="0"/>
                  </a:moveTo>
                  <a:lnTo>
                    <a:pt x="259105" y="0"/>
                  </a:lnTo>
                  <a:lnTo>
                    <a:pt x="232321" y="55613"/>
                  </a:lnTo>
                  <a:lnTo>
                    <a:pt x="213189" y="101942"/>
                  </a:lnTo>
                  <a:lnTo>
                    <a:pt x="194823" y="148662"/>
                  </a:lnTo>
                  <a:lnTo>
                    <a:pt x="177232" y="195765"/>
                  </a:lnTo>
                  <a:lnTo>
                    <a:pt x="160423" y="243244"/>
                  </a:lnTo>
                  <a:lnTo>
                    <a:pt x="144403" y="291090"/>
                  </a:lnTo>
                  <a:lnTo>
                    <a:pt x="129180" y="339296"/>
                  </a:lnTo>
                  <a:lnTo>
                    <a:pt x="114763" y="387854"/>
                  </a:lnTo>
                  <a:lnTo>
                    <a:pt x="101160" y="436756"/>
                  </a:lnTo>
                  <a:lnTo>
                    <a:pt x="88377" y="485995"/>
                  </a:lnTo>
                  <a:lnTo>
                    <a:pt x="76423" y="535562"/>
                  </a:lnTo>
                  <a:lnTo>
                    <a:pt x="65305" y="585450"/>
                  </a:lnTo>
                  <a:lnTo>
                    <a:pt x="55032" y="635651"/>
                  </a:lnTo>
                  <a:lnTo>
                    <a:pt x="45611" y="686158"/>
                  </a:lnTo>
                  <a:lnTo>
                    <a:pt x="37051" y="736961"/>
                  </a:lnTo>
                  <a:lnTo>
                    <a:pt x="29358" y="788054"/>
                  </a:lnTo>
                  <a:lnTo>
                    <a:pt x="22541" y="839429"/>
                  </a:lnTo>
                  <a:lnTo>
                    <a:pt x="16608" y="891077"/>
                  </a:lnTo>
                  <a:lnTo>
                    <a:pt x="11565" y="942992"/>
                  </a:lnTo>
                  <a:lnTo>
                    <a:pt x="7423" y="995165"/>
                  </a:lnTo>
                  <a:lnTo>
                    <a:pt x="4187" y="1047588"/>
                  </a:lnTo>
                  <a:lnTo>
                    <a:pt x="1866" y="1100255"/>
                  </a:lnTo>
                  <a:lnTo>
                    <a:pt x="467" y="1153156"/>
                  </a:lnTo>
                  <a:lnTo>
                    <a:pt x="0" y="1206284"/>
                  </a:lnTo>
                  <a:lnTo>
                    <a:pt x="388" y="1254686"/>
                  </a:lnTo>
                  <a:lnTo>
                    <a:pt x="1549" y="1302900"/>
                  </a:lnTo>
                  <a:lnTo>
                    <a:pt x="3476" y="1350921"/>
                  </a:lnTo>
                  <a:lnTo>
                    <a:pt x="6164" y="1398743"/>
                  </a:lnTo>
                  <a:lnTo>
                    <a:pt x="9607" y="1446358"/>
                  </a:lnTo>
                  <a:lnTo>
                    <a:pt x="13799" y="1493763"/>
                  </a:lnTo>
                  <a:lnTo>
                    <a:pt x="18734" y="1540950"/>
                  </a:lnTo>
                  <a:lnTo>
                    <a:pt x="24406" y="1587914"/>
                  </a:lnTo>
                  <a:lnTo>
                    <a:pt x="30810" y="1634649"/>
                  </a:lnTo>
                  <a:lnTo>
                    <a:pt x="37938" y="1681149"/>
                  </a:lnTo>
                  <a:lnTo>
                    <a:pt x="45786" y="1727408"/>
                  </a:lnTo>
                  <a:lnTo>
                    <a:pt x="54348" y="1773421"/>
                  </a:lnTo>
                  <a:lnTo>
                    <a:pt x="63617" y="1819180"/>
                  </a:lnTo>
                  <a:lnTo>
                    <a:pt x="73587" y="1864681"/>
                  </a:lnTo>
                  <a:lnTo>
                    <a:pt x="84254" y="1909918"/>
                  </a:lnTo>
                  <a:lnTo>
                    <a:pt x="95610" y="1954884"/>
                  </a:lnTo>
                  <a:lnTo>
                    <a:pt x="107650" y="1999573"/>
                  </a:lnTo>
                  <a:lnTo>
                    <a:pt x="120369" y="2043981"/>
                  </a:lnTo>
                  <a:lnTo>
                    <a:pt x="133759" y="2088100"/>
                  </a:lnTo>
                  <a:lnTo>
                    <a:pt x="147816" y="2131925"/>
                  </a:lnTo>
                  <a:lnTo>
                    <a:pt x="162533" y="2175450"/>
                  </a:lnTo>
                  <a:lnTo>
                    <a:pt x="177904" y="2218670"/>
                  </a:lnTo>
                  <a:lnTo>
                    <a:pt x="193924" y="2261577"/>
                  </a:lnTo>
                  <a:lnTo>
                    <a:pt x="210586" y="2304167"/>
                  </a:lnTo>
                  <a:lnTo>
                    <a:pt x="227886" y="2346434"/>
                  </a:lnTo>
                  <a:lnTo>
                    <a:pt x="245815" y="2388370"/>
                  </a:lnTo>
                  <a:lnTo>
                    <a:pt x="264370" y="2429972"/>
                  </a:lnTo>
                  <a:lnTo>
                    <a:pt x="283544" y="2471232"/>
                  </a:lnTo>
                  <a:lnTo>
                    <a:pt x="303331" y="2512145"/>
                  </a:lnTo>
                  <a:lnTo>
                    <a:pt x="323725" y="2552704"/>
                  </a:lnTo>
                  <a:lnTo>
                    <a:pt x="344720" y="2592905"/>
                  </a:lnTo>
                  <a:lnTo>
                    <a:pt x="366311" y="2632741"/>
                  </a:lnTo>
                  <a:lnTo>
                    <a:pt x="388491" y="2672205"/>
                  </a:lnTo>
                  <a:lnTo>
                    <a:pt x="411254" y="2711294"/>
                  </a:lnTo>
                  <a:lnTo>
                    <a:pt x="434595" y="2749999"/>
                  </a:lnTo>
                  <a:lnTo>
                    <a:pt x="458508" y="2788316"/>
                  </a:lnTo>
                  <a:lnTo>
                    <a:pt x="482987" y="2826238"/>
                  </a:lnTo>
                  <a:lnTo>
                    <a:pt x="508025" y="2863760"/>
                  </a:lnTo>
                  <a:lnTo>
                    <a:pt x="533618" y="2900876"/>
                  </a:lnTo>
                  <a:lnTo>
                    <a:pt x="559758" y="2937579"/>
                  </a:lnTo>
                  <a:lnTo>
                    <a:pt x="586441" y="2973865"/>
                  </a:lnTo>
                  <a:lnTo>
                    <a:pt x="613660" y="3009726"/>
                  </a:lnTo>
                  <a:lnTo>
                    <a:pt x="641409" y="3045157"/>
                  </a:lnTo>
                  <a:lnTo>
                    <a:pt x="669683" y="3080153"/>
                  </a:lnTo>
                  <a:lnTo>
                    <a:pt x="698475" y="3114707"/>
                  </a:lnTo>
                  <a:lnTo>
                    <a:pt x="727780" y="3148813"/>
                  </a:lnTo>
                  <a:lnTo>
                    <a:pt x="757592" y="3182465"/>
                  </a:lnTo>
                  <a:lnTo>
                    <a:pt x="787904" y="3215659"/>
                  </a:lnTo>
                  <a:lnTo>
                    <a:pt x="818712" y="3248386"/>
                  </a:lnTo>
                  <a:lnTo>
                    <a:pt x="850008" y="3280643"/>
                  </a:lnTo>
                  <a:lnTo>
                    <a:pt x="881788" y="3312422"/>
                  </a:lnTo>
                  <a:lnTo>
                    <a:pt x="914044" y="3343718"/>
                  </a:lnTo>
                  <a:lnTo>
                    <a:pt x="946772" y="3374526"/>
                  </a:lnTo>
                  <a:lnTo>
                    <a:pt x="979966" y="3404838"/>
                  </a:lnTo>
                  <a:lnTo>
                    <a:pt x="1013618" y="3434649"/>
                  </a:lnTo>
                  <a:lnTo>
                    <a:pt x="1047725" y="3463954"/>
                  </a:lnTo>
                  <a:lnTo>
                    <a:pt x="1082279" y="3492746"/>
                  </a:lnTo>
                  <a:lnTo>
                    <a:pt x="1117274" y="3521020"/>
                  </a:lnTo>
                  <a:lnTo>
                    <a:pt x="1152706" y="3548769"/>
                  </a:lnTo>
                  <a:lnTo>
                    <a:pt x="1188568" y="3575988"/>
                  </a:lnTo>
                  <a:lnTo>
                    <a:pt x="1224853" y="3602670"/>
                  </a:lnTo>
                  <a:lnTo>
                    <a:pt x="1261557" y="3628811"/>
                  </a:lnTo>
                  <a:lnTo>
                    <a:pt x="1298673" y="3654403"/>
                  </a:lnTo>
                  <a:lnTo>
                    <a:pt x="1336195" y="3679441"/>
                  </a:lnTo>
                  <a:lnTo>
                    <a:pt x="1374117" y="3703920"/>
                  </a:lnTo>
                  <a:lnTo>
                    <a:pt x="1412434" y="3727832"/>
                  </a:lnTo>
                  <a:lnTo>
                    <a:pt x="1451140" y="3751173"/>
                  </a:lnTo>
                  <a:lnTo>
                    <a:pt x="1490228" y="3773937"/>
                  </a:lnTo>
                  <a:lnTo>
                    <a:pt x="1529693" y="3796116"/>
                  </a:lnTo>
                  <a:lnTo>
                    <a:pt x="1569529" y="3817707"/>
                  </a:lnTo>
                  <a:lnTo>
                    <a:pt x="1609730" y="3838702"/>
                  </a:lnTo>
                  <a:lnTo>
                    <a:pt x="1650290" y="3859096"/>
                  </a:lnTo>
                  <a:lnTo>
                    <a:pt x="1691203" y="3878882"/>
                  </a:lnTo>
                  <a:lnTo>
                    <a:pt x="1732463" y="3898056"/>
                  </a:lnTo>
                  <a:lnTo>
                    <a:pt x="1774064" y="3916611"/>
                  </a:lnTo>
                  <a:lnTo>
                    <a:pt x="1816001" y="3934540"/>
                  </a:lnTo>
                  <a:lnTo>
                    <a:pt x="1858268" y="3951839"/>
                  </a:lnTo>
                  <a:lnTo>
                    <a:pt x="1900858" y="3968502"/>
                  </a:lnTo>
                  <a:lnTo>
                    <a:pt x="1943765" y="3984522"/>
                  </a:lnTo>
                  <a:lnTo>
                    <a:pt x="1986985" y="3999893"/>
                  </a:lnTo>
                  <a:lnTo>
                    <a:pt x="2030510" y="4014610"/>
                  </a:lnTo>
                  <a:lnTo>
                    <a:pt x="2074336" y="4028666"/>
                  </a:lnTo>
                  <a:lnTo>
                    <a:pt x="2118455" y="4042056"/>
                  </a:lnTo>
                  <a:lnTo>
                    <a:pt x="2162862" y="4054775"/>
                  </a:lnTo>
                  <a:lnTo>
                    <a:pt x="2207552" y="4066815"/>
                  </a:lnTo>
                  <a:lnTo>
                    <a:pt x="2252518" y="4078171"/>
                  </a:lnTo>
                  <a:lnTo>
                    <a:pt x="2297755" y="4088837"/>
                  </a:lnTo>
                  <a:lnTo>
                    <a:pt x="2343256" y="4098808"/>
                  </a:lnTo>
                  <a:lnTo>
                    <a:pt x="2389016" y="4108077"/>
                  </a:lnTo>
                  <a:lnTo>
                    <a:pt x="2435028" y="4116638"/>
                  </a:lnTo>
                  <a:lnTo>
                    <a:pt x="2481287" y="4124486"/>
                  </a:lnTo>
                  <a:lnTo>
                    <a:pt x="2527787" y="4131615"/>
                  </a:lnTo>
                  <a:lnTo>
                    <a:pt x="2574522" y="4138018"/>
                  </a:lnTo>
                  <a:lnTo>
                    <a:pt x="2621486" y="4143690"/>
                  </a:lnTo>
                  <a:lnTo>
                    <a:pt x="2668674" y="4148625"/>
                  </a:lnTo>
                  <a:lnTo>
                    <a:pt x="2716078" y="4152817"/>
                  </a:lnTo>
                  <a:lnTo>
                    <a:pt x="2763694" y="4156260"/>
                  </a:lnTo>
                  <a:lnTo>
                    <a:pt x="2811515" y="4158948"/>
                  </a:lnTo>
                  <a:lnTo>
                    <a:pt x="2859536" y="4160875"/>
                  </a:lnTo>
                  <a:lnTo>
                    <a:pt x="2907751" y="4162036"/>
                  </a:lnTo>
                  <a:lnTo>
                    <a:pt x="2956153" y="4162425"/>
                  </a:lnTo>
                  <a:lnTo>
                    <a:pt x="3008823" y="4161965"/>
                  </a:lnTo>
                  <a:lnTo>
                    <a:pt x="3061270" y="4160590"/>
                  </a:lnTo>
                  <a:lnTo>
                    <a:pt x="3113487" y="4158309"/>
                  </a:lnTo>
                  <a:lnTo>
                    <a:pt x="3165465" y="4155129"/>
                  </a:lnTo>
                  <a:lnTo>
                    <a:pt x="3217197" y="4151057"/>
                  </a:lnTo>
                  <a:lnTo>
                    <a:pt x="3268676" y="4146101"/>
                  </a:lnTo>
                  <a:lnTo>
                    <a:pt x="3319894" y="4140268"/>
                  </a:lnTo>
                  <a:lnTo>
                    <a:pt x="3370844" y="4133567"/>
                  </a:lnTo>
                  <a:lnTo>
                    <a:pt x="3421517" y="4126005"/>
                  </a:lnTo>
                  <a:lnTo>
                    <a:pt x="3471906" y="4117589"/>
                  </a:lnTo>
                  <a:lnTo>
                    <a:pt x="3522003" y="4108327"/>
                  </a:lnTo>
                  <a:lnTo>
                    <a:pt x="3571802" y="4098227"/>
                  </a:lnTo>
                  <a:lnTo>
                    <a:pt x="3621293" y="4087296"/>
                  </a:lnTo>
                  <a:lnTo>
                    <a:pt x="3670471" y="4075542"/>
                  </a:lnTo>
                  <a:lnTo>
                    <a:pt x="3719326" y="4062973"/>
                  </a:lnTo>
                  <a:lnTo>
                    <a:pt x="3767852" y="4049596"/>
                  </a:lnTo>
                  <a:lnTo>
                    <a:pt x="3816040" y="4035418"/>
                  </a:lnTo>
                  <a:lnTo>
                    <a:pt x="3863884" y="4020448"/>
                  </a:lnTo>
                  <a:lnTo>
                    <a:pt x="3911376" y="4004693"/>
                  </a:lnTo>
                  <a:lnTo>
                    <a:pt x="3958507" y="3988160"/>
                  </a:lnTo>
                  <a:lnTo>
                    <a:pt x="4005271" y="3970858"/>
                  </a:lnTo>
                  <a:lnTo>
                    <a:pt x="4051659" y="3952794"/>
                  </a:lnTo>
                  <a:lnTo>
                    <a:pt x="4097665" y="3933975"/>
                  </a:lnTo>
                  <a:lnTo>
                    <a:pt x="4143280" y="3914409"/>
                  </a:lnTo>
                  <a:lnTo>
                    <a:pt x="4188496" y="3894104"/>
                  </a:lnTo>
                  <a:lnTo>
                    <a:pt x="4233308" y="3873067"/>
                  </a:lnTo>
                  <a:lnTo>
                    <a:pt x="4277706" y="3851307"/>
                  </a:lnTo>
                  <a:lnTo>
                    <a:pt x="4321682" y="3828829"/>
                  </a:lnTo>
                  <a:lnTo>
                    <a:pt x="4365231" y="3805643"/>
                  </a:lnTo>
                  <a:lnTo>
                    <a:pt x="4394172" y="3788052"/>
                  </a:lnTo>
                  <a:lnTo>
                    <a:pt x="4394172" y="0"/>
                  </a:lnTo>
                  <a:close/>
                </a:path>
              </a:pathLst>
            </a:custGeom>
            <a:solidFill>
              <a:srgbClr val="589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6531" y="-12"/>
              <a:ext cx="4125455" cy="44851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33333" y="0"/>
              <a:ext cx="3858666" cy="421826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95069" y="4796148"/>
              <a:ext cx="0" cy="1240790"/>
            </a:xfrm>
            <a:custGeom>
              <a:avLst/>
              <a:gdLst/>
              <a:ahLst/>
              <a:cxnLst/>
              <a:rect l="l" t="t" r="r" b="b"/>
              <a:pathLst>
                <a:path h="1240789">
                  <a:moveTo>
                    <a:pt x="0" y="0"/>
                  </a:moveTo>
                  <a:lnTo>
                    <a:pt x="0" y="1240282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38116" y="4796148"/>
              <a:ext cx="0" cy="1240790"/>
            </a:xfrm>
            <a:custGeom>
              <a:avLst/>
              <a:gdLst/>
              <a:ahLst/>
              <a:cxnLst/>
              <a:rect l="l" t="t" r="r" b="b"/>
              <a:pathLst>
                <a:path h="1240789">
                  <a:moveTo>
                    <a:pt x="0" y="0"/>
                  </a:moveTo>
                  <a:lnTo>
                    <a:pt x="0" y="1240282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81164" y="4796148"/>
              <a:ext cx="0" cy="1240790"/>
            </a:xfrm>
            <a:custGeom>
              <a:avLst/>
              <a:gdLst/>
              <a:ahLst/>
              <a:cxnLst/>
              <a:rect l="l" t="t" r="r" b="b"/>
              <a:pathLst>
                <a:path h="1240789">
                  <a:moveTo>
                    <a:pt x="0" y="0"/>
                  </a:moveTo>
                  <a:lnTo>
                    <a:pt x="0" y="1240282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667002" y="1157122"/>
            <a:ext cx="22142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40" dirty="0">
                <a:solidFill>
                  <a:srgbClr val="3074CF"/>
                </a:solidFill>
                <a:latin typeface="Calibri"/>
                <a:cs typeface="Calibri"/>
              </a:rPr>
              <a:t>Thank</a:t>
            </a:r>
            <a:r>
              <a:rPr sz="4000" b="0" spc="-150" dirty="0">
                <a:solidFill>
                  <a:srgbClr val="3074CF"/>
                </a:solidFill>
                <a:latin typeface="Calibri"/>
                <a:cs typeface="Calibri"/>
              </a:rPr>
              <a:t> </a:t>
            </a:r>
            <a:r>
              <a:rPr sz="4000" b="0" spc="-125" dirty="0">
                <a:solidFill>
                  <a:srgbClr val="3074CF"/>
                </a:solidFill>
                <a:latin typeface="Calibri"/>
                <a:cs typeface="Calibri"/>
              </a:rPr>
              <a:t>you!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3732276"/>
            <a:ext cx="10507980" cy="3126105"/>
            <a:chOff x="0" y="3732276"/>
            <a:chExt cx="10507980" cy="312610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732276"/>
              <a:ext cx="10507967" cy="312572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" y="4357166"/>
              <a:ext cx="10358755" cy="1969135"/>
            </a:xfrm>
            <a:custGeom>
              <a:avLst/>
              <a:gdLst/>
              <a:ahLst/>
              <a:cxnLst/>
              <a:rect l="l" t="t" r="r" b="b"/>
              <a:pathLst>
                <a:path w="10358755" h="1969135">
                  <a:moveTo>
                    <a:pt x="10358678" y="0"/>
                  </a:moveTo>
                  <a:lnTo>
                    <a:pt x="540829" y="0"/>
                  </a:lnTo>
                  <a:lnTo>
                    <a:pt x="494164" y="1985"/>
                  </a:lnTo>
                  <a:lnTo>
                    <a:pt x="448602" y="7832"/>
                  </a:lnTo>
                  <a:lnTo>
                    <a:pt x="404304" y="17379"/>
                  </a:lnTo>
                  <a:lnTo>
                    <a:pt x="361433" y="30464"/>
                  </a:lnTo>
                  <a:lnTo>
                    <a:pt x="320151" y="46923"/>
                  </a:lnTo>
                  <a:lnTo>
                    <a:pt x="280622" y="66595"/>
                  </a:lnTo>
                  <a:lnTo>
                    <a:pt x="243006" y="89318"/>
                  </a:lnTo>
                  <a:lnTo>
                    <a:pt x="207466" y="114929"/>
                  </a:lnTo>
                  <a:lnTo>
                    <a:pt x="174165" y="143265"/>
                  </a:lnTo>
                  <a:lnTo>
                    <a:pt x="143265" y="174165"/>
                  </a:lnTo>
                  <a:lnTo>
                    <a:pt x="114929" y="207466"/>
                  </a:lnTo>
                  <a:lnTo>
                    <a:pt x="89318" y="243006"/>
                  </a:lnTo>
                  <a:lnTo>
                    <a:pt x="66595" y="280622"/>
                  </a:lnTo>
                  <a:lnTo>
                    <a:pt x="46923" y="320151"/>
                  </a:lnTo>
                  <a:lnTo>
                    <a:pt x="30464" y="361433"/>
                  </a:lnTo>
                  <a:lnTo>
                    <a:pt x="17379" y="404304"/>
                  </a:lnTo>
                  <a:lnTo>
                    <a:pt x="7832" y="448602"/>
                  </a:lnTo>
                  <a:lnTo>
                    <a:pt x="1985" y="494164"/>
                  </a:lnTo>
                  <a:lnTo>
                    <a:pt x="0" y="540829"/>
                  </a:lnTo>
                  <a:lnTo>
                    <a:pt x="0" y="1969020"/>
                  </a:lnTo>
                  <a:lnTo>
                    <a:pt x="9674796" y="1969020"/>
                  </a:lnTo>
                  <a:lnTo>
                    <a:pt x="9720021" y="1888680"/>
                  </a:lnTo>
                  <a:lnTo>
                    <a:pt x="9743205" y="1843667"/>
                  </a:lnTo>
                  <a:lnTo>
                    <a:pt x="9766055" y="1798456"/>
                  </a:lnTo>
                  <a:lnTo>
                    <a:pt x="9788571" y="1753048"/>
                  </a:lnTo>
                  <a:lnTo>
                    <a:pt x="9810750" y="1707444"/>
                  </a:lnTo>
                  <a:lnTo>
                    <a:pt x="9832592" y="1661648"/>
                  </a:lnTo>
                  <a:lnTo>
                    <a:pt x="9854094" y="1615659"/>
                  </a:lnTo>
                  <a:lnTo>
                    <a:pt x="9875254" y="1569481"/>
                  </a:lnTo>
                  <a:lnTo>
                    <a:pt x="9896072" y="1523114"/>
                  </a:lnTo>
                  <a:lnTo>
                    <a:pt x="9916545" y="1476559"/>
                  </a:lnTo>
                  <a:lnTo>
                    <a:pt x="9936671" y="1429820"/>
                  </a:lnTo>
                  <a:lnTo>
                    <a:pt x="9956451" y="1382897"/>
                  </a:lnTo>
                  <a:lnTo>
                    <a:pt x="9975880" y="1335791"/>
                  </a:lnTo>
                  <a:lnTo>
                    <a:pt x="9994959" y="1288505"/>
                  </a:lnTo>
                  <a:lnTo>
                    <a:pt x="10013685" y="1241041"/>
                  </a:lnTo>
                  <a:lnTo>
                    <a:pt x="10032057" y="1193399"/>
                  </a:lnTo>
                  <a:lnTo>
                    <a:pt x="10050073" y="1145581"/>
                  </a:lnTo>
                  <a:lnTo>
                    <a:pt x="10067731" y="1097589"/>
                  </a:lnTo>
                  <a:lnTo>
                    <a:pt x="10085030" y="1049425"/>
                  </a:lnTo>
                  <a:lnTo>
                    <a:pt x="10101969" y="1001091"/>
                  </a:lnTo>
                  <a:lnTo>
                    <a:pt x="10118545" y="952587"/>
                  </a:lnTo>
                  <a:lnTo>
                    <a:pt x="10134757" y="903915"/>
                  </a:lnTo>
                  <a:lnTo>
                    <a:pt x="10150603" y="855078"/>
                  </a:lnTo>
                  <a:lnTo>
                    <a:pt x="10166083" y="806076"/>
                  </a:lnTo>
                  <a:lnTo>
                    <a:pt x="10181193" y="756911"/>
                  </a:lnTo>
                  <a:lnTo>
                    <a:pt x="10195933" y="707586"/>
                  </a:lnTo>
                  <a:lnTo>
                    <a:pt x="10210301" y="658101"/>
                  </a:lnTo>
                  <a:lnTo>
                    <a:pt x="10224295" y="608458"/>
                  </a:lnTo>
                  <a:lnTo>
                    <a:pt x="10237913" y="558659"/>
                  </a:lnTo>
                  <a:lnTo>
                    <a:pt x="10251155" y="508706"/>
                  </a:lnTo>
                  <a:lnTo>
                    <a:pt x="10264018" y="458599"/>
                  </a:lnTo>
                  <a:lnTo>
                    <a:pt x="10276501" y="408341"/>
                  </a:lnTo>
                  <a:lnTo>
                    <a:pt x="10288602" y="357934"/>
                  </a:lnTo>
                  <a:lnTo>
                    <a:pt x="10300319" y="307378"/>
                  </a:lnTo>
                  <a:lnTo>
                    <a:pt x="10311652" y="256676"/>
                  </a:lnTo>
                  <a:lnTo>
                    <a:pt x="10322598" y="205828"/>
                  </a:lnTo>
                  <a:lnTo>
                    <a:pt x="103586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55005" y="2429937"/>
            <a:ext cx="1621790" cy="1704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Segoe UI Semibold"/>
                <a:cs typeface="Segoe UI Semibold"/>
              </a:rPr>
              <a:t>Follow</a:t>
            </a:r>
            <a:r>
              <a:rPr sz="2000" b="1" spc="-65" dirty="0">
                <a:latin typeface="Segoe UI Semibold"/>
                <a:cs typeface="Segoe UI Semibold"/>
              </a:rPr>
              <a:t> </a:t>
            </a:r>
            <a:r>
              <a:rPr sz="2000" b="1" spc="-25" dirty="0">
                <a:latin typeface="Segoe UI Semibold"/>
                <a:cs typeface="Segoe UI Semibold"/>
              </a:rPr>
              <a:t>us</a:t>
            </a:r>
            <a:endParaRPr sz="2000">
              <a:latin typeface="Segoe UI Semibold"/>
              <a:cs typeface="Segoe UI Semibold"/>
            </a:endParaRPr>
          </a:p>
          <a:p>
            <a:pPr marL="33020" marR="5080">
              <a:lnSpc>
                <a:spcPct val="127699"/>
              </a:lnSpc>
              <a:spcBef>
                <a:spcPts val="1425"/>
              </a:spcBef>
            </a:pPr>
            <a:r>
              <a:rPr sz="1800" b="1" spc="-10" dirty="0">
                <a:solidFill>
                  <a:srgbClr val="3074CF"/>
                </a:solidFill>
                <a:latin typeface="Segoe UI Semibold"/>
                <a:cs typeface="Segoe UI Semibold"/>
              </a:rPr>
              <a:t>linkedin.com </a:t>
            </a:r>
            <a:r>
              <a:rPr sz="1800" b="1" dirty="0">
                <a:solidFill>
                  <a:srgbClr val="3074CF"/>
                </a:solidFill>
                <a:latin typeface="Segoe UI Semibold"/>
                <a:cs typeface="Segoe UI Semibold"/>
              </a:rPr>
              <a:t>@rylin-</a:t>
            </a:r>
            <a:r>
              <a:rPr sz="1800" b="1" spc="-10" dirty="0">
                <a:solidFill>
                  <a:srgbClr val="3074CF"/>
                </a:solidFill>
                <a:latin typeface="Segoe UI Semibold"/>
                <a:cs typeface="Segoe UI Semibold"/>
              </a:rPr>
              <a:t>rodgers</a:t>
            </a:r>
            <a:endParaRPr sz="1800"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1710"/>
              </a:spcBef>
            </a:pPr>
            <a:r>
              <a:rPr sz="1800" b="1" spc="-10" dirty="0">
                <a:solidFill>
                  <a:srgbClr val="3074CF"/>
                </a:solidFill>
                <a:latin typeface="Segoe UI Semibold"/>
                <a:cs typeface="Segoe UI Semibold"/>
              </a:rPr>
              <a:t>@MSFTEnable</a:t>
            </a:r>
            <a:endParaRPr sz="1800">
              <a:latin typeface="Segoe UI Semibold"/>
              <a:cs typeface="Segoe UI Semibold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459723" y="0"/>
            <a:ext cx="3732529" cy="4145279"/>
            <a:chOff x="8459723" y="0"/>
            <a:chExt cx="3732529" cy="4145279"/>
          </a:xfrm>
        </p:grpSpPr>
        <p:pic>
          <p:nvPicPr>
            <p:cNvPr id="18" name="object 18" descr="Group of people with a laptop having a discussion. (Shape)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9723" y="0"/>
              <a:ext cx="3732288" cy="4145279"/>
            </a:xfrm>
            <a:prstGeom prst="rect">
              <a:avLst/>
            </a:prstGeom>
          </p:spPr>
        </p:pic>
        <p:pic>
          <p:nvPicPr>
            <p:cNvPr id="19" name="object 19" descr="Group of people with a laptop having a discussion. (Shape)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85860" y="0"/>
              <a:ext cx="3706139" cy="406573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55005" y="4903717"/>
            <a:ext cx="1819275" cy="75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1722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Segoe UI Semibold"/>
                <a:cs typeface="Segoe UI Semibold"/>
              </a:rPr>
              <a:t>Disability </a:t>
            </a:r>
            <a:r>
              <a:rPr sz="1600" b="1" dirty="0">
                <a:latin typeface="Segoe UI Semibold"/>
                <a:cs typeface="Segoe UI Semibold"/>
              </a:rPr>
              <a:t>Answer</a:t>
            </a:r>
            <a:r>
              <a:rPr sz="1600" b="1" spc="-65" dirty="0">
                <a:latin typeface="Segoe UI Semibold"/>
                <a:cs typeface="Segoe UI Semibold"/>
              </a:rPr>
              <a:t> </a:t>
            </a:r>
            <a:r>
              <a:rPr sz="1600" b="1" spc="-20" dirty="0">
                <a:latin typeface="Segoe UI Semibold"/>
                <a:cs typeface="Segoe UI Semibold"/>
              </a:rPr>
              <a:t>Desk</a:t>
            </a:r>
            <a:endParaRPr sz="1600"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spc="-10" dirty="0">
                <a:solidFill>
                  <a:srgbClr val="0078D3"/>
                </a:solidFill>
                <a:latin typeface="Segoe UI"/>
                <a:cs typeface="Segoe UI"/>
              </a:rPr>
              <a:t>aka.ms/DisabilityAnswerDesk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03891" y="4829104"/>
            <a:ext cx="1744980" cy="923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0261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Segoe UI Semibold"/>
                <a:cs typeface="Segoe UI Semibold"/>
              </a:rPr>
              <a:t>Accessibility resources</a:t>
            </a:r>
            <a:endParaRPr sz="1600">
              <a:latin typeface="Segoe UI Semibold"/>
              <a:cs typeface="Segoe UI Semibold"/>
            </a:endParaRPr>
          </a:p>
          <a:p>
            <a:pPr marL="12700" marR="5080">
              <a:lnSpc>
                <a:spcPct val="100000"/>
              </a:lnSpc>
              <a:spcBef>
                <a:spcPts val="595"/>
              </a:spcBef>
            </a:pPr>
            <a:r>
              <a:rPr sz="1100" spc="-10" dirty="0">
                <a:solidFill>
                  <a:srgbClr val="0078D3"/>
                </a:solidFill>
                <a:latin typeface="Segoe UI"/>
                <a:cs typeface="Segoe UI"/>
              </a:rPr>
              <a:t>Microsoft.com/accessibility/ resources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50111" y="4903717"/>
            <a:ext cx="1689100" cy="756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1623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Segoe UI Semibold"/>
                <a:cs typeface="Segoe UI Semibold"/>
              </a:rPr>
              <a:t>Accessibility</a:t>
            </a:r>
            <a:r>
              <a:rPr sz="1600" b="1" spc="-75" dirty="0">
                <a:latin typeface="Segoe UI Semibold"/>
                <a:cs typeface="Segoe UI Semibold"/>
              </a:rPr>
              <a:t> </a:t>
            </a:r>
            <a:r>
              <a:rPr sz="1600" b="1" spc="-25" dirty="0">
                <a:latin typeface="Segoe UI Semibold"/>
                <a:cs typeface="Segoe UI Semibold"/>
              </a:rPr>
              <a:t>at </a:t>
            </a:r>
            <a:r>
              <a:rPr sz="1600" b="1" spc="-10" dirty="0">
                <a:latin typeface="Segoe UI Semibold"/>
                <a:cs typeface="Segoe UI Semibold"/>
              </a:rPr>
              <a:t>Microsoft</a:t>
            </a:r>
            <a:endParaRPr sz="1600"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spc="-10" dirty="0">
                <a:solidFill>
                  <a:srgbClr val="0078D3"/>
                </a:solidFill>
                <a:latin typeface="Segoe UI"/>
                <a:cs typeface="Segoe UI"/>
              </a:rPr>
              <a:t>Microsoft.com/accessibility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68748" y="2676090"/>
            <a:ext cx="234505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Segoe UI Symbol"/>
                <a:cs typeface="Segoe UI Symbol"/>
              </a:rPr>
              <a:t>Explore</a:t>
            </a:r>
            <a:endParaRPr sz="1800">
              <a:latin typeface="Segoe UI Symbol"/>
              <a:cs typeface="Segoe UI Symbol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Segoe UI Symbol"/>
                <a:cs typeface="Segoe UI Symbol"/>
              </a:rPr>
              <a:t>AUCD's</a:t>
            </a:r>
            <a:r>
              <a:rPr sz="1800" spc="-110" dirty="0">
                <a:latin typeface="Segoe UI Symbol"/>
                <a:cs typeface="Segoe UI Symbol"/>
              </a:rPr>
              <a:t> </a:t>
            </a:r>
            <a:r>
              <a:rPr sz="1800" u="sng" spc="-3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Segoe UI Symbol"/>
                <a:cs typeface="Segoe UI Symbol"/>
              </a:rPr>
              <a:t>I</a:t>
            </a:r>
            <a:r>
              <a:rPr sz="1800" u="sng" spc="-3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Segoe UI Symbol"/>
                <a:cs typeface="Segoe UI Symbol"/>
                <a:hlinkClick r:id="rId9"/>
              </a:rPr>
              <a:t>nstagram</a:t>
            </a:r>
            <a:r>
              <a:rPr sz="1800" u="none" spc="-90" dirty="0">
                <a:solidFill>
                  <a:srgbClr val="467885"/>
                </a:solidFill>
                <a:latin typeface="Segoe UI Symbol"/>
                <a:cs typeface="Segoe UI Symbol"/>
              </a:rPr>
              <a:t> </a:t>
            </a:r>
            <a:r>
              <a:rPr sz="1800" u="none" spc="-50" dirty="0">
                <a:latin typeface="Segoe UI Symbol"/>
                <a:cs typeface="Segoe UI Symbol"/>
              </a:rPr>
              <a:t>or</a:t>
            </a:r>
            <a:r>
              <a:rPr sz="1800" u="none" spc="-114" dirty="0">
                <a:latin typeface="Segoe UI Symbol"/>
                <a:cs typeface="Segoe UI Symbol"/>
              </a:rPr>
              <a:t> </a:t>
            </a:r>
            <a:r>
              <a:rPr sz="1800" u="sng" spc="-2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Segoe UI Symbol"/>
                <a:cs typeface="Segoe UI Symbol"/>
                <a:hlinkClick r:id="rId10"/>
              </a:rPr>
              <a:t>Fa</a:t>
            </a:r>
            <a:r>
              <a:rPr sz="1800" u="none" spc="-25" dirty="0">
                <a:solidFill>
                  <a:srgbClr val="467885"/>
                </a:solidFill>
                <a:latin typeface="Segoe UI Symbol"/>
                <a:cs typeface="Segoe UI Symbol"/>
              </a:rPr>
              <a:t> </a:t>
            </a:r>
            <a:r>
              <a:rPr sz="1800" u="sng" spc="-2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Segoe UI Symbol"/>
                <a:cs typeface="Segoe UI Symbol"/>
                <a:hlinkClick r:id="rId10"/>
              </a:rPr>
              <a:t>cebook</a:t>
            </a:r>
            <a:r>
              <a:rPr sz="1800" u="none" spc="-125" dirty="0">
                <a:solidFill>
                  <a:srgbClr val="467885"/>
                </a:solidFill>
                <a:latin typeface="Segoe UI Symbol"/>
                <a:cs typeface="Segoe UI Symbol"/>
              </a:rPr>
              <a:t> </a:t>
            </a:r>
            <a:r>
              <a:rPr sz="1800" u="none" spc="-30" dirty="0">
                <a:latin typeface="Segoe UI Symbol"/>
                <a:cs typeface="Segoe UI Symbol"/>
              </a:rPr>
              <a:t>pages</a:t>
            </a:r>
            <a:r>
              <a:rPr sz="1800" u="none" spc="-90" dirty="0">
                <a:latin typeface="Segoe UI Symbol"/>
                <a:cs typeface="Segoe UI Symbol"/>
              </a:rPr>
              <a:t> </a:t>
            </a:r>
            <a:r>
              <a:rPr sz="1800" u="none" spc="-65" dirty="0">
                <a:latin typeface="Segoe UI Symbol"/>
                <a:cs typeface="Segoe UI Symbol"/>
              </a:rPr>
              <a:t>to</a:t>
            </a:r>
            <a:r>
              <a:rPr sz="1800" u="none" spc="-90" dirty="0">
                <a:latin typeface="Segoe UI Symbol"/>
                <a:cs typeface="Segoe UI Symbol"/>
              </a:rPr>
              <a:t> </a:t>
            </a:r>
            <a:r>
              <a:rPr sz="1800" u="none" spc="-20" dirty="0">
                <a:latin typeface="Segoe UI Symbol"/>
                <a:cs typeface="Segoe UI Symbol"/>
              </a:rPr>
              <a:t>find </a:t>
            </a:r>
            <a:r>
              <a:rPr sz="1800" u="none" spc="-30" dirty="0">
                <a:latin typeface="Segoe UI Symbol"/>
                <a:cs typeface="Segoe UI Symbol"/>
              </a:rPr>
              <a:t>more</a:t>
            </a:r>
            <a:r>
              <a:rPr sz="1800" u="none" spc="-114" dirty="0">
                <a:latin typeface="Segoe UI Symbol"/>
                <a:cs typeface="Segoe UI Symbol"/>
              </a:rPr>
              <a:t> </a:t>
            </a:r>
            <a:r>
              <a:rPr sz="1800" u="none" spc="-10" dirty="0">
                <a:latin typeface="Segoe UI Symbol"/>
                <a:cs typeface="Segoe UI Symbol"/>
              </a:rPr>
              <a:t>Disability</a:t>
            </a:r>
            <a:r>
              <a:rPr sz="1800" u="none" spc="-125" dirty="0">
                <a:latin typeface="Segoe UI Symbol"/>
                <a:cs typeface="Segoe UI Symbol"/>
              </a:rPr>
              <a:t> </a:t>
            </a:r>
            <a:r>
              <a:rPr sz="1800" u="none" spc="-10" dirty="0">
                <a:latin typeface="Segoe UI Symbol"/>
                <a:cs typeface="Segoe UI Symbol"/>
              </a:rPr>
              <a:t>Policy </a:t>
            </a:r>
            <a:r>
              <a:rPr sz="1800" u="none" spc="-55" dirty="0">
                <a:latin typeface="Segoe UI Symbol"/>
                <a:cs typeface="Segoe UI Symbol"/>
              </a:rPr>
              <a:t>for</a:t>
            </a:r>
            <a:r>
              <a:rPr sz="1800" u="none" spc="-130" dirty="0">
                <a:latin typeface="Segoe UI Symbol"/>
                <a:cs typeface="Segoe UI Symbol"/>
              </a:rPr>
              <a:t> </a:t>
            </a:r>
            <a:r>
              <a:rPr sz="1800" u="none" spc="-25" dirty="0">
                <a:latin typeface="Segoe UI Symbol"/>
                <a:cs typeface="Segoe UI Symbol"/>
              </a:rPr>
              <a:t>All</a:t>
            </a:r>
            <a:r>
              <a:rPr sz="1800" u="none" spc="-114" dirty="0">
                <a:latin typeface="Segoe UI Symbol"/>
                <a:cs typeface="Segoe UI Symbol"/>
              </a:rPr>
              <a:t> </a:t>
            </a:r>
            <a:r>
              <a:rPr sz="1800" u="none" spc="-30" dirty="0">
                <a:latin typeface="Segoe UI Symbol"/>
                <a:cs typeface="Segoe UI Symbol"/>
              </a:rPr>
              <a:t>with</a:t>
            </a:r>
            <a:r>
              <a:rPr sz="1800" u="none" spc="-110" dirty="0">
                <a:latin typeface="Segoe UI Symbol"/>
                <a:cs typeface="Segoe UI Symbol"/>
              </a:rPr>
              <a:t> </a:t>
            </a:r>
            <a:r>
              <a:rPr sz="1800" u="none" dirty="0">
                <a:latin typeface="Segoe UI Symbol"/>
                <a:cs typeface="Segoe UI Symbol"/>
              </a:rPr>
              <a:t>Liz</a:t>
            </a:r>
            <a:r>
              <a:rPr sz="1800" u="none" spc="-105" dirty="0">
                <a:latin typeface="Segoe UI Symbol"/>
                <a:cs typeface="Segoe UI Symbol"/>
              </a:rPr>
              <a:t> </a:t>
            </a:r>
            <a:r>
              <a:rPr sz="1800" u="none" spc="-10" dirty="0">
                <a:latin typeface="Segoe UI Symbol"/>
                <a:cs typeface="Segoe UI Symbol"/>
              </a:rPr>
              <a:t>Reels.</a:t>
            </a:r>
            <a:endParaRPr sz="18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0e227d-66a9-4839-ac63-1359af84a10b">
      <Terms xmlns="http://schemas.microsoft.com/office/infopath/2007/PartnerControls"/>
    </lcf76f155ced4ddcb4097134ff3c332f>
    <TaxCatchAll xmlns="8ce2d35f-2ec9-40a5-ba4a-a6f38d28ebd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838A97BBDDA64BAFE926C1E1FD1678" ma:contentTypeVersion="18" ma:contentTypeDescription="Create a new document." ma:contentTypeScope="" ma:versionID="ff834d147519dc27d0f4d402f57741c3">
  <xsd:schema xmlns:xsd="http://www.w3.org/2001/XMLSchema" xmlns:xs="http://www.w3.org/2001/XMLSchema" xmlns:p="http://schemas.microsoft.com/office/2006/metadata/properties" xmlns:ns2="6e0e227d-66a9-4839-ac63-1359af84a10b" xmlns:ns3="8ce2d35f-2ec9-40a5-ba4a-a6f38d28ebd2" targetNamespace="http://schemas.microsoft.com/office/2006/metadata/properties" ma:root="true" ma:fieldsID="fadf637937de4b259021aadb570a6b7b" ns2:_="" ns3:_="">
    <xsd:import namespace="6e0e227d-66a9-4839-ac63-1359af84a10b"/>
    <xsd:import namespace="8ce2d35f-2ec9-40a5-ba4a-a6f38d28eb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e227d-66a9-4839-ac63-1359af84a1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6d96783-f69f-464d-b4f6-7e0963237b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e2d35f-2ec9-40a5-ba4a-a6f38d28ebd2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47d7bc6-02aa-4c37-be2d-080bd4129dc9}" ma:internalName="TaxCatchAll" ma:showField="CatchAllData" ma:web="8ce2d35f-2ec9-40a5-ba4a-a6f38d28eb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613071-7920-42F7-9AE8-B18FAE0091B0}">
  <ds:schemaRefs>
    <ds:schemaRef ds:uri="http://schemas.microsoft.com/office/2006/metadata/properties"/>
    <ds:schemaRef ds:uri="http://schemas.microsoft.com/office/infopath/2007/PartnerControls"/>
    <ds:schemaRef ds:uri="6e0e227d-66a9-4839-ac63-1359af84a10b"/>
    <ds:schemaRef ds:uri="8ce2d35f-2ec9-40a5-ba4a-a6f38d28ebd2"/>
  </ds:schemaRefs>
</ds:datastoreItem>
</file>

<file path=customXml/itemProps2.xml><?xml version="1.0" encoding="utf-8"?>
<ds:datastoreItem xmlns:ds="http://schemas.openxmlformats.org/officeDocument/2006/customXml" ds:itemID="{69925B05-904A-4CDE-B987-0C0E637591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0e227d-66a9-4839-ac63-1359af84a10b"/>
    <ds:schemaRef ds:uri="8ce2d35f-2ec9-40a5-ba4a-a6f38d28eb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3213BE-2A00-4527-942D-ECFBE43B1B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2_Office Theme</vt:lpstr>
      <vt:lpstr>Office Theme</vt:lpstr>
      <vt:lpstr>PowerPoint Presentation</vt:lpstr>
      <vt:lpstr>Ending Subminimum Wage &amp; Advancing CIE: Policy, Systems, &amp; Strategy</vt:lpstr>
      <vt:lpstr>Meet our speakers</vt:lpstr>
      <vt:lpstr>Where States Stand on Section 14(c)</vt:lpstr>
      <vt:lpstr>Liz’s Employment Journey</vt:lpstr>
      <vt:lpstr>The Business Case for Ending 14(c) Certificates</vt:lpstr>
      <vt:lpstr>Microsoft's Journey to Ending 14(c) Certificates</vt:lpstr>
      <vt:lpstr>Organizations Endorsing TCIEA Transformation to Competitive Integrated Employment Act — national advocacy, employment, and industry supporters</vt:lpstr>
      <vt:lpstr>Disability Policy for All with Liz</vt:lpstr>
      <vt:lpstr>Transformation to Competitive Integrated Employment Act (TCIEA) (S. 2438/H.R. 4771)</vt:lpstr>
      <vt:lpstr>Transformation to Competitive Integrated Employment Act</vt:lpstr>
      <vt:lpstr>Every Member of Congress Who is not Yet a Co-Sponsor</vt:lpstr>
      <vt:lpstr>What to Say: Your 6-Minute Script</vt:lpstr>
      <vt:lpstr>The Follow-Up Email: Close the Loop</vt:lpstr>
      <vt:lpstr>Resources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  <dcterms:created xsi:type="dcterms:W3CDTF">2026-09-29T11:16:31Z</dcterms:created>
  <dcterms:modified xsi:type="dcterms:W3CDTF">2026-09-29T11:31:50Z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0x0101006D838A97BBDDA64BAFE926C1E1FD1678</vt:lpwstr>
  </property>
  <property fmtid="{D5CDD505-2E9C-101B-9397-08002B2CF9AE}" pid="3" name="MediaServiceImageTags">
    <vt:lpwstr/>
  </property>
</Properties>
</file>